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64" r:id="rId5"/>
    <p:sldId id="295" r:id="rId6"/>
    <p:sldId id="296" r:id="rId7"/>
    <p:sldId id="278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E6B7B-E870-46E8-ADEF-8D59286E8222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2BED2-63DE-48D3-BEAD-9D1E86B8F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7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Nikola Zrinski nije sudjelovao u Monošterskoj bitki,</a:t>
            </a:r>
            <a:r>
              <a:rPr lang="hr-HR" baseline="0" dirty="0"/>
              <a:t> ali su se Turci prepali jer su čuli da ih Zrinski napadaju s leđa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418C4-8B0D-474E-B25F-0448966FB4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8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https://digitalna.nsk.hr/pb/?object=view&amp;id=15212&amp;tify={%22pages%22:[1],%22view%22:%22scan%22}</a:t>
            </a:r>
            <a:r>
              <a:rPr lang="hr-HR" i="0" dirty="0"/>
              <a:t> – Bibliotheca Zriniana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418C4-8B0D-474E-B25F-0448966FB4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1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418C4-8B0D-474E-B25F-0448966FB4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2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https://emblems.hum.uu.nl/v1608115_compare_frame.html?position=left</a:t>
            </a:r>
          </a:p>
          <a:p>
            <a:r>
              <a:rPr lang="en-GB" dirty="0"/>
              <a:t>http://www.fondiantichi.unimo.it/fa/emblem01/saavg010.html</a:t>
            </a:r>
            <a:endParaRPr lang="hr-HR" dirty="0"/>
          </a:p>
          <a:p>
            <a:r>
              <a:rPr lang="hr-HR" dirty="0"/>
              <a:t>- Iako ima Saavedru u knjižnici</a:t>
            </a:r>
            <a:r>
              <a:rPr lang="hr-HR" baseline="0" dirty="0"/>
              <a:t> na lat., u konceptima citira na španj. – </a:t>
            </a:r>
            <a:r>
              <a:rPr lang="hr-HR" i="1" baseline="0" dirty="0"/>
              <a:t>sin perdida de su luz, </a:t>
            </a:r>
            <a:r>
              <a:rPr lang="hr-HR" i="0" baseline="0" dirty="0"/>
              <a:t>simbolum LVIII (p. 67v, 0769)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0A25D-00B8-4E90-99A5-14966E513E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1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https://emblems.hum.uu.nl/va1618066.html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0A25D-00B8-4E90-99A5-14966E513E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8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5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2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60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9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7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5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4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C6D29E5-8499-4419-B7A7-D518959089C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04BD-0044-43FA-9E9E-EAE4E9084CDD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08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D86C-8AEE-618F-ED76-226882196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690" y="3332018"/>
            <a:ext cx="4405745" cy="3429000"/>
          </a:xfrm>
        </p:spPr>
        <p:txBody>
          <a:bodyPr>
            <a:normAutofit/>
          </a:bodyPr>
          <a:lstStyle/>
          <a:p>
            <a:pPr algn="ctr"/>
            <a:r>
              <a:rPr lang="hr-H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ZRINSKI </a:t>
            </a:r>
            <a:br>
              <a:rPr lang="hr-H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hrvatski </a:t>
            </a:r>
            <a:br>
              <a:rPr lang="hr-H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velikaši na europskoj sceni</a:t>
            </a:r>
            <a:endParaRPr lang="en-GB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41D06-035C-F2E5-9AF5-54526A030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15" b="5103"/>
          <a:stretch/>
        </p:blipFill>
        <p:spPr>
          <a:xfrm>
            <a:off x="5668548" y="20782"/>
            <a:ext cx="6384907" cy="468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785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4554-FFF1-46AA-829D-F706C862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382" y="0"/>
            <a:ext cx="5761420" cy="1579418"/>
          </a:xfrm>
        </p:spPr>
        <p:txBody>
          <a:bodyPr>
            <a:noAutofit/>
          </a:bodyPr>
          <a:lstStyle/>
          <a:p>
            <a:pPr algn="ctr"/>
            <a:r>
              <a:rPr lang="hr-HR" sz="3200" cap="none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Održavanje hrvatskog političkog i kulturnog identiteta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23D19-1775-4335-AD9F-59398A9C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063" y="1399309"/>
            <a:ext cx="5273739" cy="5140036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Ulaganja u obrambeni sustav države</a:t>
            </a:r>
          </a:p>
          <a:p>
            <a:pPr lvl="1"/>
            <a:r>
              <a:rPr lang="hr-HR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gradnja Novog Zrina, rušenje mosta na Dravi kod Osijeka,</a:t>
            </a:r>
            <a:r>
              <a:rPr lang="hr-HR" sz="2200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pobjeda kod Monoštra (Mogersdorf)...</a:t>
            </a:r>
            <a:endParaRPr lang="hr-HR" sz="2200" dirty="0">
              <a:solidFill>
                <a:schemeClr val="accent2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Ozaljski književni krug</a:t>
            </a:r>
          </a:p>
          <a:p>
            <a:pPr lvl="1"/>
            <a:r>
              <a:rPr lang="hr-HR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Ujedinjenje triju hrvatskih narječja</a:t>
            </a:r>
          </a:p>
          <a:p>
            <a:pPr lvl="1"/>
            <a:r>
              <a:rPr lang="hr-HR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Prijevodi književnih djela (</a:t>
            </a:r>
            <a:r>
              <a:rPr lang="hr-HR" sz="2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Adrianskoga mora sirena, </a:t>
            </a:r>
            <a:r>
              <a:rPr lang="hr-HR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Molière,...), izdanja pučke religijske literature</a:t>
            </a:r>
            <a:endParaRPr lang="en-GB" sz="2200" dirty="0">
              <a:solidFill>
                <a:schemeClr val="accent2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en-GB" sz="2200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Antiturcica</a:t>
            </a:r>
            <a:r>
              <a:rPr lang="en-GB" sz="2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en-GB" sz="2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protuturska</a:t>
            </a:r>
            <a:r>
              <a:rPr lang="en-GB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književnost</a:t>
            </a:r>
            <a:r>
              <a:rPr lang="en-GB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GB" sz="2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pisma</a:t>
            </a:r>
            <a:r>
              <a:rPr lang="en-GB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sz="2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govori</a:t>
            </a:r>
            <a:r>
              <a:rPr lang="en-GB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sz="2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pjesme</a:t>
            </a:r>
            <a:r>
              <a:rPr lang="en-GB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…)</a:t>
            </a:r>
            <a:endParaRPr lang="hr-HR" sz="2200" i="1" dirty="0">
              <a:solidFill>
                <a:schemeClr val="accent2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Dio europske velikaške obitelji</a:t>
            </a:r>
            <a:endParaRPr lang="en-GB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A6CD6CF-E723-4A5F-9BF2-E5E94E002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19152" r="22899" b="3030"/>
          <a:stretch/>
        </p:blipFill>
        <p:spPr>
          <a:xfrm>
            <a:off x="0" y="0"/>
            <a:ext cx="5917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7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8AA3-37E1-47E6-B338-29AF7235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64" y="308012"/>
            <a:ext cx="9185564" cy="1423806"/>
          </a:xfrm>
        </p:spPr>
        <p:txBody>
          <a:bodyPr>
            <a:normAutofit/>
          </a:bodyPr>
          <a:lstStyle/>
          <a:p>
            <a:r>
              <a:rPr lang="hr-HR" sz="2800" i="1" cap="none" noProof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Catalogus</a:t>
            </a:r>
            <a:r>
              <a:rPr lang="hr-HR" sz="2800" i="1" cap="none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omnium librorum bibliothecae Chaktorniensis excellentissimi atque illustrissimi domini comitis Nicolai a Zrinio bani. Anno Domini 1662. Die 10 octobris</a:t>
            </a:r>
            <a:endParaRPr lang="hr-HR" sz="2800" cap="none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DF85B-DBD5-4423-B856-6D78DD27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5" y="1731818"/>
            <a:ext cx="10280074" cy="512618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hr-HR" dirty="0">
                <a:latin typeface="Palatino Linotype" panose="02040502050505030304" pitchFamily="18" charset="0"/>
              </a:rPr>
              <a:t>U katalogu je popisan 431 svezak</a:t>
            </a:r>
          </a:p>
          <a:p>
            <a:pPr lvl="1">
              <a:lnSpc>
                <a:spcPct val="114000"/>
              </a:lnSpc>
            </a:pPr>
            <a:r>
              <a:rPr lang="hr-HR" i="1" dirty="0">
                <a:latin typeface="Palatino Linotype" panose="02040502050505030304" pitchFamily="18" charset="0"/>
              </a:rPr>
              <a:t>I. Historici antiqui Romani et alii; II. Historici omnis generis et nationis mixtim; I I I . Historici Pannóniáé et Orientalium; IV. Politici; V. Militares; VI. Geographi et Cosmographi; VII. Poetae Latini; VIII. Poetae Itali; IX. Scholastici; X. Domesticae, Oeconomicae; XI. Miscellanei</a:t>
            </a:r>
          </a:p>
          <a:p>
            <a:pPr>
              <a:lnSpc>
                <a:spcPct val="114000"/>
              </a:lnSpc>
            </a:pPr>
            <a:r>
              <a:rPr lang="hr-HR" dirty="0">
                <a:latin typeface="Palatino Linotype" panose="02040502050505030304" pitchFamily="18" charset="0"/>
              </a:rPr>
              <a:t>Izvan kataloga identificirane su još 84 sigurne i 115 vjerojatnih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  =&gt; U ostavštini Adama Zrinskog bilo je preko 800 svezaka</a:t>
            </a:r>
          </a:p>
          <a:p>
            <a:pPr>
              <a:lnSpc>
                <a:spcPct val="114000"/>
              </a:lnSpc>
            </a:pPr>
            <a:r>
              <a:rPr lang="hr-HR" dirty="0">
                <a:latin typeface="Palatino Linotype" panose="02040502050505030304" pitchFamily="18" charset="0"/>
              </a:rPr>
              <a:t>Knjiga zaplijenjenih iz ostavštine Petra Zrinskog iz Čakovca popisano je 95, iz Ozlja još 200-tinjak</a:t>
            </a:r>
          </a:p>
          <a:p>
            <a:pPr lvl="0"/>
            <a:r>
              <a:rPr lang="hr-HR" dirty="0">
                <a:solidFill>
                  <a:prstClr val="white"/>
                </a:solidFill>
                <a:latin typeface="Palatino Linotype" panose="02040502050505030304" pitchFamily="18" charset="0"/>
              </a:rPr>
              <a:t>Zrinski su sa 600-800 knjiga u europskom prosjeku</a:t>
            </a:r>
          </a:p>
          <a:p>
            <a:pPr lvl="1"/>
            <a:r>
              <a:rPr lang="hr-HR" dirty="0">
                <a:solidFill>
                  <a:prstClr val="white"/>
                </a:solidFill>
                <a:latin typeface="Palatino Linotype" panose="02040502050505030304" pitchFamily="18" charset="0"/>
              </a:rPr>
              <a:t>mnogo više modernijih knjiga, specijaliziranih po područjima interesa (vojna vještina, politika i moderni talijanski pjesnici)</a:t>
            </a:r>
          </a:p>
          <a:p>
            <a:pPr>
              <a:lnSpc>
                <a:spcPct val="114000"/>
              </a:lnSpc>
            </a:pPr>
            <a:endParaRPr lang="hr-H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9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E041B3-1E15-4E82-8737-447037FFD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13709" y="0"/>
            <a:ext cx="9053945" cy="900545"/>
          </a:xfrm>
        </p:spPr>
        <p:txBody>
          <a:bodyPr/>
          <a:lstStyle/>
          <a:p>
            <a:pPr algn="ctr"/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Bestseleri u knjižnici Zrinskih</a:t>
            </a:r>
            <a:endParaRPr lang="en-GB" sz="2800" i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0C45B7-7C89-4B3E-B0FA-F5CF54095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1382" y="1011381"/>
            <a:ext cx="10356272" cy="58466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Ovidijeve </a:t>
            </a:r>
            <a:r>
              <a:rPr lang="hr-HR" sz="2400" i="1" dirty="0">
                <a:latin typeface="Palatino Linotype" panose="02040502050505030304" pitchFamily="18" charset="0"/>
              </a:rPr>
              <a:t>Metamorfoze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200" dirty="0">
                <a:latin typeface="Palatino Linotype" panose="02040502050505030304" pitchFamily="18" charset="0"/>
              </a:rPr>
              <a:t>4 izdanja, dva sigurno ilustrirana, 1560-1661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sz="2400" i="1" dirty="0">
                <a:latin typeface="Palatino Linotype" panose="02040502050505030304" pitchFamily="18" charset="0"/>
              </a:rPr>
              <a:t>Emblemata </a:t>
            </a:r>
            <a:r>
              <a:rPr lang="hr-HR" sz="2400" dirty="0">
                <a:latin typeface="Palatino Linotype" panose="02040502050505030304" pitchFamily="18" charset="0"/>
              </a:rPr>
              <a:t>- zbirke alegorijskih slika s motom i objašnjenjem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i="1" dirty="0" err="1">
                <a:latin typeface="Palatino Linotype" panose="02040502050505030304" pitchFamily="18" charset="0"/>
              </a:rPr>
              <a:t>Emblematum</a:t>
            </a:r>
            <a:r>
              <a:rPr lang="en-GB" sz="2000" i="1" dirty="0">
                <a:latin typeface="Palatino Linotype" panose="02040502050505030304" pitchFamily="18" charset="0"/>
              </a:rPr>
              <a:t> </a:t>
            </a:r>
            <a:r>
              <a:rPr lang="en-GB" sz="2000" i="1" dirty="0" err="1">
                <a:latin typeface="Palatino Linotype" panose="02040502050505030304" pitchFamily="18" charset="0"/>
              </a:rPr>
              <a:t>clarissimi</a:t>
            </a:r>
            <a:r>
              <a:rPr lang="en-GB" sz="2000" i="1" dirty="0">
                <a:latin typeface="Palatino Linotype" panose="02040502050505030304" pitchFamily="18" charset="0"/>
              </a:rPr>
              <a:t> </a:t>
            </a:r>
            <a:r>
              <a:rPr lang="en-GB" sz="2000" i="1" dirty="0" err="1">
                <a:latin typeface="Palatino Linotype" panose="02040502050505030304" pitchFamily="18" charset="0"/>
              </a:rPr>
              <a:t>viri</a:t>
            </a:r>
            <a:r>
              <a:rPr lang="en-GB" sz="2000" i="1" dirty="0">
                <a:latin typeface="Palatino Linotype" panose="02040502050505030304" pitchFamily="18" charset="0"/>
              </a:rPr>
              <a:t> D. Andre</a:t>
            </a:r>
            <a:r>
              <a:rPr lang="hr-HR" sz="2000" i="1" dirty="0">
                <a:latin typeface="Palatino Linotype" panose="02040502050505030304" pitchFamily="18" charset="0"/>
              </a:rPr>
              <a:t>ae</a:t>
            </a:r>
            <a:r>
              <a:rPr lang="en-GB" sz="2000" i="1" dirty="0">
                <a:latin typeface="Palatino Linotype" panose="02040502050505030304" pitchFamily="18" charset="0"/>
              </a:rPr>
              <a:t> </a:t>
            </a:r>
            <a:r>
              <a:rPr lang="en-GB" sz="2000" i="1" dirty="0" err="1">
                <a:latin typeface="Palatino Linotype" panose="02040502050505030304" pitchFamily="18" charset="0"/>
              </a:rPr>
              <a:t>Alcati</a:t>
            </a:r>
            <a:r>
              <a:rPr lang="en-GB" sz="2000" i="1" dirty="0">
                <a:latin typeface="Palatino Linotype" panose="02040502050505030304" pitchFamily="18" charset="0"/>
              </a:rPr>
              <a:t> libri II.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hr-HR" sz="2000" dirty="0">
                <a:latin typeface="Palatino Linotype" panose="02040502050505030304" pitchFamily="18" charset="0"/>
              </a:rPr>
              <a:t>(</a:t>
            </a:r>
            <a:r>
              <a:rPr lang="en-GB" sz="2000" dirty="0" err="1">
                <a:latin typeface="Palatino Linotype" panose="02040502050505030304" pitchFamily="18" charset="0"/>
              </a:rPr>
              <a:t>Antverpiae</a:t>
            </a:r>
            <a:r>
              <a:rPr lang="en-GB" sz="2000" dirty="0">
                <a:latin typeface="Palatino Linotype" panose="02040502050505030304" pitchFamily="18" charset="0"/>
              </a:rPr>
              <a:t>, 1567</a:t>
            </a:r>
            <a:r>
              <a:rPr lang="hr-HR" sz="2000" dirty="0">
                <a:latin typeface="Palatino Linotype" panose="02040502050505030304" pitchFamily="18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r-HR" sz="2000" dirty="0">
                <a:latin typeface="Palatino Linotype" panose="02040502050505030304" pitchFamily="18" charset="0"/>
              </a:rPr>
              <a:t>Diego Saavedra Fajardo, </a:t>
            </a:r>
            <a:r>
              <a:rPr lang="hr-HR" sz="2000" i="1" dirty="0">
                <a:latin typeface="Palatino Linotype" panose="02040502050505030304" pitchFamily="18" charset="0"/>
              </a:rPr>
              <a:t>Idea principis Christiano-politici symbolis CI expressa </a:t>
            </a:r>
            <a:r>
              <a:rPr lang="hr-HR" sz="2000" dirty="0">
                <a:latin typeface="Palatino Linotype" panose="02040502050505030304" pitchFamily="18" charset="0"/>
              </a:rPr>
              <a:t>(Parisiis, 1660)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Putopisi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i="1" dirty="0">
                <a:latin typeface="Palatino Linotype" panose="02040502050505030304" pitchFamily="18" charset="0"/>
              </a:rPr>
              <a:t>De </a:t>
            </a:r>
            <a:r>
              <a:rPr lang="en-GB" sz="2000" i="1" dirty="0" err="1">
                <a:latin typeface="Palatino Linotype" panose="02040502050505030304" pitchFamily="18" charset="0"/>
              </a:rPr>
              <a:t>Turcarum</a:t>
            </a:r>
            <a:r>
              <a:rPr lang="en-GB" sz="2000" i="1" dirty="0">
                <a:latin typeface="Palatino Linotype" panose="02040502050505030304" pitchFamily="18" charset="0"/>
              </a:rPr>
              <a:t> </a:t>
            </a:r>
            <a:r>
              <a:rPr lang="en-GB" sz="2000" i="1" dirty="0" err="1">
                <a:latin typeface="Palatino Linotype" panose="02040502050505030304" pitchFamily="18" charset="0"/>
              </a:rPr>
              <a:t>moribus</a:t>
            </a:r>
            <a:r>
              <a:rPr lang="en-GB" sz="2000" i="1" dirty="0">
                <a:latin typeface="Palatino Linotype" panose="02040502050505030304" pitchFamily="18" charset="0"/>
              </a:rPr>
              <a:t> Epitome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Bartolomaeo</a:t>
            </a:r>
            <a:r>
              <a:rPr lang="en-GB" sz="2000" dirty="0">
                <a:latin typeface="Palatino Linotype" panose="02040502050505030304" pitchFamily="18" charset="0"/>
              </a:rPr>
              <a:t> Georgie</a:t>
            </a:r>
            <a:r>
              <a:rPr lang="hr-HR" sz="2000" dirty="0">
                <a:latin typeface="Palatino Linotype" panose="02040502050505030304" pitchFamily="18" charset="0"/>
              </a:rPr>
              <a:t>v</a:t>
            </a:r>
            <a:r>
              <a:rPr lang="en-GB" sz="2000" dirty="0" err="1">
                <a:latin typeface="Palatino Linotype" panose="02040502050505030304" pitchFamily="18" charset="0"/>
              </a:rPr>
              <a:t>iz</a:t>
            </a:r>
            <a:r>
              <a:rPr lang="hr-HR" sz="2000" dirty="0">
                <a:latin typeface="Palatino Linotype" panose="02040502050505030304" pitchFamily="18" charset="0"/>
              </a:rPr>
              <a:t> (Lugduni, 1553)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sz="2400" dirty="0">
                <a:latin typeface="Palatino Linotype" panose="02040502050505030304" pitchFamily="18" charset="0"/>
              </a:rPr>
              <a:t>Povijesti, prirodoslovlja, alkemija...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i="1" dirty="0" err="1">
                <a:latin typeface="Palatino Linotype" panose="02040502050505030304" pitchFamily="18" charset="0"/>
              </a:rPr>
              <a:t>Casparis</a:t>
            </a:r>
            <a:r>
              <a:rPr lang="en-GB" sz="2000" i="1" dirty="0">
                <a:latin typeface="Palatino Linotype" panose="02040502050505030304" pitchFamily="18" charset="0"/>
              </a:rPr>
              <a:t> </a:t>
            </a:r>
            <a:r>
              <a:rPr lang="en-GB" sz="2000" i="1" dirty="0" err="1">
                <a:latin typeface="Palatino Linotype" panose="02040502050505030304" pitchFamily="18" charset="0"/>
              </a:rPr>
              <a:t>Barlaei</a:t>
            </a:r>
            <a:r>
              <a:rPr lang="en-GB" sz="2000" i="1" dirty="0">
                <a:latin typeface="Palatino Linotype" panose="02040502050505030304" pitchFamily="18" charset="0"/>
              </a:rPr>
              <a:t> Rerum per </a:t>
            </a:r>
            <a:r>
              <a:rPr lang="en-GB" sz="2000" i="1" dirty="0" err="1">
                <a:latin typeface="Palatino Linotype" panose="02040502050505030304" pitchFamily="18" charset="0"/>
              </a:rPr>
              <a:t>octennium</a:t>
            </a:r>
            <a:r>
              <a:rPr lang="en-GB" sz="2000" i="1" dirty="0">
                <a:latin typeface="Palatino Linotype" panose="02040502050505030304" pitchFamily="18" charset="0"/>
              </a:rPr>
              <a:t> in Brasilia</a:t>
            </a:r>
            <a:r>
              <a:rPr lang="hr-HR" sz="2000" i="1" dirty="0">
                <a:latin typeface="Palatino Linotype" panose="02040502050505030304" pitchFamily="18" charset="0"/>
              </a:rPr>
              <a:t> </a:t>
            </a:r>
            <a:r>
              <a:rPr lang="en-GB" sz="2000" i="1" dirty="0">
                <a:latin typeface="Palatino Linotype" panose="02040502050505030304" pitchFamily="18" charset="0"/>
              </a:rPr>
              <a:t>et alibi </a:t>
            </a:r>
            <a:r>
              <a:rPr lang="en-GB" sz="2000" i="1" dirty="0" err="1">
                <a:latin typeface="Palatino Linotype" panose="02040502050505030304" pitchFamily="18" charset="0"/>
              </a:rPr>
              <a:t>nuper</a:t>
            </a:r>
            <a:r>
              <a:rPr lang="en-GB" sz="2000" i="1" dirty="0">
                <a:latin typeface="Palatino Linotype" panose="02040502050505030304" pitchFamily="18" charset="0"/>
              </a:rPr>
              <a:t> </a:t>
            </a:r>
            <a:r>
              <a:rPr lang="en-GB" sz="2000" i="1" dirty="0" err="1">
                <a:latin typeface="Palatino Linotype" panose="02040502050505030304" pitchFamily="18" charset="0"/>
              </a:rPr>
              <a:t>gestarum</a:t>
            </a:r>
            <a:r>
              <a:rPr lang="hr-HR" sz="2000" i="1" dirty="0">
                <a:latin typeface="Palatino Linotype" panose="02040502050505030304" pitchFamily="18" charset="0"/>
              </a:rPr>
              <a:t> </a:t>
            </a:r>
            <a:r>
              <a:rPr lang="hr-HR" sz="2000" dirty="0">
                <a:latin typeface="Palatino Linotype" panose="02040502050505030304" pitchFamily="18" charset="0"/>
              </a:rPr>
              <a:t>(Amstelodami, 1647)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r-HR" sz="2000" i="1" dirty="0">
                <a:latin typeface="Palatino Linotype" panose="02040502050505030304" pitchFamily="18" charset="0"/>
              </a:rPr>
              <a:t>De medicina Brasiliensi, Historiae rerum naturalium Brasiliae cum appendice de Tapuyis et Chiliensibus </a:t>
            </a:r>
            <a:r>
              <a:rPr lang="hr-HR" sz="2000" dirty="0">
                <a:latin typeface="Palatino Linotype" panose="02040502050505030304" pitchFamily="18" charset="0"/>
              </a:rPr>
              <a:t>(1648)</a:t>
            </a:r>
            <a:endParaRPr lang="hr-HR" sz="2000" i="1" dirty="0">
              <a:latin typeface="Palatino Linotype" panose="0204050205050503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000" i="1" dirty="0">
                <a:latin typeface="Palatino Linotype" panose="02040502050505030304" pitchFamily="18" charset="0"/>
              </a:rPr>
              <a:t>Jo[</a:t>
            </a:r>
            <a:r>
              <a:rPr lang="en-GB" sz="2000" i="1" dirty="0" err="1">
                <a:latin typeface="Palatino Linotype" panose="02040502050505030304" pitchFamily="18" charset="0"/>
              </a:rPr>
              <a:t>annis</a:t>
            </a:r>
            <a:r>
              <a:rPr lang="en-GB" sz="2000" i="1" dirty="0">
                <a:latin typeface="Palatino Linotype" panose="02040502050505030304" pitchFamily="18" charset="0"/>
              </a:rPr>
              <a:t>] </a:t>
            </a:r>
            <a:r>
              <a:rPr lang="en-GB" sz="2000" i="1" dirty="0" err="1">
                <a:latin typeface="Palatino Linotype" panose="02040502050505030304" pitchFamily="18" charset="0"/>
              </a:rPr>
              <a:t>Baptistáé</a:t>
            </a:r>
            <a:r>
              <a:rPr lang="en-GB" sz="2000" i="1" dirty="0">
                <a:latin typeface="Palatino Linotype" panose="02040502050505030304" pitchFamily="18" charset="0"/>
              </a:rPr>
              <a:t> Portae </a:t>
            </a:r>
            <a:r>
              <a:rPr lang="en-GB" sz="2000" i="1" dirty="0" err="1">
                <a:latin typeface="Palatino Linotype" panose="02040502050505030304" pitchFamily="18" charset="0"/>
              </a:rPr>
              <a:t>Neapolitani</a:t>
            </a:r>
            <a:r>
              <a:rPr lang="hr-HR" sz="2000" i="1" dirty="0">
                <a:latin typeface="Palatino Linotype" panose="02040502050505030304" pitchFamily="18" charset="0"/>
              </a:rPr>
              <a:t> </a:t>
            </a:r>
            <a:r>
              <a:rPr lang="en-GB" sz="2000" i="1" dirty="0" err="1">
                <a:latin typeface="Palatino Linotype" panose="02040502050505030304" pitchFamily="18" charset="0"/>
              </a:rPr>
              <a:t>Magiae</a:t>
            </a:r>
            <a:r>
              <a:rPr lang="en-GB" sz="2000" i="1" dirty="0">
                <a:latin typeface="Palatino Linotype" panose="02040502050505030304" pitchFamily="18" charset="0"/>
              </a:rPr>
              <a:t> </a:t>
            </a:r>
            <a:r>
              <a:rPr lang="en-GB" sz="2000" i="1" dirty="0" err="1">
                <a:latin typeface="Palatino Linotype" panose="02040502050505030304" pitchFamily="18" charset="0"/>
              </a:rPr>
              <a:t>natur</a:t>
            </a:r>
            <a:r>
              <a:rPr lang="hr-HR" sz="2000" i="1" dirty="0">
                <a:latin typeface="Palatino Linotype" panose="02040502050505030304" pitchFamily="18" charset="0"/>
              </a:rPr>
              <a:t>a</a:t>
            </a:r>
            <a:r>
              <a:rPr lang="en-GB" sz="2000" i="1" dirty="0" err="1">
                <a:latin typeface="Palatino Linotype" panose="02040502050505030304" pitchFamily="18" charset="0"/>
              </a:rPr>
              <a:t>lis</a:t>
            </a:r>
            <a:r>
              <a:rPr lang="en-GB" sz="2000" i="1" dirty="0">
                <a:latin typeface="Palatino Linotype" panose="02040502050505030304" pitchFamily="18" charset="0"/>
              </a:rPr>
              <a:t> libri </a:t>
            </a:r>
            <a:r>
              <a:rPr lang="en-GB" sz="2000" i="1" dirty="0" err="1">
                <a:latin typeface="Palatino Linotype" panose="02040502050505030304" pitchFamily="18" charset="0"/>
              </a:rPr>
              <a:t>viginti</a:t>
            </a:r>
            <a:r>
              <a:rPr lang="hr-HR" sz="2000" i="1" dirty="0">
                <a:latin typeface="Palatino Linotype" panose="02040502050505030304" pitchFamily="18" charset="0"/>
              </a:rPr>
              <a:t> </a:t>
            </a:r>
            <a:r>
              <a:rPr lang="hr-HR" sz="2000" dirty="0">
                <a:latin typeface="Palatino Linotype" panose="02040502050505030304" pitchFamily="18" charset="0"/>
              </a:rPr>
              <a:t>(Francofurti, 1597)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latin typeface="Palatino Linotype" panose="02040502050505030304" pitchFamily="18" charset="0"/>
              </a:rPr>
              <a:t>Johann Jakob</a:t>
            </a:r>
            <a:r>
              <a:rPr lang="hr-HR" sz="2000" dirty="0">
                <a:latin typeface="Palatino Linotype" panose="02040502050505030304" pitchFamily="18" charset="0"/>
              </a:rPr>
              <a:t> Wecker</a:t>
            </a:r>
            <a:r>
              <a:rPr lang="en-GB" sz="2000" i="1" dirty="0">
                <a:latin typeface="Palatino Linotype" panose="02040502050505030304" pitchFamily="18" charset="0"/>
              </a:rPr>
              <a:t>: De </a:t>
            </a:r>
            <a:r>
              <a:rPr lang="en-GB" sz="2000" i="1" dirty="0" err="1">
                <a:latin typeface="Palatino Linotype" panose="02040502050505030304" pitchFamily="18" charset="0"/>
              </a:rPr>
              <a:t>secretis</a:t>
            </a:r>
            <a:r>
              <a:rPr lang="en-GB" sz="2000" i="1" dirty="0">
                <a:latin typeface="Palatino Linotype" panose="02040502050505030304" pitchFamily="18" charset="0"/>
              </a:rPr>
              <a:t> libri XVII</a:t>
            </a:r>
            <a:r>
              <a:rPr lang="hr-HR" sz="2000" i="1" dirty="0">
                <a:latin typeface="Palatino Linotype" panose="02040502050505030304" pitchFamily="18" charset="0"/>
              </a:rPr>
              <a:t> </a:t>
            </a:r>
            <a:r>
              <a:rPr lang="hr-HR" sz="2000" dirty="0">
                <a:latin typeface="Palatino Linotype" panose="02040502050505030304" pitchFamily="18" charset="0"/>
              </a:rPr>
              <a:t>(Basileae, 1604)</a:t>
            </a:r>
            <a:endParaRPr lang="en-GB" sz="20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01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4274D0-9A87-42EB-93A3-3D2BE2A88A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" y="-12539"/>
            <a:ext cx="6250511" cy="501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026D69-E435-4C92-90AF-52EC208E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614" y="328838"/>
            <a:ext cx="2881285" cy="2026435"/>
          </a:xfrm>
        </p:spPr>
        <p:txBody>
          <a:bodyPr>
            <a:noAutofit/>
          </a:bodyPr>
          <a:lstStyle/>
          <a:p>
            <a:r>
              <a:rPr lang="hr-HR" sz="2800" cap="none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Iz “koncepata” Petra Zrinskoga</a:t>
            </a:r>
            <a:endParaRPr lang="en-GB" sz="2800" cap="none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BC4B52-FE93-4D22-956C-73AF8611D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185" y="5506133"/>
            <a:ext cx="7783808" cy="120032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Iako ima Saavedru u knjižnici</a:t>
            </a:r>
            <a:r>
              <a:rPr lang="hr-HR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na lat., u konceptima citira na španj. 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48DB5C-E1B2-43EC-80D9-0142135FB7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319" y="38957"/>
            <a:ext cx="3245401" cy="3837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B12F1E-1F04-4EAD-B4E1-639D53E9FA42}"/>
              </a:ext>
            </a:extLst>
          </p:cNvPr>
          <p:cNvSpPr txBox="1"/>
          <p:nvPr/>
        </p:nvSpPr>
        <p:spPr>
          <a:xfrm>
            <a:off x="8893993" y="3876367"/>
            <a:ext cx="3163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Diego de Saavedra Fajardo: </a:t>
            </a:r>
            <a:r>
              <a:rPr lang="hr-HR" b="1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Idea principis </a:t>
            </a:r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(1660); Symbolum X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6A9F57-AFB4-443C-7445-5CA36F1B67B1}"/>
              </a:ext>
            </a:extLst>
          </p:cNvPr>
          <p:cNvSpPr txBox="1"/>
          <p:nvPr/>
        </p:nvSpPr>
        <p:spPr>
          <a:xfrm>
            <a:off x="1039091" y="5007421"/>
            <a:ext cx="5056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https://emblems.hum.uu.nl/v1608115_compare_frame.html?position=left</a:t>
            </a:r>
          </a:p>
          <a:p>
            <a:r>
              <a:rPr lang="en-GB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http://www.fondiantichi.unimo.it/fa/emblem01/saavg010.html</a:t>
            </a:r>
            <a:endParaRPr lang="hr-HR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29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2D93-A4BE-424B-9559-17C433356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76" y="3429000"/>
            <a:ext cx="5084888" cy="3429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QUAM BENE NAVIGANT, QUOS</a:t>
            </a:r>
            <a:r>
              <a:rPr lang="hr-HR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AMOR DIRIGIT.</a:t>
            </a:r>
            <a:r>
              <a:rPr lang="hr-HR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Tibul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.)*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Si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quis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amat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, quod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amare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juvat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feliciter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ardet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Gaudeat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, &amp;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vento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naviget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ille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suo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Otto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Vaenius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, 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Amorum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emblemata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1608)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* Zapravo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Ovid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ije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Remedia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Amoris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, 13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-1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4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71A40-59D8-4E08-98D0-954754280E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6" y="206656"/>
            <a:ext cx="6137400" cy="6031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A32335-E5FC-4741-A1EE-B7848093F3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22" r="22723" b="35716"/>
          <a:stretch/>
        </p:blipFill>
        <p:spPr>
          <a:xfrm>
            <a:off x="8046721" y="0"/>
            <a:ext cx="4145280" cy="322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23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0654" y="96982"/>
            <a:ext cx="610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Frankopanova književna ostavština</a:t>
            </a:r>
            <a:endParaRPr lang="en-GB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15" y="620202"/>
            <a:ext cx="4529440" cy="5270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996" y="505648"/>
            <a:ext cx="4529441" cy="5384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80655" y="5873115"/>
            <a:ext cx="1030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Diporti Del Crescente. Divisi in Rime Morali, Devote, Heroiche, Amorose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Brussel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s,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Mommartius, 1656.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 algn="r"/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utor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austrijski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nadvojvoda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Leopold Wilhelm, 1614–1662, sin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cara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Ferdinanda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II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7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3BBD-AE43-4CE0-A635-CB369BC4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Odjeci urote</a:t>
            </a:r>
            <a:endParaRPr lang="en-GB" sz="4400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718AE-972A-4E09-942F-93476298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82" y="1676400"/>
            <a:ext cx="10321636" cy="5181600"/>
          </a:xfrm>
        </p:spPr>
        <p:txBody>
          <a:bodyPr>
            <a:normAutofit fontScale="92500" lnSpcReduction="20000"/>
          </a:bodyPr>
          <a:lstStyle/>
          <a:p>
            <a:r>
              <a:rPr lang="de-DE" sz="2400" dirty="0">
                <a:latin typeface="Palatino Linotype" panose="02040502050505030304" pitchFamily="18" charset="0"/>
              </a:rPr>
              <a:t>Janez Vajkard Valvasor</a:t>
            </a:r>
            <a:r>
              <a:rPr lang="hr-HR" sz="2400" dirty="0">
                <a:latin typeface="Palatino Linotype" panose="02040502050505030304" pitchFamily="18" charset="0"/>
              </a:rPr>
              <a:t>, </a:t>
            </a:r>
            <a:r>
              <a:rPr lang="de-DE" sz="2400" i="1" dirty="0">
                <a:latin typeface="Palatino Linotype" panose="02040502050505030304" pitchFamily="18" charset="0"/>
              </a:rPr>
              <a:t>Deß Hochlöblichen Hertzogthums Crain Topographisch-Historischer Beschreibung</a:t>
            </a:r>
            <a:r>
              <a:rPr lang="hr-HR" sz="2400" i="1" dirty="0">
                <a:latin typeface="Palatino Linotype" panose="02040502050505030304" pitchFamily="18" charset="0"/>
              </a:rPr>
              <a:t>, </a:t>
            </a:r>
            <a:r>
              <a:rPr lang="de-DE" sz="2400" i="1" dirty="0">
                <a:latin typeface="Palatino Linotype" panose="02040502050505030304" pitchFamily="18" charset="0"/>
              </a:rPr>
              <a:t>Zwölfftes Buch</a:t>
            </a:r>
            <a:r>
              <a:rPr lang="hr-HR" sz="2400" i="1" dirty="0">
                <a:latin typeface="Palatino Linotype" panose="02040502050505030304" pitchFamily="18" charset="0"/>
              </a:rPr>
              <a:t>, </a:t>
            </a:r>
            <a:r>
              <a:rPr lang="de-DE" sz="2400" dirty="0">
                <a:latin typeface="Palatino Linotype" panose="02040502050505030304" pitchFamily="18" charset="0"/>
              </a:rPr>
              <a:t>Nürnberg, 1689</a:t>
            </a:r>
            <a:r>
              <a:rPr lang="hr-HR" sz="2400" dirty="0">
                <a:latin typeface="Palatino Linotype" panose="02040502050505030304" pitchFamily="18" charset="0"/>
              </a:rPr>
              <a:t>, 129-132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Tattenbachova uloga u uroti, planovi i zakletva</a:t>
            </a:r>
          </a:p>
          <a:p>
            <a:r>
              <a:rPr lang="en-GB" sz="2400" dirty="0">
                <a:latin typeface="Palatino Linotype" panose="02040502050505030304" pitchFamily="18" charset="0"/>
              </a:rPr>
              <a:t>Johann Christian </a:t>
            </a:r>
            <a:r>
              <a:rPr lang="en-GB" sz="2400" dirty="0" err="1">
                <a:latin typeface="Palatino Linotype" panose="02040502050505030304" pitchFamily="18" charset="0"/>
              </a:rPr>
              <a:t>Lünig</a:t>
            </a:r>
            <a:r>
              <a:rPr lang="hr-HR" sz="2400" dirty="0">
                <a:latin typeface="Palatino Linotype" panose="02040502050505030304" pitchFamily="18" charset="0"/>
              </a:rPr>
              <a:t> (ed.), </a:t>
            </a:r>
            <a:r>
              <a:rPr lang="hr-HR" sz="2400" b="1" i="1" dirty="0">
                <a:latin typeface="Palatino Linotype" panose="02040502050505030304" pitchFamily="18" charset="0"/>
              </a:rPr>
              <a:t>Litterae Procerum Europae</a:t>
            </a:r>
            <a:r>
              <a:rPr lang="hr-HR" sz="2400" i="1" dirty="0">
                <a:latin typeface="Palatino Linotype" panose="02040502050505030304" pitchFamily="18" charset="0"/>
              </a:rPr>
              <a:t>, ab Imperatoribus, electoribus, principibus, statibusque sacri Imperii romano-germanici, ad reges, principes, respubl. liberas, et vice versa: In multifariis, Tam Laetitiae, quam Tristitiae casibus, nec non belli ac Pacis negotiis, itemque Religionis causa. Ab Anno 1552. usque ad Annum 1712.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>
                <a:latin typeface="Palatino Linotype" panose="02040502050505030304" pitchFamily="18" charset="0"/>
              </a:rPr>
              <a:t>Latina Lingua exaratae, in tres partes divisae</a:t>
            </a:r>
            <a:r>
              <a:rPr lang="hr-HR" sz="2400" dirty="0">
                <a:latin typeface="Palatino Linotype" panose="02040502050505030304" pitchFamily="18" charset="0"/>
              </a:rPr>
              <a:t>, Leipzig, 1712.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Pismo Nikole Zrinskog Ratnom vijeću u Grazu u vezi s napadom na Novi Zrin, 1664.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Pismo Petra Zrinskog Johannu Georgu II, izbornom knezu Saske, kojim se preporuča nakon smrti brata, 1664.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Pismo Petra Zrinskog caru Leopoldu s opravdanjem za urotu, 1670.</a:t>
            </a:r>
          </a:p>
        </p:txBody>
      </p:sp>
    </p:spTree>
    <p:extLst>
      <p:ext uri="{BB962C8B-B14F-4D97-AF65-F5344CB8AC3E}">
        <p14:creationId xmlns:p14="http://schemas.microsoft.com/office/powerpoint/2010/main" val="35588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1478</TotalTime>
  <Words>830</Words>
  <Application>Microsoft Office PowerPoint</Application>
  <PresentationFormat>Widescreen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MS Shell Dlg 2</vt:lpstr>
      <vt:lpstr>Palatino Linotype</vt:lpstr>
      <vt:lpstr>Wingdings</vt:lpstr>
      <vt:lpstr>Wingdings 3</vt:lpstr>
      <vt:lpstr>Madison</vt:lpstr>
      <vt:lpstr>ZRINSKI    hrvatski  velikaši na europskoj sceni</vt:lpstr>
      <vt:lpstr>Održavanje hrvatskog političkog i kulturnog identiteta</vt:lpstr>
      <vt:lpstr>Catalogus omnium librorum bibliothecae Chaktorniensis excellentissimi atque illustrissimi domini comitis Nicolai a Zrinio bani. Anno Domini 1662. Die 10 octobris</vt:lpstr>
      <vt:lpstr>PowerPoint Presentation</vt:lpstr>
      <vt:lpstr>Iz “koncepata” Petra Zrinskoga</vt:lpstr>
      <vt:lpstr>PowerPoint Presentation</vt:lpstr>
      <vt:lpstr>PowerPoint Presentation</vt:lpstr>
      <vt:lpstr>Odjeci urote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ZRINSKI    hrvatski  velikaši na europskoj sceni</dc:title>
  <dc:creator>mrmat</dc:creator>
  <cp:lastModifiedBy>mrmat</cp:lastModifiedBy>
  <cp:revision>6</cp:revision>
  <dcterms:created xsi:type="dcterms:W3CDTF">2022-11-28T11:42:56Z</dcterms:created>
  <dcterms:modified xsi:type="dcterms:W3CDTF">2023-10-29T20:42:59Z</dcterms:modified>
</cp:coreProperties>
</file>