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27"/>
  </p:notesMasterIdLst>
  <p:sldIdLst>
    <p:sldId id="256" r:id="rId2"/>
    <p:sldId id="279" r:id="rId3"/>
    <p:sldId id="280" r:id="rId4"/>
    <p:sldId id="298" r:id="rId5"/>
    <p:sldId id="301" r:id="rId6"/>
    <p:sldId id="302" r:id="rId7"/>
    <p:sldId id="281" r:id="rId8"/>
    <p:sldId id="282" r:id="rId9"/>
    <p:sldId id="283" r:id="rId10"/>
    <p:sldId id="299" r:id="rId11"/>
    <p:sldId id="284" r:id="rId12"/>
    <p:sldId id="285" r:id="rId13"/>
    <p:sldId id="288" r:id="rId14"/>
    <p:sldId id="267" r:id="rId15"/>
    <p:sldId id="300" r:id="rId16"/>
    <p:sldId id="290" r:id="rId17"/>
    <p:sldId id="286" r:id="rId18"/>
    <p:sldId id="273" r:id="rId19"/>
    <p:sldId id="291" r:id="rId20"/>
    <p:sldId id="292" r:id="rId21"/>
    <p:sldId id="277" r:id="rId22"/>
    <p:sldId id="294" r:id="rId23"/>
    <p:sldId id="295" r:id="rId24"/>
    <p:sldId id="296" r:id="rId25"/>
    <p:sldId id="297" r:id="rId26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13" autoAdjust="0"/>
    <p:restoredTop sz="86410" autoAdjust="0"/>
  </p:normalViewPr>
  <p:slideViewPr>
    <p:cSldViewPr>
      <p:cViewPr varScale="1">
        <p:scale>
          <a:sx n="67" d="100"/>
          <a:sy n="67" d="100"/>
        </p:scale>
        <p:origin x="1410" y="72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-668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4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endParaRPr lang="hr-HR" altLang="sr-Latn-R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endParaRPr lang="hr-HR" altLang="sr-Latn-R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Click to edit Master text styles</a:t>
            </a:r>
          </a:p>
          <a:p>
            <a:pPr lvl="1"/>
            <a:r>
              <a:rPr lang="hr-HR" altLang="sr-Latn-RS"/>
              <a:t>Second level</a:t>
            </a:r>
          </a:p>
          <a:p>
            <a:pPr lvl="2"/>
            <a:r>
              <a:rPr lang="hr-HR" altLang="sr-Latn-RS"/>
              <a:t>Third level</a:t>
            </a:r>
          </a:p>
          <a:p>
            <a:pPr lvl="3"/>
            <a:r>
              <a:rPr lang="hr-HR" altLang="sr-Latn-RS"/>
              <a:t>Fourth level</a:t>
            </a:r>
          </a:p>
          <a:p>
            <a:pPr lvl="4"/>
            <a:r>
              <a:rPr lang="hr-HR" altLang="sr-Latn-RS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endParaRPr lang="hr-HR" altLang="sr-Latn-R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fld id="{CE9DE2E9-6E5C-4479-A104-0764A62FADE3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280159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73FA54-0823-43AD-9ACF-C461E3AFB63E}" type="slidenum">
              <a:rPr lang="hr-HR" altLang="sr-Latn-RS"/>
              <a:pPr/>
              <a:t>1</a:t>
            </a:fld>
            <a:endParaRPr lang="hr-HR" altLang="sr-Latn-R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sr-Latn-R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C2C824-FFE9-4CB6-B896-58E41E2FDBF0}" type="slidenum">
              <a:rPr lang="en-GB" altLang="sr-Latn-RS" smtClean="0"/>
              <a:pPr eaLnBrk="1" hangingPunct="1">
                <a:spcBef>
                  <a:spcPct val="0"/>
                </a:spcBef>
              </a:pPr>
              <a:t>13</a:t>
            </a:fld>
            <a:endParaRPr lang="en-GB" altLang="sr-Latn-R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C7074A-A90B-43A2-A84B-61398DBE4072}" type="slidenum">
              <a:rPr lang="hr-HR" altLang="sr-Latn-RS"/>
              <a:pPr/>
              <a:t>14</a:t>
            </a:fld>
            <a:endParaRPr lang="hr-HR" altLang="sr-Latn-R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sr-Latn-R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07862C-F64A-456C-99E9-792DD25D6F9D}" type="slidenum">
              <a:rPr lang="en-GB" altLang="sr-Latn-RS" smtClean="0"/>
              <a:pPr eaLnBrk="1" hangingPunct="1">
                <a:spcBef>
                  <a:spcPct val="0"/>
                </a:spcBef>
              </a:pPr>
              <a:t>16</a:t>
            </a:fld>
            <a:endParaRPr lang="en-GB" altLang="sr-Latn-R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3270A53-6B28-40FE-B953-901AD3B65E01}" type="slidenum">
              <a:rPr lang="en-GB" altLang="sr-Latn-RS" smtClean="0"/>
              <a:pPr eaLnBrk="1" hangingPunct="1">
                <a:spcBef>
                  <a:spcPct val="0"/>
                </a:spcBef>
              </a:pPr>
              <a:t>17</a:t>
            </a:fld>
            <a:endParaRPr lang="en-GB" altLang="sr-Latn-R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C067DD-9277-4038-B7AB-8260BEA7F6C1}" type="slidenum">
              <a:rPr lang="hr-HR" altLang="sr-Latn-RS"/>
              <a:pPr/>
              <a:t>18</a:t>
            </a:fld>
            <a:endParaRPr lang="hr-HR" altLang="sr-Latn-R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sr-Latn-R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B0B2ED-E460-45E2-AFB1-D74310CF5AAD}" type="slidenum">
              <a:rPr lang="en-GB" altLang="sr-Latn-RS" smtClean="0"/>
              <a:pPr eaLnBrk="1" hangingPunct="1">
                <a:spcBef>
                  <a:spcPct val="0"/>
                </a:spcBef>
              </a:pPr>
              <a:t>19</a:t>
            </a:fld>
            <a:endParaRPr lang="en-GB" altLang="sr-Latn-R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18F0E8-BD02-4F55-9B1C-24130E4690CE}" type="slidenum">
              <a:rPr lang="en-GB" altLang="sr-Latn-RS" smtClean="0"/>
              <a:pPr eaLnBrk="1" hangingPunct="1">
                <a:spcBef>
                  <a:spcPct val="0"/>
                </a:spcBef>
              </a:pPr>
              <a:t>20</a:t>
            </a:fld>
            <a:endParaRPr lang="en-GB" altLang="sr-Latn-R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A7DB58-8D00-4758-8C1A-CCB99F2F4CC4}" type="slidenum">
              <a:rPr lang="hr-HR" altLang="sr-Latn-RS"/>
              <a:pPr/>
              <a:t>21</a:t>
            </a:fld>
            <a:endParaRPr lang="hr-HR" altLang="sr-Latn-R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 altLang="sr-Latn-R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D843F4-E463-4A24-9006-2CEB54E0F8D9}" type="slidenum">
              <a:rPr lang="en-GB" altLang="sr-Latn-RS" smtClean="0"/>
              <a:pPr eaLnBrk="1" hangingPunct="1">
                <a:spcBef>
                  <a:spcPct val="0"/>
                </a:spcBef>
              </a:pPr>
              <a:t>22</a:t>
            </a:fld>
            <a:endParaRPr lang="en-GB" altLang="sr-Latn-R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DC608AE-8E7C-4AC6-9D0E-8685889956BF}" type="slidenum">
              <a:rPr lang="en-GB" altLang="sr-Latn-RS" smtClean="0"/>
              <a:pPr eaLnBrk="1" hangingPunct="1">
                <a:spcBef>
                  <a:spcPct val="0"/>
                </a:spcBef>
              </a:pPr>
              <a:t>23</a:t>
            </a:fld>
            <a:endParaRPr lang="en-GB" altLang="sr-Latn-R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D036D27-83A4-4D1A-8846-6C4DFAFE91EF}" type="slidenum">
              <a:rPr lang="en-GB" altLang="sr-Latn-RS" smtClean="0"/>
              <a:pPr eaLnBrk="1" hangingPunct="1">
                <a:spcBef>
                  <a:spcPct val="0"/>
                </a:spcBef>
              </a:pPr>
              <a:t>2</a:t>
            </a:fld>
            <a:endParaRPr lang="en-GB" altLang="sr-Latn-R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561860-80F9-44E0-8563-E24011560101}" type="slidenum">
              <a:rPr lang="en-GB" altLang="sr-Latn-RS" smtClean="0"/>
              <a:pPr eaLnBrk="1" hangingPunct="1">
                <a:spcBef>
                  <a:spcPct val="0"/>
                </a:spcBef>
              </a:pPr>
              <a:t>24</a:t>
            </a:fld>
            <a:endParaRPr lang="en-GB" altLang="sr-Latn-R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891E50-6466-418A-9EA6-44935CB1D5D6}" type="slidenum">
              <a:rPr lang="en-GB" altLang="sr-Latn-RS" smtClean="0"/>
              <a:pPr eaLnBrk="1" hangingPunct="1">
                <a:spcBef>
                  <a:spcPct val="0"/>
                </a:spcBef>
              </a:pPr>
              <a:t>25</a:t>
            </a:fld>
            <a:endParaRPr lang="en-GB" altLang="sr-Latn-R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D933E3-EB9F-43BB-9E16-61164721FE61}" type="slidenum">
              <a:rPr lang="en-GB" altLang="sr-Latn-RS" smtClean="0"/>
              <a:pPr eaLnBrk="1" hangingPunct="1">
                <a:spcBef>
                  <a:spcPct val="0"/>
                </a:spcBef>
              </a:pPr>
              <a:t>3</a:t>
            </a:fld>
            <a:endParaRPr lang="en-GB" altLang="sr-Latn-R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Smyrna, Aegle, Maria </a:t>
            </a:r>
            <a:r>
              <a:rPr lang="hr-HR" sz="1200" b="0" i="0" kern="1200" dirty="0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i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Times New Roman" charset="0"/>
                <a:ea typeface="+mn-ea"/>
                <a:cs typeface="Times New Roman" charset="0"/>
              </a:rPr>
              <a:t>Asellina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DE2E9-6E5C-4479-A104-0764A62FADE3}" type="slidenum">
              <a:rPr lang="hr-HR" altLang="sr-Latn-RS" smtClean="0"/>
              <a:pPr/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4882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095614-C7F9-4B6F-B9C7-6854F47FDC17}" type="slidenum">
              <a:rPr lang="en-GB" altLang="sr-Latn-RS" smtClean="0"/>
              <a:pPr eaLnBrk="1" hangingPunct="1">
                <a:spcBef>
                  <a:spcPct val="0"/>
                </a:spcBef>
              </a:pPr>
              <a:t>7</a:t>
            </a:fld>
            <a:endParaRPr lang="en-GB" altLang="sr-Latn-R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D1A07A-0081-4B49-B2FD-66EC3C860F6B}" type="slidenum">
              <a:rPr lang="en-GB" altLang="sr-Latn-RS" smtClean="0"/>
              <a:pPr eaLnBrk="1" hangingPunct="1">
                <a:spcBef>
                  <a:spcPct val="0"/>
                </a:spcBef>
              </a:pPr>
              <a:t>8</a:t>
            </a:fld>
            <a:endParaRPr lang="en-GB" altLang="sr-Latn-R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E317FB-5C55-4AAD-A696-E22A3592BCB2}" type="slidenum">
              <a:rPr lang="en-GB" altLang="sr-Latn-RS" smtClean="0"/>
              <a:pPr eaLnBrk="1" hangingPunct="1">
                <a:spcBef>
                  <a:spcPct val="0"/>
                </a:spcBef>
              </a:pPr>
              <a:t>9</a:t>
            </a:fld>
            <a:endParaRPr lang="en-GB" altLang="sr-Latn-R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034A20-748B-4D70-A974-E0B541192A9F}" type="slidenum">
              <a:rPr lang="en-GB" altLang="sr-Latn-RS" smtClean="0"/>
              <a:pPr eaLnBrk="1" hangingPunct="1">
                <a:spcBef>
                  <a:spcPct val="0"/>
                </a:spcBef>
              </a:pPr>
              <a:t>11</a:t>
            </a:fld>
            <a:endParaRPr lang="en-GB" altLang="sr-Latn-R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08BADE-041A-41F7-AB48-0FC1D5B3C93C}" type="slidenum">
              <a:rPr lang="en-GB" altLang="sr-Latn-RS" smtClean="0"/>
              <a:pPr eaLnBrk="1" hangingPunct="1">
                <a:spcBef>
                  <a:spcPct val="0"/>
                </a:spcBef>
              </a:pPr>
              <a:t>12</a:t>
            </a:fld>
            <a:endParaRPr lang="en-GB" altLang="sr-Latn-R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r-HR" altLang="sr-Latn-RS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endParaRPr lang="en-US" altLang="sr-Latn-R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 altLang="sr-Latn-R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E210524-7F83-4B08-A81B-590A342D0B1E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BBAF8-F2B1-4AAC-89E9-F0C780963BB3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A2C41FB-78CB-434D-A6C2-3DFFACC1D57F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C3F1947-D705-49C4-92C4-AF7E6484CC2F}" type="slidenum">
              <a:rPr lang="en-US" altLang="sr-Latn-RS"/>
              <a:pPr/>
              <a:t>‹#›</a:t>
            </a:fld>
            <a:endParaRPr lang="en-US" altLang="sr-Latn-RS"/>
          </a:p>
        </p:txBody>
      </p:sp>
    </p:spTree>
    <p:extLst>
      <p:ext uri="{BB962C8B-B14F-4D97-AF65-F5344CB8AC3E}">
        <p14:creationId xmlns:p14="http://schemas.microsoft.com/office/powerpoint/2010/main" val="27810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738F-93E3-4048-B951-26A2A99A45BA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alt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alt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ED43FC9F-541F-45D2-9F03-43448D3A84E3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574A-8EB9-4B2D-8CA1-9F1EE6AE3539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2EA22-7E16-4C3B-93AC-74E3DBA91E43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5332F-9BC0-480B-939A-CF2B0B1E16E7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alt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alt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F5EC-BB7B-43AE-BBC1-03A9A6B2EE7D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C644C-C777-4283-8475-9F7AAF93F136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E4F-C396-4137-A883-6B5A7096C95B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 alt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 altLang="sr-Latn-R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561CA64-1CED-4A30-BC1A-63C6F84EA6F7}" type="slidenum">
              <a:rPr lang="en-US" altLang="sr-Latn-RS" smtClean="0"/>
              <a:pPr/>
              <a:t>‹#›</a:t>
            </a:fld>
            <a:endParaRPr lang="en-US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85686" y="836712"/>
            <a:ext cx="4914506" cy="608012"/>
          </a:xfrm>
        </p:spPr>
        <p:txBody>
          <a:bodyPr>
            <a:normAutofit/>
          </a:bodyPr>
          <a:lstStyle/>
          <a:p>
            <a:r>
              <a:rPr lang="hr-HR" altLang="sr-Latn-RS" dirty="0">
                <a:latin typeface="Times New Roman" charset="0"/>
              </a:rPr>
              <a:t>JELO I PIĆE</a:t>
            </a:r>
            <a:endParaRPr lang="en-GB" altLang="sr-Latn-RS" dirty="0">
              <a:latin typeface="Times New Roman" charset="0"/>
            </a:endParaRPr>
          </a:p>
        </p:txBody>
      </p:sp>
      <p:pic>
        <p:nvPicPr>
          <p:cNvPr id="2052" name="Picture 4" descr="Scan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988840"/>
            <a:ext cx="8090297" cy="4869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1" y="260648"/>
            <a:ext cx="9110724" cy="65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260648"/>
            <a:ext cx="6336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http://blogs.getty.edu/iris/files/2012/08/triclinium_villa_mysteries.jpg</a:t>
            </a:r>
          </a:p>
        </p:txBody>
      </p:sp>
    </p:spTree>
    <p:extLst>
      <p:ext uri="{BB962C8B-B14F-4D97-AF65-F5344CB8AC3E}">
        <p14:creationId xmlns:p14="http://schemas.microsoft.com/office/powerpoint/2010/main" val="41360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Pribor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2867748"/>
            <a:ext cx="7791400" cy="3984104"/>
          </a:xfrm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Postoje žlice za juhe i mekša jela (puževe i jaja), te noževi i čačkalice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Hrana se iznosi narezana, ili je poseban rob reže pred gostima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Rijetko svaki gost dobije svoj tanjur, često se servira na kruhu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Grabi se prstima, ne cijelom šakom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Vino se pije tek uz desert (stari običaj)</a:t>
            </a:r>
            <a:endParaRPr lang="en-GB" altLang="sr-Latn-RS" dirty="0">
              <a:latin typeface="Times New Roman" charset="0"/>
            </a:endParaRPr>
          </a:p>
        </p:txBody>
      </p:sp>
      <p:pic>
        <p:nvPicPr>
          <p:cNvPr id="3584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113"/>
            <a:ext cx="5940152" cy="285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5738" y="692150"/>
            <a:ext cx="5364162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http://upload.wikimedia.org/wikipedia/commons/c/c0/TongereRomeinsbesjtekwkped0.jpg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416CB9-192F-49E5-AA9F-206235975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100" l="9091" r="94091">
                        <a14:foregroundMark x1="9545" y1="63507" x2="10000" y2="38863"/>
                        <a14:foregroundMark x1="10000" y1="38863" x2="24545" y2="19905"/>
                        <a14:foregroundMark x1="24545" y1="19905" x2="45909" y2="9953"/>
                        <a14:foregroundMark x1="45909" y1="9953" x2="62727" y2="12796"/>
                        <a14:foregroundMark x1="24545" y1="16588" x2="24545" y2="16588"/>
                        <a14:foregroundMark x1="94091" y1="48341" x2="94091" y2="48341"/>
                        <a14:foregroundMark x1="22727" y1="82464" x2="25455" y2="838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186" y="4656786"/>
            <a:ext cx="2095500" cy="2009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08889B-32E9-4330-A42C-5B62EAFCF3B5}"/>
              </a:ext>
            </a:extLst>
          </p:cNvPr>
          <p:cNvSpPr txBox="1"/>
          <p:nvPr/>
        </p:nvSpPr>
        <p:spPr>
          <a:xfrm>
            <a:off x="6287548" y="6408886"/>
            <a:ext cx="2817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https://en.wikipedia.org/wiki/File:Roman_pottery_African_Red_Slip.jpg</a:t>
            </a:r>
          </a:p>
        </p:txBody>
      </p:sp>
    </p:spTree>
    <p:extLst>
      <p:ext uri="{BB962C8B-B14F-4D97-AF65-F5344CB8AC3E}">
        <p14:creationId xmlns:p14="http://schemas.microsoft.com/office/powerpoint/2010/main" val="257160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12404"/>
            <a:ext cx="3203848" cy="3145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5" y="300934"/>
            <a:ext cx="4608884" cy="1143000"/>
          </a:xfrm>
        </p:spPr>
        <p:txBody>
          <a:bodyPr/>
          <a:lstStyle/>
          <a:p>
            <a:pPr algn="ctr" eaLnBrk="1" hangingPunct="1"/>
            <a:r>
              <a:rPr lang="hr-HR" altLang="sr-Latn-RS" dirty="0">
                <a:latin typeface="Times New Roman" charset="0"/>
              </a:rPr>
              <a:t>Slijed večere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2132856"/>
            <a:ext cx="8001000" cy="4471988"/>
          </a:xfrm>
        </p:spPr>
        <p:txBody>
          <a:bodyPr/>
          <a:lstStyle/>
          <a:p>
            <a:pPr eaLnBrk="1" hangingPunct="1"/>
            <a:r>
              <a:rPr lang="hr-HR" altLang="sr-Latn-RS" i="1" dirty="0">
                <a:latin typeface="Times New Roman" charset="0"/>
              </a:rPr>
              <a:t>Gustatio </a:t>
            </a:r>
            <a:r>
              <a:rPr lang="hr-HR" altLang="sr-Latn-RS" dirty="0">
                <a:latin typeface="Times New Roman" charset="0"/>
              </a:rPr>
              <a:t>= predjelo</a:t>
            </a:r>
          </a:p>
          <a:p>
            <a:pPr eaLnBrk="1" hangingPunct="1"/>
            <a:r>
              <a:rPr lang="hr-HR" altLang="sr-Latn-RS" i="1" dirty="0">
                <a:latin typeface="Times New Roman" charset="0"/>
              </a:rPr>
              <a:t>Mensa prima</a:t>
            </a:r>
            <a:r>
              <a:rPr lang="hr-HR" altLang="sr-Latn-RS" dirty="0">
                <a:latin typeface="Times New Roman" charset="0"/>
              </a:rPr>
              <a:t> = glavno jelo</a:t>
            </a:r>
          </a:p>
          <a:p>
            <a:pPr eaLnBrk="1" hangingPunct="1"/>
            <a:r>
              <a:rPr lang="hr-HR" altLang="sr-Latn-RS" i="1" dirty="0">
                <a:latin typeface="Times New Roman" charset="0"/>
              </a:rPr>
              <a:t>Mensa secunda</a:t>
            </a:r>
            <a:r>
              <a:rPr lang="hr-HR" altLang="sr-Latn-RS" dirty="0">
                <a:latin typeface="Times New Roman" charset="0"/>
              </a:rPr>
              <a:t> = desert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Postoje još: </a:t>
            </a:r>
          </a:p>
          <a:p>
            <a:pPr lvl="1" eaLnBrk="1" hangingPunct="1"/>
            <a:r>
              <a:rPr lang="hr-HR" altLang="sr-Latn-RS" i="1" dirty="0">
                <a:latin typeface="Times New Roman" charset="0"/>
              </a:rPr>
              <a:t>promulsis </a:t>
            </a:r>
            <a:r>
              <a:rPr lang="hr-HR" altLang="sr-Latn-RS">
                <a:latin typeface="Times New Roman" charset="0"/>
              </a:rPr>
              <a:t>= aperitiv </a:t>
            </a:r>
            <a:r>
              <a:rPr lang="hr-HR" altLang="sr-Latn-RS" dirty="0">
                <a:latin typeface="Times New Roman" charset="0"/>
              </a:rPr>
              <a:t>(sitni zalogaji s jakim </a:t>
            </a:r>
          </a:p>
          <a:p>
            <a:pPr marL="292608" lvl="1" indent="0" eaLnBrk="1" hangingPunct="1">
              <a:buNone/>
            </a:pPr>
            <a:r>
              <a:rPr lang="hr-HR" altLang="sr-Latn-RS" dirty="0">
                <a:latin typeface="Times New Roman" charset="0"/>
              </a:rPr>
              <a:t>pićem) </a:t>
            </a:r>
          </a:p>
          <a:p>
            <a:pPr lvl="1" eaLnBrk="1" hangingPunct="1"/>
            <a:r>
              <a:rPr lang="hr-HR" altLang="sr-Latn-RS" i="1" dirty="0">
                <a:latin typeface="Times New Roman" charset="0"/>
              </a:rPr>
              <a:t>epula vesperna </a:t>
            </a:r>
            <a:r>
              <a:rPr lang="hr-HR" altLang="sr-Latn-RS" dirty="0">
                <a:latin typeface="Times New Roman" charset="0"/>
              </a:rPr>
              <a:t>(cjelonoćno pijenje)</a:t>
            </a:r>
          </a:p>
          <a:p>
            <a:pPr lvl="1" eaLnBrk="1" hangingPunct="1"/>
            <a:endParaRPr lang="hr-HR" altLang="sr-Latn-RS" dirty="0">
              <a:latin typeface="Times New Roman" charset="0"/>
            </a:endParaRPr>
          </a:p>
          <a:p>
            <a:pPr eaLnBrk="1" hangingPunct="1"/>
            <a:r>
              <a:rPr lang="hr-HR" altLang="sr-Latn-RS" i="1" dirty="0">
                <a:latin typeface="Times New Roman" charset="0"/>
              </a:rPr>
              <a:t>Ab ovo usque ad mala</a:t>
            </a:r>
            <a:endParaRPr lang="en-GB" altLang="sr-Latn-RS" i="1" dirty="0">
              <a:latin typeface="Times New Roman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247" y="-6918"/>
            <a:ext cx="4616753" cy="3075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3068959"/>
            <a:ext cx="352742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http://en.wikipedia.org/wiki/User:Cynwolfe/Food_and_dining</a:t>
            </a:r>
            <a:endParaRPr lang="hr-HR" dirty="0"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5696" y="6617809"/>
            <a:ext cx="4248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http://en.wikipedia.org/wiki/Food_and_dining_in_the_Roman_Empire</a:t>
            </a:r>
          </a:p>
        </p:txBody>
      </p:sp>
    </p:spTree>
    <p:extLst>
      <p:ext uri="{BB962C8B-B14F-4D97-AF65-F5344CB8AC3E}">
        <p14:creationId xmlns:p14="http://schemas.microsoft.com/office/powerpoint/2010/main" val="32806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896" y="107954"/>
            <a:ext cx="3917950" cy="2592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013653"/>
            <a:ext cx="7488238" cy="863600"/>
          </a:xfrm>
        </p:spPr>
        <p:txBody>
          <a:bodyPr/>
          <a:lstStyle/>
          <a:p>
            <a:pPr algn="ctr" eaLnBrk="1" hangingPunct="1"/>
            <a:r>
              <a:rPr lang="hr-HR" altLang="sr-Latn-RS" b="0" i="1" cap="small" dirty="0">
                <a:latin typeface="Times New Roman" charset="0"/>
              </a:rPr>
              <a:t>Gustatio</a:t>
            </a:r>
            <a:endParaRPr lang="en-GB" altLang="sr-Latn-RS" b="0" i="1" cap="small" dirty="0">
              <a:latin typeface="Times New Roman" charset="0"/>
            </a:endParaRPr>
          </a:p>
        </p:txBody>
      </p:sp>
      <p:sp>
        <p:nvSpPr>
          <p:cNvPr id="3994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9388" y="1268760"/>
            <a:ext cx="2664420" cy="536064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hr-HR" altLang="sr-Latn-RS" sz="3200" b="1" u="sng" dirty="0">
                <a:latin typeface="Times New Roman" charset="0"/>
              </a:rPr>
              <a:t>jednostavno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Jaja (sirova, kuhana, pečena) sa sirom i češnjakom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Masline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Kobasice, sitna riba i perad</a:t>
            </a:r>
            <a:endParaRPr lang="en-GB" altLang="sr-Latn-RS" sz="3200" dirty="0">
              <a:latin typeface="Times New Roman" charset="0"/>
            </a:endParaRPr>
          </a:p>
        </p:txBody>
      </p:sp>
      <p:sp>
        <p:nvSpPr>
          <p:cNvPr id="3994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220073" y="2700340"/>
            <a:ext cx="3096343" cy="4041028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</a:pPr>
            <a:r>
              <a:rPr lang="hr-HR" altLang="sr-Latn-RS" sz="3200" b="1" u="sng" dirty="0">
                <a:latin typeface="Times New Roman" charset="0"/>
              </a:rPr>
              <a:t>bogatije</a:t>
            </a:r>
            <a:endParaRPr lang="hr-HR" altLang="sr-Latn-RS" sz="3200" b="1" dirty="0">
              <a:latin typeface="Times New Roman" charset="0"/>
            </a:endParaRP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Puhovi na ražnju u medu i maku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Inćuni s rutvicom i kuhanim jajem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Poriluk s metvicom</a:t>
            </a:r>
            <a:endParaRPr lang="en-GB" altLang="sr-Latn-RS" sz="3200" dirty="0"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413" y="115888"/>
            <a:ext cx="3744912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http://www.romanobritain.org/food_clip_art/food1.jpg</a:t>
            </a:r>
          </a:p>
        </p:txBody>
      </p:sp>
    </p:spTree>
    <p:extLst>
      <p:ext uri="{BB962C8B-B14F-4D97-AF65-F5344CB8AC3E}">
        <p14:creationId xmlns:p14="http://schemas.microsoft.com/office/powerpoint/2010/main" val="389104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5482952" cy="948720"/>
          </a:xfrm>
        </p:spPr>
        <p:txBody>
          <a:bodyPr>
            <a:normAutofit fontScale="90000"/>
          </a:bodyPr>
          <a:lstStyle/>
          <a:p>
            <a:r>
              <a:rPr lang="hr-HR" altLang="sr-Latn-RS" b="0" i="1" cap="small" dirty="0">
                <a:latin typeface="Times New Roman" charset="0"/>
              </a:rPr>
              <a:t>Mensa prima = caput cenae</a:t>
            </a:r>
            <a:endParaRPr lang="en-GB" altLang="sr-Latn-RS" b="0" i="1" cap="small" dirty="0">
              <a:latin typeface="Times New Roman" charset="0"/>
            </a:endParaRPr>
          </a:p>
        </p:txBody>
      </p:sp>
      <p:sp>
        <p:nvSpPr>
          <p:cNvPr id="2150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sz="half" idx="1"/>
          </p:nvPr>
        </p:nvSpPr>
        <p:spPr>
          <a:xfrm>
            <a:off x="179512" y="2276872"/>
            <a:ext cx="3384376" cy="4104455"/>
          </a:xfrm>
        </p:spPr>
        <p:txBody>
          <a:bodyPr/>
          <a:lstStyle/>
          <a:p>
            <a:pPr marL="0" indent="0">
              <a:buNone/>
            </a:pPr>
            <a:r>
              <a:rPr lang="hr-HR" altLang="sr-Latn-RS" sz="3200" b="1" u="sng" dirty="0">
                <a:latin typeface="Times New Roman" charset="0"/>
              </a:rPr>
              <a:t>jednostavnije</a:t>
            </a:r>
          </a:p>
          <a:p>
            <a:r>
              <a:rPr lang="hr-HR" altLang="sr-Latn-RS" sz="3200" dirty="0">
                <a:latin typeface="Times New Roman" charset="0"/>
              </a:rPr>
              <a:t>Gusta juha s povrćem i kuhanim mesom</a:t>
            </a:r>
          </a:p>
          <a:p>
            <a:r>
              <a:rPr lang="hr-HR" altLang="sr-Latn-RS" sz="3200" i="1" dirty="0">
                <a:latin typeface="Times New Roman" charset="0"/>
              </a:rPr>
              <a:t>Puls</a:t>
            </a:r>
            <a:endParaRPr lang="hr-HR" altLang="sr-Latn-RS" sz="3200" dirty="0">
              <a:latin typeface="Times New Roman" charset="0"/>
            </a:endParaRPr>
          </a:p>
          <a:p>
            <a:r>
              <a:rPr lang="hr-HR" altLang="sr-Latn-RS" sz="3200" dirty="0">
                <a:latin typeface="Times New Roman" charset="0"/>
              </a:rPr>
              <a:t>Općenito razne ribe i meso</a:t>
            </a:r>
            <a:endParaRPr lang="en-GB" altLang="sr-Latn-RS" sz="3200" dirty="0">
              <a:latin typeface="Times New Roman" charset="0"/>
            </a:endParaRPr>
          </a:p>
        </p:txBody>
      </p:sp>
      <p:sp>
        <p:nvSpPr>
          <p:cNvPr id="21508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sz="half" idx="2"/>
          </p:nvPr>
        </p:nvSpPr>
        <p:spPr>
          <a:xfrm>
            <a:off x="3563888" y="1484784"/>
            <a:ext cx="4680520" cy="4343400"/>
          </a:xfrm>
        </p:spPr>
        <p:txBody>
          <a:bodyPr/>
          <a:lstStyle/>
          <a:p>
            <a:pPr marL="0" indent="0">
              <a:buNone/>
            </a:pPr>
            <a:r>
              <a:rPr lang="hr-HR" altLang="sr-Latn-RS" sz="3200" b="1" u="sng" dirty="0">
                <a:latin typeface="Times New Roman" charset="0"/>
              </a:rPr>
              <a:t>bogatije</a:t>
            </a:r>
          </a:p>
          <a:p>
            <a:r>
              <a:rPr lang="hr-HR" altLang="sr-Latn-RS" sz="3200" dirty="0">
                <a:latin typeface="Times New Roman" charset="0"/>
              </a:rPr>
              <a:t>Svinjska maternica ili vime</a:t>
            </a:r>
          </a:p>
          <a:p>
            <a:r>
              <a:rPr lang="hr-HR" altLang="sr-Latn-RS" sz="3200" dirty="0">
                <a:latin typeface="Times New Roman" charset="0"/>
              </a:rPr>
              <a:t>Školjke, jegulje (murina, paklara)</a:t>
            </a:r>
            <a:endParaRPr lang="en-GB" altLang="sr-Latn-RS" sz="3200" dirty="0">
              <a:latin typeface="Times New Roman" charset="0"/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35413"/>
            <a:ext cx="3026296" cy="31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8520" y="6596390"/>
            <a:ext cx="6048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http://en.wikipedia.org/wiki/Food_and_dining_in_the_Roman_Empire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374212"/>
            <a:ext cx="2463620" cy="448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3520440" cy="4929411"/>
          </a:xfrm>
        </p:spPr>
        <p:txBody>
          <a:bodyPr/>
          <a:lstStyle/>
          <a:p>
            <a:r>
              <a:rPr lang="hr-H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 </a:t>
            </a:r>
          </a:p>
          <a:p>
            <a:pPr lvl="1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Kaša, najčešće od pira, s raznim dodacima (v</a:t>
            </a:r>
            <a:r>
              <a:rPr lang="hr-HR" altLang="sr-Latn-RS" dirty="0">
                <a:latin typeface="Times New Roman" charset="0"/>
              </a:rPr>
              <a:t>arivo od mahunarki)</a:t>
            </a:r>
            <a:endParaRPr lang="hr-H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67" y="3408133"/>
            <a:ext cx="4139952" cy="3104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622151"/>
            <a:ext cx="5112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http://ancientfoodstoday.blogspot.com/2011/06/ancient-and-modern-puls.html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97" y="980728"/>
            <a:ext cx="2426760" cy="39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09366" y="57835"/>
            <a:ext cx="2663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http://www.grad-skradin.hr/o-skradinu</a:t>
            </a:r>
          </a:p>
        </p:txBody>
      </p:sp>
    </p:spTree>
    <p:extLst>
      <p:ext uri="{BB962C8B-B14F-4D97-AF65-F5344CB8AC3E}">
        <p14:creationId xmlns:p14="http://schemas.microsoft.com/office/powerpoint/2010/main" val="91701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218" y="1378887"/>
            <a:ext cx="3902733" cy="5373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440737" cy="650875"/>
          </a:xfrm>
        </p:spPr>
        <p:txBody>
          <a:bodyPr/>
          <a:lstStyle/>
          <a:p>
            <a:pPr algn="ctr" eaLnBrk="1" hangingPunct="1"/>
            <a:r>
              <a:rPr lang="hr-HR" altLang="sr-Latn-RS" b="0" i="1" cap="small" dirty="0">
                <a:latin typeface="Times New Roman" charset="0"/>
              </a:rPr>
              <a:t>Mensa secunda</a:t>
            </a:r>
            <a:endParaRPr lang="en-GB" altLang="sr-Latn-RS" b="0" i="1" cap="small" dirty="0">
              <a:latin typeface="Times New Roman" charset="0"/>
            </a:endParaRPr>
          </a:p>
        </p:txBody>
      </p:sp>
      <p:sp>
        <p:nvSpPr>
          <p:cNvPr id="4198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" y="476250"/>
            <a:ext cx="2636837" cy="62658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hr-HR" altLang="sr-Latn-RS" sz="3200" b="1" u="sng" dirty="0">
                <a:latin typeface="Times New Roman" charset="0"/>
              </a:rPr>
              <a:t>jednostavnije</a:t>
            </a:r>
          </a:p>
          <a:p>
            <a:pPr eaLnBrk="1" hangingPunct="1"/>
            <a:endParaRPr lang="hr-HR" altLang="sr-Latn-RS" sz="3200" b="1" u="sng" dirty="0">
              <a:latin typeface="Times New Roman" charset="0"/>
            </a:endParaRP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Slatkiši temeljeni na svježem siru i medu, ili siru i sušenom voću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Razno voće i orasi</a:t>
            </a:r>
            <a:endParaRPr lang="en-GB" altLang="sr-Latn-RS" sz="3200" dirty="0">
              <a:latin typeface="Times New Roman" charset="0"/>
            </a:endParaRPr>
          </a:p>
        </p:txBody>
      </p:sp>
      <p:sp>
        <p:nvSpPr>
          <p:cNvPr id="41989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228184" y="836613"/>
            <a:ext cx="2376264" cy="60213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hr-HR" altLang="sr-Latn-RS" sz="3200" b="1" u="sng" dirty="0">
                <a:latin typeface="Times New Roman" charset="0"/>
              </a:rPr>
              <a:t>bogatije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Marcipan, peciva sa sezamom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Ponekad puževi natopljeni u mlijeku</a:t>
            </a:r>
          </a:p>
          <a:p>
            <a:pPr eaLnBrk="1" hangingPunct="1"/>
            <a:r>
              <a:rPr lang="hr-HR" altLang="sr-Latn-RS" sz="3200" dirty="0">
                <a:latin typeface="Times New Roman" charset="0"/>
              </a:rPr>
              <a:t>Voće sa šafranovim sokom</a:t>
            </a:r>
            <a:endParaRPr lang="en-GB" altLang="sr-Latn-RS" sz="3200" dirty="0"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0218" y="1349374"/>
            <a:ext cx="35826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11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http://www.crystalinks.com/romecuisine.html</a:t>
            </a:r>
          </a:p>
        </p:txBody>
      </p:sp>
    </p:spTree>
    <p:extLst>
      <p:ext uri="{BB962C8B-B14F-4D97-AF65-F5344CB8AC3E}">
        <p14:creationId xmlns:p14="http://schemas.microsoft.com/office/powerpoint/2010/main" val="4047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4624"/>
            <a:ext cx="7992888" cy="141277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hr-HR" altLang="sr-Latn-RS" b="0" cap="small" dirty="0">
                <a:latin typeface="Times New Roman" charset="0"/>
              </a:rPr>
              <a:t>Primjeri jelovnika </a:t>
            </a:r>
            <a:br>
              <a:rPr lang="hr-HR" altLang="sr-Latn-RS" b="0" cap="small" dirty="0">
                <a:latin typeface="Times New Roman" charset="0"/>
              </a:rPr>
            </a:br>
            <a:r>
              <a:rPr lang="hr-HR" altLang="sr-Latn-RS" b="0" cap="small" dirty="0">
                <a:latin typeface="Times New Roman" charset="0"/>
              </a:rPr>
              <a:t>(Plinije Mlađi </a:t>
            </a:r>
            <a:r>
              <a:rPr lang="hr-HR" altLang="sr-Latn-RS" b="0" cap="none" dirty="0">
                <a:latin typeface="Times New Roman" charset="0"/>
              </a:rPr>
              <a:t>vs.</a:t>
            </a:r>
            <a:r>
              <a:rPr lang="hr-HR" altLang="sr-Latn-RS" b="0" cap="small" dirty="0">
                <a:latin typeface="Times New Roman" charset="0"/>
              </a:rPr>
              <a:t> Habina u </a:t>
            </a:r>
            <a:r>
              <a:rPr lang="hr-HR" altLang="sr-Latn-RS" b="0" i="1" cap="small" dirty="0">
                <a:latin typeface="Times New Roman" charset="0"/>
              </a:rPr>
              <a:t>Satirikonu</a:t>
            </a:r>
            <a:r>
              <a:rPr lang="hr-HR" altLang="sr-Latn-RS" b="0" cap="small" dirty="0">
                <a:latin typeface="Times New Roman" charset="0"/>
              </a:rPr>
              <a:t>)</a:t>
            </a:r>
            <a:endParaRPr lang="en-GB" altLang="sr-Latn-RS" b="0" cap="small" dirty="0">
              <a:latin typeface="Times New Roman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700807"/>
            <a:ext cx="2907432" cy="5157193"/>
          </a:xfrm>
        </p:spPr>
        <p:txBody>
          <a:bodyPr/>
          <a:lstStyle/>
          <a:p>
            <a:pPr eaLnBrk="1" hangingPunct="1"/>
            <a:r>
              <a:rPr lang="hr-HR" altLang="sr-Latn-RS" sz="2600" i="1" dirty="0">
                <a:latin typeface="Times New Roman" charset="0"/>
              </a:rPr>
              <a:t>Gustatio</a:t>
            </a:r>
            <a:r>
              <a:rPr lang="hr-HR" altLang="sr-Latn-RS" sz="2600" dirty="0">
                <a:latin typeface="Times New Roman" charset="0"/>
              </a:rPr>
              <a:t>: salata, 3 puža i 2 tvrdo kuhana jaja po osobi</a:t>
            </a:r>
          </a:p>
          <a:p>
            <a:pPr eaLnBrk="1" hangingPunct="1"/>
            <a:r>
              <a:rPr lang="hr-HR" altLang="sr-Latn-RS" sz="2600" i="1" dirty="0">
                <a:latin typeface="Times New Roman" charset="0"/>
              </a:rPr>
              <a:t>Caput cenae</a:t>
            </a:r>
            <a:r>
              <a:rPr lang="hr-HR" altLang="sr-Latn-RS" sz="2600" dirty="0">
                <a:latin typeface="Times New Roman" charset="0"/>
              </a:rPr>
              <a:t>: </a:t>
            </a:r>
            <a:r>
              <a:rPr lang="hr-HR" altLang="sr-Latn-RS" sz="2600" i="1" dirty="0">
                <a:latin typeface="Times New Roman" charset="0"/>
              </a:rPr>
              <a:t>puls</a:t>
            </a:r>
            <a:r>
              <a:rPr lang="hr-HR" altLang="sr-Latn-RS" sz="2600" dirty="0">
                <a:latin typeface="Times New Roman" charset="0"/>
              </a:rPr>
              <a:t>, pečene tikvice s umakom, divlji pupoljci u octu</a:t>
            </a:r>
          </a:p>
          <a:p>
            <a:pPr eaLnBrk="1" hangingPunct="1"/>
            <a:r>
              <a:rPr lang="hr-HR" altLang="sr-Latn-RS" sz="2600" i="1" dirty="0">
                <a:latin typeface="Times New Roman" charset="0"/>
              </a:rPr>
              <a:t>Mensa secunda</a:t>
            </a:r>
            <a:r>
              <a:rPr lang="hr-HR" altLang="sr-Latn-RS" sz="2600" dirty="0">
                <a:latin typeface="Times New Roman" charset="0"/>
              </a:rPr>
              <a:t>: sleđeni </a:t>
            </a:r>
            <a:r>
              <a:rPr lang="hr-HR" altLang="sr-Latn-RS" sz="2600" i="1" dirty="0">
                <a:latin typeface="Times New Roman" charset="0"/>
              </a:rPr>
              <a:t>mulsum</a:t>
            </a:r>
            <a:r>
              <a:rPr lang="hr-HR" altLang="sr-Latn-RS" sz="2600" dirty="0">
                <a:latin typeface="Times New Roman" charset="0"/>
              </a:rPr>
              <a:t>, svježe voće</a:t>
            </a:r>
            <a:endParaRPr lang="en-GB" altLang="sr-Latn-RS" sz="2600" i="1" dirty="0">
              <a:latin typeface="Times New Roman" charset="0"/>
            </a:endParaRPr>
          </a:p>
        </p:txBody>
      </p:sp>
      <p:sp>
        <p:nvSpPr>
          <p:cNvPr id="3789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3203848" y="1772816"/>
            <a:ext cx="5112568" cy="489627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hr-HR" altLang="sr-Latn-RS" sz="2600" i="1" dirty="0">
                <a:latin typeface="Times New Roman" charset="0"/>
              </a:rPr>
              <a:t>Gustatio</a:t>
            </a:r>
            <a:r>
              <a:rPr lang="hr-HR" altLang="sr-Latn-RS" sz="2600" dirty="0">
                <a:latin typeface="Times New Roman" charset="0"/>
              </a:rPr>
              <a:t>: svinjetina sa začinskim travama, medenjaci, jetra i bubrezi, repa, integralni kruh</a:t>
            </a:r>
          </a:p>
          <a:p>
            <a:pPr eaLnBrk="1" hangingPunct="1"/>
            <a:r>
              <a:rPr lang="hr-HR" altLang="sr-Latn-RS" sz="2600" i="1" dirty="0">
                <a:latin typeface="Times New Roman" charset="0"/>
              </a:rPr>
              <a:t>Caput cenae</a:t>
            </a:r>
            <a:r>
              <a:rPr lang="hr-HR" altLang="sr-Latn-RS" sz="2600" dirty="0">
                <a:latin typeface="Times New Roman" charset="0"/>
              </a:rPr>
              <a:t>: hladna pita s medom i španjolskim vinom, bob i mahune, jabuka, odrezak od medvjeda</a:t>
            </a:r>
          </a:p>
          <a:p>
            <a:pPr eaLnBrk="1" hangingPunct="1"/>
            <a:r>
              <a:rPr lang="hr-HR" altLang="sr-Latn-RS" sz="2600" i="1" dirty="0">
                <a:latin typeface="Times New Roman" charset="0"/>
              </a:rPr>
              <a:t>Mensa secunda</a:t>
            </a:r>
            <a:r>
              <a:rPr lang="hr-HR" altLang="sr-Latn-RS" sz="2600" dirty="0">
                <a:latin typeface="Times New Roman" charset="0"/>
              </a:rPr>
              <a:t>: meki sir mariniran u moštu, puževi, zalogajčići s jetrom, tripice, jaja, repa sa senfom, marinirane masline</a:t>
            </a:r>
            <a:endParaRPr lang="en-GB" altLang="sr-Latn-RS" sz="26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C3533-D96B-4AFB-A09D-27A7300B14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11"/>
          <a:stretch/>
        </p:blipFill>
        <p:spPr>
          <a:xfrm>
            <a:off x="0" y="2831219"/>
            <a:ext cx="3749712" cy="4026781"/>
          </a:xfrm>
          <a:prstGeom prst="rect">
            <a:avLst/>
          </a:prstGeom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7" y="0"/>
            <a:ext cx="7005577" cy="2831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01419" y="1688219"/>
            <a:ext cx="2852254" cy="1143000"/>
          </a:xfrm>
        </p:spPr>
        <p:txBody>
          <a:bodyPr/>
          <a:lstStyle/>
          <a:p>
            <a:r>
              <a:rPr lang="hr-HR" altLang="sr-Latn-RS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Cottabus</a:t>
            </a:r>
            <a:endParaRPr lang="en-GB" altLang="sr-Latn-R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765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4054084" y="3384848"/>
            <a:ext cx="4945360" cy="3473152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hr-HR" altLang="sr-Latn-RS" sz="2800" dirty="0">
                <a:latin typeface="Times New Roman" charset="0"/>
              </a:rPr>
              <a:t>Igra na gozbi gdje gosti ovjenčani piju i pjevaju 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hr-HR" altLang="sr-Latn-RS" sz="2800" dirty="0">
                <a:latin typeface="Times New Roman" charset="0"/>
              </a:rPr>
              <a:t>Vinom iz čaše treba se pogoditi središnju posudu (ili brodiće u njoj)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hr-HR" altLang="sr-Latn-RS" sz="2800" dirty="0">
                <a:latin typeface="Times New Roman" charset="0"/>
              </a:rPr>
              <a:t>Zdravice ljubavnicima </a:t>
            </a:r>
          </a:p>
          <a:p>
            <a:pPr marL="914400" lvl="1" indent="-457200" algn="l">
              <a:buFont typeface="Wingdings" panose="05000000000000000000" pitchFamily="2" charset="2"/>
              <a:buChar char="§"/>
            </a:pPr>
            <a:r>
              <a:rPr lang="hr-HR" altLang="sr-Latn-RS" sz="2900" dirty="0">
                <a:solidFill>
                  <a:schemeClr val="tx2">
                    <a:lumMod val="25000"/>
                    <a:lumOff val="75000"/>
                  </a:schemeClr>
                </a:solidFill>
                <a:latin typeface="Times New Roman" charset="0"/>
              </a:rPr>
              <a:t>dobar je znak za njih ako se pogodi</a:t>
            </a:r>
            <a:endParaRPr lang="en-GB" altLang="sr-Latn-RS" sz="2900" dirty="0">
              <a:solidFill>
                <a:schemeClr val="tx2">
                  <a:lumMod val="25000"/>
                  <a:lumOff val="75000"/>
                </a:schemeClr>
              </a:solidFill>
              <a:latin typeface="Times New Roman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985000" y="188913"/>
            <a:ext cx="197948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r-HR" altLang="sr-Latn-RS" sz="20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lfaen" pitchFamily="18" charset="0"/>
              </a:rPr>
              <a:t>Prikaz simpozija iz grobnice kod Paestuma, 475.pr.Kr.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0577" y="2511254"/>
            <a:ext cx="4355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http://www.mlahanas.de/Greeks/Arts/Painting/Tomb4.jpg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187AD-5A99-4E46-9B36-5DF2A5A85D45}"/>
              </a:ext>
            </a:extLst>
          </p:cNvPr>
          <p:cNvSpPr txBox="1"/>
          <p:nvPr/>
        </p:nvSpPr>
        <p:spPr>
          <a:xfrm>
            <a:off x="-11157" y="2831819"/>
            <a:ext cx="39239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https://www.kollerauktionen.ch/en/87685-0001------1145-glockenkratervase_-campanisch-1145_86720.html?RecPos=3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16632"/>
            <a:ext cx="7793038" cy="1080120"/>
          </a:xfrm>
        </p:spPr>
        <p:txBody>
          <a:bodyPr/>
          <a:lstStyle/>
          <a:p>
            <a:pPr algn="ctr" eaLnBrk="1" hangingPunct="1"/>
            <a:r>
              <a:rPr lang="hr-HR" altLang="sr-Latn-RS" dirty="0">
                <a:latin typeface="Times New Roman" charset="0"/>
              </a:rPr>
              <a:t>Vino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0" y="1340768"/>
            <a:ext cx="8244408" cy="551723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altLang="sr-Latn-RS" sz="3600" dirty="0">
                <a:latin typeface="Times New Roman" charset="0"/>
              </a:rPr>
              <a:t>Vinogradarstvo naučili od Etruščana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3600" dirty="0">
                <a:latin typeface="Times New Roman" charset="0"/>
              </a:rPr>
              <a:t>Vino se rijetko pije čisto </a:t>
            </a:r>
          </a:p>
          <a:p>
            <a:pPr lvl="1">
              <a:lnSpc>
                <a:spcPct val="90000"/>
              </a:lnSpc>
            </a:pPr>
            <a:r>
              <a:rPr lang="hr-HR" altLang="sr-Latn-RS" sz="3300" dirty="0">
                <a:latin typeface="Times New Roman" charset="0"/>
              </a:rPr>
              <a:t>pomiješano s toplom, hladnom ili morskom vodom, snijegom ili medom (= </a:t>
            </a:r>
            <a:r>
              <a:rPr lang="hr-HR" altLang="sr-Latn-RS" sz="3300" i="1" dirty="0">
                <a:latin typeface="Times New Roman" charset="0"/>
              </a:rPr>
              <a:t>mulsum</a:t>
            </a:r>
            <a:r>
              <a:rPr lang="hr-HR" altLang="sr-Latn-RS" sz="3300" dirty="0">
                <a:latin typeface="Times New Roman" charset="0"/>
              </a:rPr>
              <a:t>, najbliže medovini)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3600" dirty="0">
                <a:latin typeface="Times New Roman" charset="0"/>
              </a:rPr>
              <a:t>Začinja se ružama, anisom, paprom, cimetom, smolom, šafranom, ...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3600" dirty="0">
                <a:latin typeface="Times New Roman" charset="0"/>
              </a:rPr>
              <a:t>Od talijanskih se najviše cijeni falernsko (iz Opimijevog godišta), inače grčka i ciparska</a:t>
            </a:r>
            <a:endParaRPr lang="en-GB" altLang="sr-Latn-RS" sz="36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6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0"/>
            <a:ext cx="4067175" cy="2644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657225" y="548680"/>
            <a:ext cx="7540625" cy="866775"/>
          </a:xfrm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Obroci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30724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844824"/>
            <a:ext cx="7943800" cy="49941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Između 6 i 10h </a:t>
            </a:r>
            <a:r>
              <a:rPr lang="hr-HR" altLang="sr-Latn-RS" i="1" dirty="0">
                <a:latin typeface="Times New Roman" charset="0"/>
              </a:rPr>
              <a:t>ientaculum</a:t>
            </a:r>
            <a:r>
              <a:rPr lang="hr-HR" altLang="sr-Latn-RS" dirty="0">
                <a:latin typeface="Times New Roman" charset="0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hr-HR" altLang="sr-Latn-RS" dirty="0">
                <a:latin typeface="Times New Roman" charset="0"/>
              </a:rPr>
              <a:t>			= doručak: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kruh namočen u mlijeku ili nerazrijeđenom vinu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svježi sir s medom, masline, grožđ(ic)e ili orasi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kasnije slatka peciva, s datuljama, npr.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Oko podneva </a:t>
            </a:r>
            <a:r>
              <a:rPr lang="hr-HR" altLang="sr-Latn-RS" i="1" dirty="0">
                <a:latin typeface="Times New Roman" charset="0"/>
              </a:rPr>
              <a:t>prandium</a:t>
            </a:r>
            <a:r>
              <a:rPr lang="hr-HR" altLang="sr-Latn-RS" dirty="0">
                <a:latin typeface="Times New Roman" charset="0"/>
              </a:rPr>
              <a:t> = ručak: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kruh, variva i kaše, hladno meso ili riba, ostaci od jučer 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često se jede vani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Iza 16 / 17h počinje </a:t>
            </a:r>
            <a:r>
              <a:rPr lang="hr-HR" altLang="sr-Latn-RS" i="1" dirty="0">
                <a:latin typeface="Times New Roman" charset="0"/>
              </a:rPr>
              <a:t>cena </a:t>
            </a:r>
            <a:r>
              <a:rPr lang="hr-HR" altLang="sr-Latn-RS" dirty="0">
                <a:latin typeface="Times New Roman" charset="0"/>
              </a:rPr>
              <a:t> = večera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najvažniji i najobilniji obrok u danu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u doba republike završava do zalaza sunca</a:t>
            </a:r>
          </a:p>
          <a:p>
            <a:pPr lvl="2">
              <a:lnSpc>
                <a:spcPct val="90000"/>
              </a:lnSpc>
            </a:pPr>
            <a:r>
              <a:rPr lang="hr-HR" altLang="sr-Latn-RS" dirty="0">
                <a:solidFill>
                  <a:schemeClr val="bg1">
                    <a:lumMod val="50000"/>
                  </a:schemeClr>
                </a:solidFill>
                <a:latin typeface="Times New Roman" charset="0"/>
              </a:rPr>
              <a:t>kasnije samo kod pristojnih</a:t>
            </a:r>
            <a:endParaRPr lang="en-GB" altLang="sr-Latn-RS" dirty="0">
              <a:solidFill>
                <a:schemeClr val="bg1">
                  <a:lumMod val="50000"/>
                </a:schemeClr>
              </a:solidFill>
              <a:latin typeface="Times New Roman" charset="0"/>
            </a:endParaRPr>
          </a:p>
        </p:txBody>
      </p:sp>
      <p:sp>
        <p:nvSpPr>
          <p:cNvPr id="30725" name="TextBox 1"/>
          <p:cNvSpPr txBox="1">
            <a:spLocks noChangeArrowheads="1"/>
          </p:cNvSpPr>
          <p:nvPr/>
        </p:nvSpPr>
        <p:spPr bwMode="auto">
          <a:xfrm>
            <a:off x="5142040" y="19050"/>
            <a:ext cx="40322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en-US" sz="1100" dirty="0">
                <a:latin typeface="Times New Roman" charset="0"/>
              </a:rPr>
              <a:t>http://schools.dcsd.k12.nv.us/ccmes/class/kbadaluc/RomanFood.htm</a:t>
            </a:r>
          </a:p>
        </p:txBody>
      </p:sp>
    </p:spTree>
    <p:extLst>
      <p:ext uri="{BB962C8B-B14F-4D97-AF65-F5344CB8AC3E}">
        <p14:creationId xmlns:p14="http://schemas.microsoft.com/office/powerpoint/2010/main" val="106265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20" b="91962" l="10000" r="90000">
                        <a14:foregroundMark x1="37800" y1="11348" x2="49400" y2="9220"/>
                        <a14:foregroundMark x1="49400" y1="9220" x2="56800" y2="10402"/>
                        <a14:foregroundMark x1="24400" y1="48936" x2="24200" y2="47754"/>
                        <a14:foregroundMark x1="29200" y1="86052" x2="30400" y2="81324"/>
                        <a14:foregroundMark x1="43400" y1="91962" x2="51600" y2="91017"/>
                        <a14:foregroundMark x1="24800" y1="48936" x2="23800" y2="47754"/>
                        <a14:foregroundMark x1="15800" y1="19622" x2="16600" y2="19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90" y="0"/>
            <a:ext cx="4253798" cy="35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Ostala pića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0" y="2348880"/>
            <a:ext cx="8172400" cy="4509120"/>
          </a:xfrm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Mošt, medovina </a:t>
            </a:r>
          </a:p>
          <a:p>
            <a:pPr eaLnBrk="1" hangingPunct="1"/>
            <a:r>
              <a:rPr lang="hr-HR" altLang="sr-Latn-RS" i="1" dirty="0">
                <a:latin typeface="Times New Roman" charset="0"/>
              </a:rPr>
              <a:t>Lora</a:t>
            </a:r>
            <a:r>
              <a:rPr lang="hr-HR" altLang="sr-Latn-RS" dirty="0">
                <a:latin typeface="Times New Roman" charset="0"/>
              </a:rPr>
              <a:t> = vino za robove</a:t>
            </a:r>
          </a:p>
          <a:p>
            <a:pPr lvl="1"/>
            <a:r>
              <a:rPr lang="hr-HR" altLang="sr-Latn-RS" dirty="0">
                <a:latin typeface="Times New Roman" charset="0"/>
              </a:rPr>
              <a:t>od ostataka grožđa pomiješanih s vodom i opet prešanih</a:t>
            </a:r>
          </a:p>
          <a:p>
            <a:pPr eaLnBrk="1" hangingPunct="1"/>
            <a:r>
              <a:rPr lang="hr-HR" altLang="sr-Latn-RS" i="1" dirty="0">
                <a:latin typeface="Times New Roman" charset="0"/>
              </a:rPr>
              <a:t>Posca</a:t>
            </a:r>
            <a:r>
              <a:rPr lang="hr-HR" altLang="sr-Latn-RS" dirty="0">
                <a:latin typeface="Times New Roman" charset="0"/>
              </a:rPr>
              <a:t> – ocat razrijeđen vodom, ponekad začinjen i zaslađen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Sirupi – nastali kuhanjem mošta, bezalkoholni, često pomiješani s vodom ili octom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Mlijeko – kozje ili ovčje (devino se pije s vodom)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Pivo – Rimljani ga ne piju, radi se od raži ili ječma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54930" y="0"/>
            <a:ext cx="40949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http://www.metmuseum.org/toah/works-of-art/17.194.896</a:t>
            </a:r>
          </a:p>
        </p:txBody>
      </p:sp>
    </p:spTree>
    <p:extLst>
      <p:ext uri="{BB962C8B-B14F-4D97-AF65-F5344CB8AC3E}">
        <p14:creationId xmlns:p14="http://schemas.microsoft.com/office/powerpoint/2010/main" val="14066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73" y="4725143"/>
            <a:ext cx="2171456" cy="213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258" y="4198088"/>
            <a:ext cx="3937742" cy="2638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59" b="92647" l="7273" r="91818">
                        <a14:foregroundMark x1="5909" y1="66912" x2="20909" y2="58824"/>
                        <a14:foregroundMark x1="20909" y1="58824" x2="24545" y2="83824"/>
                        <a14:foregroundMark x1="24545" y1="83824" x2="9545" y2="89706"/>
                        <a14:foregroundMark x1="9545" y1="89706" x2="7273" y2="65441"/>
                        <a14:foregroundMark x1="31364" y1="32353" x2="35455" y2="51471"/>
                        <a14:foregroundMark x1="37273" y1="81618" x2="53182" y2="80147"/>
                        <a14:foregroundMark x1="53182" y1="80147" x2="54091" y2="80147"/>
                        <a14:foregroundMark x1="90000" y1="60294" x2="90455" y2="84559"/>
                        <a14:foregroundMark x1="90455" y1="84559" x2="75000" y2="91912"/>
                        <a14:foregroundMark x1="75000" y1="91912" x2="66818" y2="90441"/>
                        <a14:foregroundMark x1="91818" y1="92647" x2="91818" y2="74265"/>
                        <a14:foregroundMark x1="75909" y1="11029" x2="85455" y2="10294"/>
                        <a14:foregroundMark x1="72727" y1="47794" x2="66364" y2="55147"/>
                        <a14:foregroundMark x1="57273" y1="52941" x2="54545" y2="44853"/>
                        <a14:foregroundMark x1="59091" y1="51471" x2="55909" y2="44853"/>
                        <a14:backgroundMark x1="63636" y1="38971" x2="55909" y2="28676"/>
                        <a14:backgroundMark x1="58636" y1="84559" x2="60455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12" y="289975"/>
            <a:ext cx="314505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88913"/>
            <a:ext cx="8064896" cy="1015663"/>
          </a:xfrm>
        </p:spPr>
        <p:txBody>
          <a:bodyPr>
            <a:normAutofit fontScale="90000"/>
          </a:bodyPr>
          <a:lstStyle/>
          <a:p>
            <a:r>
              <a:rPr lang="hr-HR" altLang="sr-Latn-RS" sz="3600" b="0" cap="small" dirty="0">
                <a:latin typeface="Times New Roman" charset="0"/>
              </a:rPr>
              <a:t>Neki od osnovnih sastojaka </a:t>
            </a:r>
            <a:br>
              <a:rPr lang="hr-HR" altLang="sr-Latn-RS" sz="3600" b="0" cap="small" dirty="0">
                <a:latin typeface="Times New Roman" charset="0"/>
              </a:rPr>
            </a:br>
            <a:r>
              <a:rPr lang="hr-HR" altLang="sr-Latn-RS" sz="3600" b="0" cap="small" dirty="0">
                <a:latin typeface="Times New Roman" charset="0"/>
              </a:rPr>
              <a:t>svakog jela:</a:t>
            </a:r>
            <a:endParaRPr lang="en-GB" altLang="sr-Latn-RS" sz="3600" dirty="0">
              <a:latin typeface="Times New Roman" charset="0"/>
            </a:endParaRPr>
          </a:p>
        </p:txBody>
      </p:sp>
      <p:sp>
        <p:nvSpPr>
          <p:cNvPr id="3174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107505" y="1340768"/>
            <a:ext cx="8136903" cy="525562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Maslinovo ulje</a:t>
            </a:r>
          </a:p>
          <a:p>
            <a:pPr>
              <a:lnSpc>
                <a:spcPct val="90000"/>
              </a:lnSpc>
            </a:pPr>
            <a:r>
              <a:rPr lang="hr-HR" altLang="sr-Latn-RS" i="1" dirty="0">
                <a:latin typeface="Times New Roman" charset="0"/>
              </a:rPr>
              <a:t>Garum</a:t>
            </a:r>
            <a:r>
              <a:rPr lang="hr-HR" altLang="sr-Latn-RS" dirty="0">
                <a:latin typeface="Times New Roman" charset="0"/>
              </a:rPr>
              <a:t> ili </a:t>
            </a:r>
            <a:r>
              <a:rPr lang="hr-HR" altLang="sr-Latn-RS" i="1" dirty="0">
                <a:latin typeface="Times New Roman" charset="0"/>
              </a:rPr>
              <a:t>liquamen 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sok iscijeđen iz posoljene riblje utrobe ostavljene da fermentira na suncu (</a:t>
            </a:r>
            <a:r>
              <a:rPr lang="hr-HR" altLang="sr-Latn-RS" i="1" dirty="0">
                <a:latin typeface="Times New Roman" charset="0"/>
              </a:rPr>
              <a:t>allec </a:t>
            </a:r>
            <a:r>
              <a:rPr lang="hr-HR" altLang="sr-Latn-RS" dirty="0">
                <a:latin typeface="Times New Roman" charset="0"/>
              </a:rPr>
              <a:t>je ostatak utrobe)</a:t>
            </a:r>
          </a:p>
          <a:p>
            <a:pPr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Začini: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Mirta, bosiljak, origano, kim, metvica, rutvica, korijandar, celer, peršin, lovor, anis, timijan, komorač, </a:t>
            </a:r>
            <a:r>
              <a:rPr lang="hr-HR" altLang="sr-Latn-RS" i="1" dirty="0">
                <a:latin typeface="Times New Roman" charset="0"/>
              </a:rPr>
              <a:t>silphium</a:t>
            </a:r>
            <a:endParaRPr lang="hr-HR" altLang="sr-Latn-RS" dirty="0">
              <a:latin typeface="Times New Roman" charset="0"/>
            </a:endParaRP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Cimet, kardamon, đumbir, papar</a:t>
            </a:r>
          </a:p>
          <a:p>
            <a:pPr>
              <a:lnSpc>
                <a:spcPct val="90000"/>
              </a:lnSpc>
            </a:pPr>
            <a:r>
              <a:rPr lang="hr-HR" altLang="sr-Latn-RS" i="1" dirty="0">
                <a:latin typeface="Times New Roman" charset="0"/>
              </a:rPr>
              <a:t>Moretum</a:t>
            </a:r>
            <a:r>
              <a:rPr lang="hr-HR" altLang="sr-Latn-RS" dirty="0">
                <a:latin typeface="Times New Roman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sir začinjen travama </a:t>
            </a:r>
          </a:p>
          <a:p>
            <a:pPr marL="292608" lvl="1" indent="0">
              <a:lnSpc>
                <a:spcPct val="90000"/>
              </a:lnSpc>
              <a:buNone/>
            </a:pPr>
            <a:r>
              <a:rPr lang="hr-HR" altLang="sr-Latn-RS" dirty="0">
                <a:latin typeface="Times New Roman" charset="0"/>
              </a:rPr>
              <a:t>(često s puno </a:t>
            </a:r>
            <a:r>
              <a:rPr lang="hr-HR" altLang="sr-Latn-RS" u="sng" dirty="0">
                <a:latin typeface="Times New Roman" charset="0"/>
              </a:rPr>
              <a:t>češnjaka</a:t>
            </a:r>
            <a:r>
              <a:rPr lang="hr-HR" altLang="sr-Latn-RS" dirty="0">
                <a:latin typeface="Times New Roman" charset="0"/>
              </a:rPr>
              <a:t>)</a:t>
            </a:r>
            <a:endParaRPr lang="hr-HR" altLang="sr-Latn-RS" i="1" dirty="0"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31632" y="4249411"/>
            <a:ext cx="33123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http://en.wikipedia.org/wiki/Garum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0976" y="-7046"/>
            <a:ext cx="4355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1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http://en.wikipedia.org/wiki/Food_and_dining_in_the_Roman_Empire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5792258"/>
            <a:ext cx="295232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Novčić iz Kirene sa slikom silfija</a:t>
            </a:r>
          </a:p>
          <a:p>
            <a:pPr algn="r"/>
            <a:endParaRPr lang="hr-HR" sz="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hr-HR" sz="10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http://www.inumis.com/vso/V00004/cyrenaique-didrachme-cyrene-c300-298-av-j-c-a5847.html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904357"/>
            <a:ext cx="8425631" cy="720080"/>
          </a:xfrm>
        </p:spPr>
        <p:txBody>
          <a:bodyPr>
            <a:normAutofit/>
          </a:bodyPr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hr-HR" altLang="sr-Latn-RS" sz="3600" b="0" i="1" cap="small" dirty="0">
                <a:latin typeface="Times New Roman" charset="0"/>
              </a:rPr>
              <a:t>Patina od inćuna bez inćuna </a:t>
            </a:r>
            <a:r>
              <a:rPr lang="hr-HR" altLang="sr-Latn-RS" sz="3200" b="0" cap="small" dirty="0">
                <a:latin typeface="Times New Roman" charset="0"/>
              </a:rPr>
              <a:t>(IV, II, 12):</a:t>
            </a:r>
            <a:endParaRPr lang="en-GB" altLang="sr-Latn-RS" sz="3600" b="0" cap="small" dirty="0">
              <a:latin typeface="Times New Roman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924944"/>
            <a:ext cx="7849567" cy="374414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charset="0"/>
              </a:rPr>
              <a:t>Filete pečene ili pržene sitne ribe isjeckaj sitno, dovoljno da se može napuniti patina koju hoćeš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charset="0"/>
              </a:rPr>
              <a:t>Izmrvi papar i malo rutvice, umiješaj koliko je dovoljno </a:t>
            </a:r>
            <a:r>
              <a:rPr lang="hr-HR" altLang="sr-Latn-RS" sz="2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charset="0"/>
              </a:rPr>
              <a:t>liquamena</a:t>
            </a:r>
            <a:r>
              <a:rPr lang="hr-HR" altLang="sr-Latn-R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charset="0"/>
              </a:rPr>
              <a:t> i malo ulja, te pomiješaj u patini s filetima, kao i razbijena sirova jaja, da tvori jednu masu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charset="0"/>
              </a:rPr>
              <a:t>Odozgo pažljivo položi meduze, da se ne pomiješaju s jajima 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charset="0"/>
              </a:rPr>
              <a:t>Stavi na paru, tako da se ne zgruša s jajima, i kad se meduze osuše, pospi gore izmrvljeni papar pa posluži 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charset="0"/>
              </a:rPr>
              <a:t>Za stolom nitko neće prepoznati što jede!</a:t>
            </a:r>
            <a:endParaRPr lang="en-GB" altLang="sr-Latn-RS" sz="2400" dirty="0">
              <a:solidFill>
                <a:schemeClr val="tx2">
                  <a:lumMod val="75000"/>
                  <a:lumOff val="25000"/>
                </a:schemeClr>
              </a:solidFill>
              <a:latin typeface="Times New Roman" charset="0"/>
            </a:endParaRPr>
          </a:p>
        </p:txBody>
      </p:sp>
      <p:pic>
        <p:nvPicPr>
          <p:cNvPr id="46084" name="Picture 4" descr="patin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05407" cy="18448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116632"/>
            <a:ext cx="59046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sr-Latn-RS" sz="3200" b="1" cap="small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Apicije</a:t>
            </a:r>
            <a:r>
              <a:rPr lang="hr-HR" altLang="sr-Latn-RS" dirty="0">
                <a:solidFill>
                  <a:schemeClr val="accent4">
                    <a:lumMod val="50000"/>
                  </a:schemeClr>
                </a:solidFill>
                <a:latin typeface="Times New Roman" charset="0"/>
              </a:rPr>
              <a:t> </a:t>
            </a:r>
          </a:p>
          <a:p>
            <a:r>
              <a:rPr lang="hr-HR" altLang="sr-Latn-R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</a:rPr>
              <a:t>– legendarni rimski kuhar koji je stekao 60 milijuna HS (zapravo ime više osoba)</a:t>
            </a:r>
          </a:p>
          <a:p>
            <a:r>
              <a:rPr lang="hr-HR" altLang="sr-Latn-R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</a:rPr>
              <a:t>– rimska kuharica</a:t>
            </a:r>
            <a:br>
              <a:rPr lang="hr-HR" altLang="sr-Latn-R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</a:rPr>
            </a:br>
            <a:endParaRPr lang="hr-H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Rastrošnost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16832"/>
            <a:ext cx="7871792" cy="471256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Prvi zakoni protiv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hr-HR" altLang="sr-Latn-RS" dirty="0">
                <a:latin typeface="Times New Roman" charset="0"/>
              </a:rPr>
              <a:t>	neumjerenosti: </a:t>
            </a:r>
          </a:p>
          <a:p>
            <a:pPr marL="292608" lvl="1" indent="0">
              <a:lnSpc>
                <a:spcPct val="90000"/>
              </a:lnSpc>
              <a:buNone/>
            </a:pPr>
            <a:r>
              <a:rPr lang="hr-HR" altLang="sr-Latn-RS" sz="2400" i="1" dirty="0">
                <a:solidFill>
                  <a:schemeClr val="tx1"/>
                </a:solidFill>
                <a:latin typeface="Times New Roman" charset="0"/>
              </a:rPr>
              <a:t>Lex Oppia</a:t>
            </a:r>
            <a:r>
              <a:rPr lang="hr-HR" altLang="sr-Latn-RS" sz="2400" i="1" baseline="0" dirty="0">
                <a:solidFill>
                  <a:schemeClr val="tx1"/>
                </a:solidFill>
                <a:latin typeface="Times New Roman" charset="0"/>
              </a:rPr>
              <a:t> </a:t>
            </a:r>
            <a:r>
              <a:rPr lang="hr-HR" altLang="sr-Latn-RS" sz="2400" i="0" baseline="0" dirty="0">
                <a:solidFill>
                  <a:schemeClr val="tx1"/>
                </a:solidFill>
                <a:latin typeface="Times New Roman" charset="0"/>
              </a:rPr>
              <a:t>215. (za žene) </a:t>
            </a:r>
          </a:p>
          <a:p>
            <a:pPr marL="292608" lvl="1" indent="0">
              <a:lnSpc>
                <a:spcPct val="90000"/>
              </a:lnSpc>
              <a:buNone/>
            </a:pPr>
            <a:r>
              <a:rPr lang="hr-HR" altLang="sr-Latn-RS" sz="2400" i="0" baseline="0" dirty="0">
                <a:solidFill>
                  <a:schemeClr val="tx1"/>
                </a:solidFill>
                <a:latin typeface="Times New Roman" charset="0"/>
              </a:rPr>
              <a:t>i </a:t>
            </a:r>
            <a:r>
              <a:rPr lang="hr-HR" altLang="sr-Latn-RS" sz="2400" i="1" baseline="0" dirty="0">
                <a:solidFill>
                  <a:schemeClr val="tx1"/>
                </a:solidFill>
                <a:latin typeface="Times New Roman" charset="0"/>
              </a:rPr>
              <a:t>Lex </a:t>
            </a:r>
            <a:r>
              <a:rPr lang="hr-HR" altLang="sr-Latn-RS" sz="2400" i="1" dirty="0">
                <a:solidFill>
                  <a:schemeClr val="tx1"/>
                </a:solidFill>
                <a:latin typeface="Times New Roman" charset="0"/>
              </a:rPr>
              <a:t>Fannia</a:t>
            </a:r>
            <a:r>
              <a:rPr lang="hr-HR" altLang="sr-Latn-RS" sz="2400" dirty="0">
                <a:solidFill>
                  <a:schemeClr val="tx1"/>
                </a:solidFill>
                <a:latin typeface="Times New Roman" charset="0"/>
              </a:rPr>
              <a:t> 161.g.pr.Kr.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maksimum 25HS na blagdane za najviše 5 gostiju i 35kg srebra na stolu (u radne dane 2,5HS); samo lokalno vino 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= kupovina hrane od oslobođenika ili klijenata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i="1" dirty="0">
                <a:latin typeface="Times New Roman" charset="0"/>
              </a:rPr>
              <a:t>Lex Augusta </a:t>
            </a:r>
            <a:r>
              <a:rPr lang="hr-HR" altLang="sr-Latn-RS" dirty="0">
                <a:latin typeface="Times New Roman" charset="0"/>
              </a:rPr>
              <a:t>ili </a:t>
            </a:r>
            <a:r>
              <a:rPr lang="hr-HR" altLang="sr-Latn-RS" i="1" dirty="0">
                <a:latin typeface="Times New Roman" charset="0"/>
              </a:rPr>
              <a:t>Tiberia</a:t>
            </a:r>
            <a:r>
              <a:rPr lang="hr-HR" altLang="sr-Latn-RS" dirty="0">
                <a:latin typeface="Times New Roman" charset="0"/>
              </a:rPr>
              <a:t> (sredina 1.st.A.D.)</a:t>
            </a:r>
          </a:p>
          <a:p>
            <a:pPr lvl="1"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maksimum je 2000HS za blagdane </a:t>
            </a:r>
          </a:p>
          <a:p>
            <a:pPr lvl="1" eaLnBrk="1" hangingPunct="1">
              <a:lnSpc>
                <a:spcPct val="90000"/>
              </a:lnSpc>
            </a:pPr>
            <a:endParaRPr lang="hr-HR" altLang="sr-Latn-RS" dirty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sr-Latn-RS" dirty="0">
                <a:latin typeface="Times New Roman" charset="0"/>
              </a:rPr>
              <a:t>Bogovima se žrtvuju prvi zalogaji i prve kapi vina = što je veće obilje, bog je zadovoljniji</a:t>
            </a:r>
            <a:endParaRPr lang="en-GB" altLang="sr-Latn-RS" dirty="0">
              <a:latin typeface="Times New Roman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65" y="-13703"/>
            <a:ext cx="4930138" cy="326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0"/>
            <a:ext cx="3950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1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http://www.italymagazine.com/sites/default/files/styles/624xauto/public/feature-story/leader/roman-feasts2.jpg?itok=j6LVtml8</a:t>
            </a:r>
          </a:p>
        </p:txBody>
      </p:sp>
    </p:spTree>
    <p:extLst>
      <p:ext uri="{BB962C8B-B14F-4D97-AF65-F5344CB8AC3E}">
        <p14:creationId xmlns:p14="http://schemas.microsoft.com/office/powerpoint/2010/main" val="26801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692696"/>
            <a:ext cx="3538736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hr-HR" altLang="sr-Latn-RS" b="0" cap="small" dirty="0">
                <a:latin typeface="Times New Roman" charset="0"/>
              </a:rPr>
              <a:t>Elagabal (</a:t>
            </a:r>
            <a:r>
              <a:rPr lang="hr-HR" altLang="sr-Latn-RS" b="0" i="1" cap="small" dirty="0">
                <a:latin typeface="Times New Roman" charset="0"/>
              </a:rPr>
              <a:t>Heliogabalus</a:t>
            </a:r>
            <a:r>
              <a:rPr lang="hr-HR" altLang="sr-Latn-RS" b="0" cap="small" dirty="0">
                <a:latin typeface="Times New Roman" charset="0"/>
              </a:rPr>
              <a:t>)</a:t>
            </a:r>
            <a:endParaRPr lang="en-GB" altLang="sr-Latn-RS" b="0" cap="small" dirty="0">
              <a:latin typeface="Times New Roman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060848"/>
            <a:ext cx="7795592" cy="4568552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Rimski car, </a:t>
            </a:r>
          </a:p>
          <a:p>
            <a:pPr marL="0" indent="0" eaLnBrk="1" hangingPunct="1">
              <a:buNone/>
            </a:pPr>
            <a:r>
              <a:rPr lang="hr-HR" altLang="sr-Latn-RS" dirty="0">
                <a:latin typeface="Times New Roman" charset="0"/>
              </a:rPr>
              <a:t>	početak 3.st.A.D.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Posluživao: stopala deva, glave papiga, fazana i paunova, grašak pomiješan s komadićima zlata, grah s jantarom, rižu s biserjem, ...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Na jednoj gozbi pojelo se 600 nojevih mozgova</a:t>
            </a:r>
          </a:p>
          <a:p>
            <a:pPr eaLnBrk="1" hangingPunct="1"/>
            <a:endParaRPr lang="hr-HR" altLang="sr-Latn-RS" dirty="0">
              <a:latin typeface="Times New Roman" charset="0"/>
            </a:endParaRPr>
          </a:p>
          <a:p>
            <a:pPr eaLnBrk="1" hangingPunct="1"/>
            <a:r>
              <a:rPr lang="hr-HR" altLang="sr-Latn-RS" dirty="0">
                <a:latin typeface="Times New Roman" charset="0"/>
              </a:rPr>
              <a:t>U doba Dioklecijana (kraj 3.st.A.D.) ustanovljene su maksimalne cijene proizvoda</a:t>
            </a:r>
          </a:p>
          <a:p>
            <a:pPr lvl="1"/>
            <a:r>
              <a:rPr lang="hr-HR" altLang="sr-Latn-RS" dirty="0">
                <a:latin typeface="Times New Roman" charset="0"/>
              </a:rPr>
              <a:t>počelo je ponestajati robe</a:t>
            </a:r>
            <a:endParaRPr lang="en-GB" altLang="sr-Latn-RS" dirty="0">
              <a:latin typeface="Times New Roman" charset="0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151"/>
            <a:ext cx="4932040" cy="2773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9897" y="17151"/>
            <a:ext cx="3802063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http://popclassicsjg.blogspot.com/2011_09_01_archive.html</a:t>
            </a:r>
          </a:p>
        </p:txBody>
      </p:sp>
    </p:spTree>
    <p:extLst>
      <p:ext uri="{BB962C8B-B14F-4D97-AF65-F5344CB8AC3E}">
        <p14:creationId xmlns:p14="http://schemas.microsoft.com/office/powerpoint/2010/main" val="40426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3757" r="2454" b="3767"/>
          <a:stretch/>
        </p:blipFill>
        <p:spPr bwMode="auto">
          <a:xfrm>
            <a:off x="2051893" y="1460776"/>
            <a:ext cx="7092107" cy="5327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03516"/>
            <a:ext cx="5978525" cy="879698"/>
          </a:xfrm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Kraj rimske kuhinje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556792"/>
            <a:ext cx="2376388" cy="511229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hr-HR" altLang="sr-Latn-RS" sz="2400">
                <a:latin typeface="Times New Roman" pitchFamily="18" charset="0"/>
              </a:rPr>
              <a:t>Alarik</a:t>
            </a:r>
            <a:r>
              <a:rPr lang="hr-HR" altLang="sr-Latn-RS" sz="2400" dirty="0">
                <a:latin typeface="Times New Roman" pitchFamily="18" charset="0"/>
              </a:rPr>
              <a:t>,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</a:rPr>
              <a:t>kralj Gota,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</a:rPr>
              <a:t>iz Rima je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</a:rPr>
              <a:t>24. VIII.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</a:rPr>
              <a:t>410.g.A.D.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</a:rPr>
              <a:t>opljačkao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</a:rPr>
              <a:t>zlato, srebro,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</a:rPr>
              <a:t>svilu i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sz="2400" dirty="0">
                <a:latin typeface="Times New Roman" pitchFamily="18" charset="0"/>
              </a:rPr>
              <a:t>3 000 funti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sz="2400" u="sng" dirty="0">
                <a:latin typeface="Times New Roman" pitchFamily="18" charset="0"/>
              </a:rPr>
              <a:t>papra</a:t>
            </a:r>
            <a:endParaRPr lang="en-GB" altLang="sr-Latn-RS" sz="2400" u="sng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39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" y="22225"/>
            <a:ext cx="5498579" cy="747713"/>
          </a:xfrm>
        </p:spPr>
        <p:txBody>
          <a:bodyPr/>
          <a:lstStyle/>
          <a:p>
            <a:pPr algn="ctr" eaLnBrk="1" hangingPunct="1"/>
            <a:r>
              <a:rPr lang="hr-HR" altLang="sr-Latn-RS" sz="4000" dirty="0">
                <a:latin typeface="Times New Roman" charset="0"/>
              </a:rPr>
              <a:t>Kuhinja</a:t>
            </a:r>
            <a:endParaRPr lang="en-GB" altLang="sr-Latn-RS" sz="4000" dirty="0">
              <a:latin typeface="Times New Roman" charset="0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80728"/>
            <a:ext cx="7921575" cy="5543896"/>
          </a:xfrm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obično luksuz (dim i vatra su opasni) </a:t>
            </a:r>
          </a:p>
          <a:p>
            <a:pPr marL="246888" lvl="1" indent="0">
              <a:buNone/>
            </a:pPr>
            <a:r>
              <a:rPr lang="hr-HR" altLang="sr-Latn-RS" dirty="0">
                <a:latin typeface="Times New Roman" charset="0"/>
              </a:rPr>
              <a:t>=   pozivanje na večere ili odlasci u gostionice </a:t>
            </a:r>
          </a:p>
          <a:p>
            <a:pPr marL="246888" lvl="1" indent="0">
              <a:buNone/>
            </a:pPr>
            <a:r>
              <a:rPr lang="hr-HR" altLang="sr-Latn-RS" dirty="0">
                <a:latin typeface="Times New Roman" charset="0"/>
              </a:rPr>
              <a:t>	(u Pompejima ih je bilo oko 130)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Ognjište (</a:t>
            </a:r>
            <a:r>
              <a:rPr lang="hr-HR" altLang="sr-Latn-RS" i="1" dirty="0">
                <a:latin typeface="Times New Roman" charset="0"/>
              </a:rPr>
              <a:t>focus</a:t>
            </a:r>
            <a:r>
              <a:rPr lang="hr-HR" altLang="sr-Latn-RS" dirty="0">
                <a:latin typeface="Times New Roman" charset="0"/>
              </a:rPr>
              <a:t>) je srce kuće, ispred lararija</a:t>
            </a:r>
          </a:p>
          <a:p>
            <a:pPr eaLnBrk="1" hangingPunct="1"/>
            <a:r>
              <a:rPr lang="hr-HR" altLang="sr-Latn-RS" dirty="0">
                <a:latin typeface="Times New Roman" charset="0"/>
              </a:rPr>
              <a:t>Ako postoji posebna kuhinja, ima ugrađenu peć (</a:t>
            </a:r>
            <a:r>
              <a:rPr lang="hr-HR" altLang="sr-Latn-RS" i="1" dirty="0">
                <a:latin typeface="Times New Roman" charset="0"/>
              </a:rPr>
              <a:t>pizza – </a:t>
            </a:r>
            <a:r>
              <a:rPr lang="hr-HR" altLang="sr-Latn-RS" dirty="0">
                <a:latin typeface="Times New Roman" charset="0"/>
              </a:rPr>
              <a:t>Etruščani): </a:t>
            </a:r>
          </a:p>
          <a:p>
            <a:pPr lvl="1" eaLnBrk="1" hangingPunct="1"/>
            <a:r>
              <a:rPr lang="hr-HR" altLang="sr-Latn-RS" dirty="0">
                <a:latin typeface="Times New Roman" charset="0"/>
              </a:rPr>
              <a:t>peče se na ražnju,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hr-HR" altLang="sr-Latn-RS" dirty="0">
                <a:latin typeface="Times New Roman" charset="0"/>
              </a:rPr>
              <a:t>na vrelom ugljenu,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hr-HR" altLang="sr-Latn-RS" dirty="0">
                <a:latin typeface="Times New Roman" charset="0"/>
              </a:rPr>
              <a:t>u pepelu</a:t>
            </a:r>
          </a:p>
          <a:p>
            <a:pPr lvl="1" eaLnBrk="1" hangingPunct="1"/>
            <a:r>
              <a:rPr lang="hr-HR" altLang="sr-Latn-RS" dirty="0">
                <a:latin typeface="Times New Roman" charset="0"/>
              </a:rPr>
              <a:t>može se kuhati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hr-HR" altLang="sr-Latn-RS" dirty="0">
                <a:latin typeface="Times New Roman" charset="0"/>
              </a:rPr>
              <a:t>i na pari te pirjati</a:t>
            </a:r>
            <a:endParaRPr lang="en-GB" altLang="sr-Latn-RS" dirty="0">
              <a:latin typeface="Times New Roman" charset="0"/>
            </a:endParaRPr>
          </a:p>
        </p:txBody>
      </p:sp>
      <p:pic>
        <p:nvPicPr>
          <p:cNvPr id="31746" name="Picture 4" descr="culinaove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8078" y="3573017"/>
            <a:ext cx="6035922" cy="32849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9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56BB14-F546-4B82-81C0-64FB48EF0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9"/>
          <a:stretch/>
        </p:blipFill>
        <p:spPr>
          <a:xfrm>
            <a:off x="5383720" y="3438389"/>
            <a:ext cx="3709542" cy="3419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26503"/>
            <a:ext cx="5007856" cy="3755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504" y="116632"/>
            <a:ext cx="4292510" cy="5111080"/>
          </a:xfrm>
        </p:spPr>
        <p:txBody>
          <a:bodyPr/>
          <a:lstStyle/>
          <a:p>
            <a:pPr marL="0" indent="0" algn="ctr">
              <a:buNone/>
            </a:pPr>
            <a:r>
              <a:rPr lang="hr-H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Popina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Pompejima</a:t>
            </a:r>
          </a:p>
          <a:p>
            <a:pPr marL="0" indent="0">
              <a:buNone/>
            </a:pPr>
            <a:endParaRPr lang="hr-H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r-H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Thermopolium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Ostiji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41" y="3102108"/>
            <a:ext cx="5404161" cy="3755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05475" y="6596390"/>
            <a:ext cx="44204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http://www.vroma.org/images/mcmanus_images/ostiathermopolium.jpg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23287" y="3298502"/>
            <a:ext cx="3096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1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http://viaggidiunapecorainitalia.files.wordpress.com/2012/08/017-pompeii-popina1.jpg?w=800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DCC355-A098-4982-984B-813BC93B0A76}"/>
              </a:ext>
            </a:extLst>
          </p:cNvPr>
          <p:cNvSpPr txBox="1"/>
          <p:nvPr/>
        </p:nvSpPr>
        <p:spPr>
          <a:xfrm flipH="1">
            <a:off x="5413065" y="3729389"/>
            <a:ext cx="3581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https://www.pompeiiinpictures.com/pompeiiinpictures/R9/9%2011%2002.htm</a:t>
            </a:r>
          </a:p>
        </p:txBody>
      </p:sp>
    </p:spTree>
    <p:extLst>
      <p:ext uri="{BB962C8B-B14F-4D97-AF65-F5344CB8AC3E}">
        <p14:creationId xmlns:p14="http://schemas.microsoft.com/office/powerpoint/2010/main" val="293551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12" y="2875586"/>
            <a:ext cx="5340085" cy="400506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82995"/>
            <a:ext cx="3491880" cy="2730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„Aselinina</a:t>
            </a:r>
            <a:r>
              <a:rPr lang="hr-H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caupona” </a:t>
            </a:r>
          </a:p>
          <a:p>
            <a:pPr marL="0" indent="0"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Pompejima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hr-HR" altLang="en-US" sz="20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Cn(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aeum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  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Helvium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 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Sabinum</a:t>
            </a:r>
            <a:endParaRPr lang="en-US" altLang="en-US" sz="20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aed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ilem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  d(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ignum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  r(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ei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  </a:t>
            </a:r>
            <a:endParaRPr lang="hr-HR" altLang="en-US" sz="20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p(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ublicae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  o(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ro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  v(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os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  f(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aciatis</a:t>
            </a:r>
            <a:r>
              <a:rPr lang="en-US" altLang="en-US" sz="20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)   Aegle  </a:t>
            </a:r>
            <a:r>
              <a:rPr lang="en-US" altLang="en-US" sz="2000" i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rogat</a:t>
            </a:r>
            <a:endParaRPr lang="en-US" altLang="en-US" sz="20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hr-H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6096" y="5373215"/>
            <a:ext cx="3030488" cy="1417723"/>
          </a:xfrm>
        </p:spPr>
        <p:txBody>
          <a:bodyPr/>
          <a:lstStyle/>
          <a:p>
            <a:pPr marL="0" indent="0">
              <a:buNone/>
            </a:pPr>
            <a:r>
              <a:rPr lang="hr-H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Tabernae </a:t>
            </a:r>
          </a:p>
          <a:p>
            <a:pPr marL="0" indent="0">
              <a:buNone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Trajanovom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forumu u Rimu</a:t>
            </a:r>
            <a:endParaRPr lang="hr-H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687" y="11516"/>
            <a:ext cx="5803314" cy="384953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67463" y="3450657"/>
            <a:ext cx="5803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http://www.ancienthistoryarchaeology.com/asellina-s-tavern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63986" y="2913044"/>
            <a:ext cx="340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http://www.euratlas.com/Atlas/rome/forum_market_trajan_shops.html</a:t>
            </a:r>
          </a:p>
        </p:txBody>
      </p:sp>
    </p:spTree>
    <p:extLst>
      <p:ext uri="{BB962C8B-B14F-4D97-AF65-F5344CB8AC3E}">
        <p14:creationId xmlns:p14="http://schemas.microsoft.com/office/powerpoint/2010/main" val="26994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747936"/>
          </a:xfrm>
        </p:spPr>
        <p:txBody>
          <a:bodyPr>
            <a:normAutofit/>
          </a:bodyPr>
          <a:lstStyle/>
          <a:p>
            <a:pPr algn="ctr"/>
            <a:r>
              <a:rPr lang="hr-HR" sz="2400" b="0" i="1" cap="none" dirty="0" err="1">
                <a:latin typeface="Bookman Old Style" panose="02050604050505020204" pitchFamily="18" charset="0"/>
              </a:rPr>
              <a:t>Tabula</a:t>
            </a:r>
            <a:r>
              <a:rPr lang="hr-HR" sz="2400" b="0" i="1" cap="none" dirty="0">
                <a:latin typeface="Bookman Old Style" panose="02050604050505020204" pitchFamily="18" charset="0"/>
              </a:rPr>
              <a:t> </a:t>
            </a:r>
            <a:r>
              <a:rPr lang="hr-HR" sz="2400" b="0" cap="none" dirty="0">
                <a:latin typeface="Bookman Old Style" panose="02050604050505020204" pitchFamily="18" charset="0"/>
              </a:rPr>
              <a:t>iz 1.st.n.e., Rim</a:t>
            </a:r>
            <a:endParaRPr lang="hr-HR" sz="2400" b="0" i="1" cap="none" dirty="0">
              <a:latin typeface="Bookman Old Style" panose="020506040505050202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953" y="6629134"/>
            <a:ext cx="8143056" cy="28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https://sarahemilybond.com/2016/03/19/martius-madness-on-manliness-roman-gambling-laws-and-ncaa-brackets/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977"/>
          <a:stretch/>
        </p:blipFill>
        <p:spPr>
          <a:xfrm>
            <a:off x="539552" y="1528697"/>
            <a:ext cx="7257231" cy="4867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49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51673"/>
            <a:ext cx="4151086" cy="3706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0" name="Picture 4" descr="Scan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3886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7397502" cy="1143000"/>
          </a:xfrm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Pristojno ponašanje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>
          <a:xfrm>
            <a:off x="25942" y="1556791"/>
            <a:ext cx="5231858" cy="528581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50000"/>
              </a:lnSpc>
            </a:pPr>
            <a:r>
              <a:rPr lang="hr-HR" altLang="sr-Latn-RS" dirty="0">
                <a:latin typeface="Times New Roman" charset="0"/>
              </a:rPr>
              <a:t>Za stolom se leži oslanjajući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hr-HR" altLang="sr-Latn-RS" dirty="0">
                <a:latin typeface="Times New Roman" charset="0"/>
              </a:rPr>
              <a:t>		se na lijevu ruku (Etruščani)</a:t>
            </a:r>
          </a:p>
          <a:p>
            <a:pPr eaLnBrk="1" hangingPunct="1">
              <a:lnSpc>
                <a:spcPct val="150000"/>
              </a:lnSpc>
            </a:pPr>
            <a:r>
              <a:rPr lang="hr-HR" altLang="sr-Latn-RS" dirty="0">
                <a:latin typeface="Times New Roman" charset="0"/>
              </a:rPr>
              <a:t>Večera se u togi, prstenje se skida, a žene ne bi trebale nositi nakit koji sadrži željezo</a:t>
            </a:r>
          </a:p>
          <a:p>
            <a:pPr eaLnBrk="1" hangingPunct="1">
              <a:lnSpc>
                <a:spcPct val="150000"/>
              </a:lnSpc>
            </a:pPr>
            <a:r>
              <a:rPr lang="hr-HR" altLang="sr-Latn-RS" dirty="0">
                <a:latin typeface="Times New Roman" charset="0"/>
              </a:rPr>
              <a:t>Prije večere peru se ruke i noge</a:t>
            </a:r>
          </a:p>
          <a:p>
            <a:pPr eaLnBrk="1" hangingPunct="1">
              <a:lnSpc>
                <a:spcPct val="150000"/>
              </a:lnSpc>
            </a:pPr>
            <a:r>
              <a:rPr lang="hr-HR" altLang="sr-Latn-RS" dirty="0">
                <a:latin typeface="Times New Roman" charset="0"/>
              </a:rPr>
              <a:t>Pod predstavlja smrt (grob) – ništa se ne diže s poda</a:t>
            </a:r>
          </a:p>
          <a:p>
            <a:pPr eaLnBrk="1" hangingPunct="1">
              <a:lnSpc>
                <a:spcPct val="150000"/>
              </a:lnSpc>
            </a:pPr>
            <a:r>
              <a:rPr lang="hr-HR" altLang="sr-Latn-RS" dirty="0">
                <a:latin typeface="Times New Roman" charset="0"/>
              </a:rPr>
              <a:t>Stol se odvozi neispražnjen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4048" y="3136280"/>
            <a:ext cx="41399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http://en.wikipedia.org/wiki/Food_and_dining_in_the_Roman_Empire</a:t>
            </a:r>
          </a:p>
        </p:txBody>
      </p:sp>
    </p:spTree>
    <p:extLst>
      <p:ext uri="{BB962C8B-B14F-4D97-AF65-F5344CB8AC3E}">
        <p14:creationId xmlns:p14="http://schemas.microsoft.com/office/powerpoint/2010/main" val="14591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5" y="188640"/>
            <a:ext cx="7900367" cy="129614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r-HR" altLang="sr-Latn-RS" b="0" cap="small" dirty="0">
                <a:latin typeface="Times New Roman" charset="0"/>
              </a:rPr>
              <a:t>Plutarhove teme za razgovor uz večeru</a:t>
            </a:r>
            <a:endParaRPr lang="en-GB" altLang="sr-Latn-RS" b="0" cap="small" dirty="0">
              <a:latin typeface="Times New Roman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700808"/>
            <a:ext cx="7823200" cy="4971267"/>
          </a:xfrm>
        </p:spPr>
        <p:txBody>
          <a:bodyPr/>
          <a:lstStyle/>
          <a:p>
            <a:pPr eaLnBrk="1" hangingPunct="1">
              <a:defRPr/>
            </a:pPr>
            <a:r>
              <a:rPr lang="hr-HR" altLang="sr-Latn-RS" dirty="0">
                <a:latin typeface="Times New Roman" pitchFamily="18" charset="0"/>
              </a:rPr>
              <a:t>Zašto je A prvo slovo abecede?</a:t>
            </a:r>
          </a:p>
          <a:p>
            <a:pPr eaLnBrk="1" hangingPunct="1">
              <a:defRPr/>
            </a:pPr>
            <a:r>
              <a:rPr lang="hr-HR" altLang="sr-Latn-RS" dirty="0">
                <a:latin typeface="Times New Roman" pitchFamily="18" charset="0"/>
              </a:rPr>
              <a:t>Što je bilo prije, kokoš ili jaje?</a:t>
            </a:r>
          </a:p>
          <a:p>
            <a:pPr eaLnBrk="1" hangingPunct="1">
              <a:defRPr/>
            </a:pPr>
            <a:r>
              <a:rPr lang="hr-HR" altLang="sr-Latn-RS" dirty="0">
                <a:latin typeface="Times New Roman" pitchFamily="18" charset="0"/>
              </a:rPr>
              <a:t>Zašto Rimljani nose mladenke preko praga?</a:t>
            </a:r>
          </a:p>
          <a:p>
            <a:pPr eaLnBrk="1" hangingPunct="1">
              <a:defRPr/>
            </a:pPr>
            <a:r>
              <a:rPr lang="hr-HR" altLang="sr-Latn-RS" dirty="0">
                <a:latin typeface="Times New Roman" pitchFamily="18" charset="0"/>
              </a:rPr>
              <a:t>Je li filozofija prikladna </a:t>
            </a:r>
          </a:p>
          <a:p>
            <a:pPr marL="0" indent="0" eaLnBrk="1" hangingPunct="1">
              <a:buNone/>
              <a:defRPr/>
            </a:pPr>
            <a:r>
              <a:rPr lang="hr-HR" altLang="sr-Latn-RS" dirty="0">
                <a:latin typeface="Times New Roman" pitchFamily="18" charset="0"/>
              </a:rPr>
              <a:t>tema za večeru?</a:t>
            </a:r>
          </a:p>
          <a:p>
            <a:pPr eaLnBrk="1" hangingPunct="1">
              <a:defRPr/>
            </a:pPr>
            <a:r>
              <a:rPr lang="hr-HR" altLang="sr-Latn-RS" dirty="0">
                <a:latin typeface="Times New Roman" pitchFamily="18" charset="0"/>
              </a:rPr>
              <a:t>Je li Aleksandar Veliki bio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hr-HR" altLang="sr-Latn-RS" dirty="0">
                <a:latin typeface="Times New Roman" pitchFamily="18" charset="0"/>
              </a:rPr>
              <a:t>alkoholičar?</a:t>
            </a:r>
          </a:p>
          <a:p>
            <a:pPr eaLnBrk="1" hangingPunct="1">
              <a:defRPr/>
            </a:pPr>
            <a:r>
              <a:rPr lang="hr-HR" altLang="sr-Latn-RS" dirty="0">
                <a:latin typeface="Times New Roman" pitchFamily="18" charset="0"/>
              </a:rPr>
              <a:t>Kojeg boga štuju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altLang="sr-Latn-RS" dirty="0">
                <a:latin typeface="Times New Roman" pitchFamily="18" charset="0"/>
              </a:rPr>
              <a:t>Židovi?</a:t>
            </a:r>
            <a:endParaRPr lang="en-GB" altLang="sr-Latn-RS" dirty="0">
              <a:latin typeface="Times New Roman" pitchFamily="18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28" y="3140968"/>
            <a:ext cx="5063498" cy="374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84326" y="3136280"/>
            <a:ext cx="2771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http://peutereycitymag.peuterey.com/?p=990</a:t>
            </a:r>
          </a:p>
        </p:txBody>
      </p:sp>
    </p:spTree>
    <p:extLst>
      <p:ext uri="{BB962C8B-B14F-4D97-AF65-F5344CB8AC3E}">
        <p14:creationId xmlns:p14="http://schemas.microsoft.com/office/powerpoint/2010/main" val="168006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scan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208" y="703943"/>
            <a:ext cx="4343400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795338"/>
            <a:ext cx="2639478" cy="914400"/>
          </a:xfrm>
        </p:spPr>
        <p:txBody>
          <a:bodyPr/>
          <a:lstStyle/>
          <a:p>
            <a:pPr eaLnBrk="1" hangingPunct="1"/>
            <a:r>
              <a:rPr lang="hr-HR" altLang="sr-Latn-RS" dirty="0">
                <a:latin typeface="Times New Roman" charset="0"/>
              </a:rPr>
              <a:t>Triklinij</a:t>
            </a:r>
            <a:endParaRPr lang="en-GB" altLang="sr-Latn-RS" dirty="0">
              <a:latin typeface="Times New Roman" charset="0"/>
            </a:endParaRPr>
          </a:p>
        </p:txBody>
      </p:sp>
      <p:sp>
        <p:nvSpPr>
          <p:cNvPr id="34820" name="Rectangle 3"/>
          <p:cNvSpPr>
            <a:spLocks noGrp="1" noChangeArrowheads="1"/>
          </p:cNvSpPr>
          <p:nvPr>
            <p:ph idx="1"/>
          </p:nvPr>
        </p:nvSpPr>
        <p:spPr>
          <a:xfrm>
            <a:off x="0" y="4725144"/>
            <a:ext cx="8892480" cy="2132856"/>
          </a:xfrm>
        </p:spPr>
        <p:txBody>
          <a:bodyPr>
            <a:normAutofit/>
          </a:bodyPr>
          <a:lstStyle/>
          <a:p>
            <a:pPr eaLnBrk="1" hangingPunct="1"/>
            <a:r>
              <a:rPr lang="hr-HR" altLang="sr-Latn-RS" sz="2400" dirty="0">
                <a:latin typeface="Times New Roman" charset="0"/>
              </a:rPr>
              <a:t>Dobar raspored potiče razgovor (nadopunjavanje)</a:t>
            </a:r>
          </a:p>
          <a:p>
            <a:pPr eaLnBrk="1" hangingPunct="1"/>
            <a:r>
              <a:rPr lang="hr-HR" altLang="sr-Latn-RS" sz="2400" dirty="0">
                <a:latin typeface="Times New Roman" charset="0"/>
              </a:rPr>
              <a:t>Djeca, “sjene” i paraziti sjede iza ležaja gostiju koji su ih doveli</a:t>
            </a:r>
          </a:p>
          <a:p>
            <a:pPr eaLnBrk="1" hangingPunct="1"/>
            <a:r>
              <a:rPr lang="hr-HR" altLang="sr-Latn-RS" sz="2400" dirty="0">
                <a:latin typeface="Times New Roman" charset="0"/>
              </a:rPr>
              <a:t>Robove se može, ali ne mora hraniti </a:t>
            </a:r>
          </a:p>
          <a:p>
            <a:pPr lvl="1"/>
            <a:r>
              <a:rPr lang="hr-HR" altLang="sr-Latn-RS" sz="2400" dirty="0">
                <a:latin typeface="Times New Roman" charset="0"/>
              </a:rPr>
              <a:t>sjede na posebnim klupama ili uz gospodareve noge</a:t>
            </a:r>
            <a:endParaRPr lang="en-GB" altLang="sr-Latn-RS" sz="2400" dirty="0">
              <a:latin typeface="Times New Roman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743200" y="338138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r-Latn-RS" altLang="sr-Latn-RS" sz="2400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1939957" y="0"/>
            <a:ext cx="6259016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r-HR" altLang="sr-Latn-RS" sz="2000" i="1" u="sng" dirty="0">
                <a:solidFill>
                  <a:schemeClr val="tx2"/>
                </a:solidFill>
                <a:latin typeface="Times New Roman" charset="0"/>
              </a:rPr>
              <a:t>Lectus medius</a:t>
            </a:r>
            <a:br>
              <a:rPr lang="hr-HR" altLang="sr-Latn-RS" sz="2000" i="1" dirty="0">
                <a:solidFill>
                  <a:schemeClr val="tx2"/>
                </a:solidFill>
                <a:latin typeface="Times New Roman" charset="0"/>
              </a:rPr>
            </a:br>
            <a:r>
              <a:rPr lang="hr-HR" altLang="sr-Latn-RS" sz="2000" i="1" dirty="0">
                <a:solidFill>
                  <a:schemeClr val="tx2"/>
                </a:solidFill>
                <a:latin typeface="Times New Roman" charset="0"/>
              </a:rPr>
              <a:t>Locus consularis 		grčko počasno mjesto </a:t>
            </a:r>
            <a:br>
              <a:rPr lang="hr-HR" altLang="sr-Latn-RS" sz="2000" i="1" dirty="0">
                <a:solidFill>
                  <a:schemeClr val="tx2"/>
                </a:solidFill>
                <a:latin typeface="Times New Roman" charset="0"/>
              </a:rPr>
            </a:br>
            <a:r>
              <a:rPr lang="hr-HR" altLang="sr-Latn-RS" sz="2000" i="1" dirty="0">
                <a:solidFill>
                  <a:schemeClr val="tx2"/>
                </a:solidFill>
                <a:latin typeface="Times New Roman" charset="0"/>
              </a:rPr>
              <a:t> „kralj”</a:t>
            </a:r>
            <a:endParaRPr lang="en-GB" altLang="sr-Latn-RS" sz="2000" i="1" dirty="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467544" y="2097314"/>
            <a:ext cx="2590800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000" i="1" u="sng" dirty="0">
                <a:solidFill>
                  <a:schemeClr val="tx2"/>
                </a:solidFill>
                <a:latin typeface="Times New Roman" charset="0"/>
              </a:rPr>
              <a:t>Lectus imus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000" i="1" dirty="0">
                <a:solidFill>
                  <a:schemeClr val="tx2"/>
                </a:solidFill>
                <a:latin typeface="Times New Roman" charset="0"/>
              </a:rPr>
              <a:t>Fulcrum (domaćin)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hr-HR" altLang="sr-Latn-RS" sz="800" i="1" dirty="0">
              <a:solidFill>
                <a:schemeClr val="tx2"/>
              </a:solidFill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000" i="1" dirty="0">
                <a:solidFill>
                  <a:schemeClr val="tx2"/>
                </a:solidFill>
                <a:latin typeface="Times New Roman" charset="0"/>
              </a:rPr>
              <a:t>domaćica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hr-HR" altLang="sr-Latn-RS" sz="900" i="1" dirty="0">
              <a:solidFill>
                <a:schemeClr val="tx2"/>
              </a:solidFill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hr-HR" altLang="sr-Latn-RS" sz="2000" i="1" dirty="0">
                <a:solidFill>
                  <a:schemeClr val="tx2"/>
                </a:solidFill>
                <a:latin typeface="Times New Roman" charset="0"/>
              </a:rPr>
              <a:t>mjesto za oslobođenika</a:t>
            </a:r>
            <a:endParaRPr lang="en-GB" altLang="sr-Latn-RS" sz="2000" i="1" dirty="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6804248" y="1905000"/>
            <a:ext cx="136964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imes New Roman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hr-HR" altLang="sr-Latn-RS" sz="2000" i="1" u="sng" dirty="0">
                <a:solidFill>
                  <a:schemeClr val="tx2"/>
                </a:solidFill>
                <a:latin typeface="Times New Roman" charset="0"/>
              </a:rPr>
              <a:t>Lectus </a:t>
            </a:r>
          </a:p>
          <a:p>
            <a:pPr eaLnBrk="1" hangingPunct="1">
              <a:buFont typeface="Wingdings" pitchFamily="2" charset="2"/>
              <a:buNone/>
            </a:pPr>
            <a:r>
              <a:rPr lang="hr-HR" altLang="sr-Latn-RS" sz="2000" i="1" u="sng" dirty="0">
                <a:solidFill>
                  <a:schemeClr val="tx2"/>
                </a:solidFill>
                <a:latin typeface="Times New Roman" charset="0"/>
              </a:rPr>
              <a:t>summus</a:t>
            </a:r>
          </a:p>
          <a:p>
            <a:pPr eaLnBrk="1" hangingPunct="1">
              <a:buFont typeface="Wingdings" pitchFamily="2" charset="2"/>
              <a:buNone/>
            </a:pPr>
            <a:endParaRPr lang="hr-HR" altLang="sr-Latn-RS" sz="2000" i="1" u="sng" dirty="0">
              <a:solidFill>
                <a:schemeClr val="tx2"/>
              </a:solidFill>
              <a:latin typeface="Times New Roman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hr-HR" altLang="sr-Latn-RS" sz="2000" i="1" dirty="0">
                <a:solidFill>
                  <a:schemeClr val="tx2"/>
                </a:solidFill>
                <a:latin typeface="Times New Roman" charset="0"/>
              </a:rPr>
              <a:t>ostali gosti</a:t>
            </a:r>
            <a:endParaRPr lang="en-GB" altLang="sr-Latn-RS" sz="2000" i="1" dirty="0">
              <a:solidFill>
                <a:schemeClr val="tx2"/>
              </a:solidFill>
              <a:latin typeface="Times New Roman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GB" altLang="sr-Latn-R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984</TotalTime>
  <Words>1802</Words>
  <Application>Microsoft Office PowerPoint</Application>
  <PresentationFormat>On-screen Show (4:3)</PresentationFormat>
  <Paragraphs>243</Paragraphs>
  <Slides>25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Book Antiqua</vt:lpstr>
      <vt:lpstr>Bookman Old Style</vt:lpstr>
      <vt:lpstr>Sylfaen</vt:lpstr>
      <vt:lpstr>Tahoma</vt:lpstr>
      <vt:lpstr>Times New Roman</vt:lpstr>
      <vt:lpstr>Trebuchet MS</vt:lpstr>
      <vt:lpstr>Wingdings</vt:lpstr>
      <vt:lpstr>Wingdings 2</vt:lpstr>
      <vt:lpstr>Opulent</vt:lpstr>
      <vt:lpstr>JELO I PIĆE</vt:lpstr>
      <vt:lpstr>Obroci</vt:lpstr>
      <vt:lpstr>Kuhinja</vt:lpstr>
      <vt:lpstr>PowerPoint Presentation</vt:lpstr>
      <vt:lpstr>PowerPoint Presentation</vt:lpstr>
      <vt:lpstr>Tabula iz 1.st.n.e., Rim</vt:lpstr>
      <vt:lpstr>Pristojno ponašanje</vt:lpstr>
      <vt:lpstr>Plutarhove teme za razgovor uz večeru</vt:lpstr>
      <vt:lpstr>Triklinij</vt:lpstr>
      <vt:lpstr>PowerPoint Presentation</vt:lpstr>
      <vt:lpstr>Pribor</vt:lpstr>
      <vt:lpstr>Slijed večere</vt:lpstr>
      <vt:lpstr>Gustatio</vt:lpstr>
      <vt:lpstr>Mensa prima = caput cenae</vt:lpstr>
      <vt:lpstr>PowerPoint Presentation</vt:lpstr>
      <vt:lpstr>Mensa secunda</vt:lpstr>
      <vt:lpstr>Primjeri jelovnika  (Plinije Mlađi vs. Habina u Satirikonu)</vt:lpstr>
      <vt:lpstr>Cottabus</vt:lpstr>
      <vt:lpstr>Vino</vt:lpstr>
      <vt:lpstr>Ostala pića</vt:lpstr>
      <vt:lpstr>Neki od osnovnih sastojaka  svakog jela:</vt:lpstr>
      <vt:lpstr>Patina od inćuna bez inćuna (IV, II, 12):</vt:lpstr>
      <vt:lpstr>Rastrošnost</vt:lpstr>
      <vt:lpstr>Elagabal (Heliogabalus)</vt:lpstr>
      <vt:lpstr>Kraj rimske kuhinje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JELO I PIĆE</dc:title>
  <dc:creator>Maja</dc:creator>
  <cp:lastModifiedBy>mrmat</cp:lastModifiedBy>
  <cp:revision>56</cp:revision>
  <dcterms:created xsi:type="dcterms:W3CDTF">2006-12-12T18:36:12Z</dcterms:created>
  <dcterms:modified xsi:type="dcterms:W3CDTF">2022-11-02T18:15:39Z</dcterms:modified>
</cp:coreProperties>
</file>