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9C83-2D77-45B1-AF79-55A47BD49292}" type="datetimeFigureOut">
              <a:rPr lang="sr-Latn-CS" smtClean="0"/>
              <a:t>29.10.2020.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236-1365-4667-A539-AE13BA58D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9C83-2D77-45B1-AF79-55A47BD49292}" type="datetimeFigureOut">
              <a:rPr lang="sr-Latn-CS" smtClean="0"/>
              <a:t>29.10.2020.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236-1365-4667-A539-AE13BA58D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9C83-2D77-45B1-AF79-55A47BD49292}" type="datetimeFigureOut">
              <a:rPr lang="sr-Latn-CS" smtClean="0"/>
              <a:t>29.10.2020.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236-1365-4667-A539-AE13BA58D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9C83-2D77-45B1-AF79-55A47BD49292}" type="datetimeFigureOut">
              <a:rPr lang="sr-Latn-CS" smtClean="0"/>
              <a:t>29.10.2020.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236-1365-4667-A539-AE13BA58D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9C83-2D77-45B1-AF79-55A47BD49292}" type="datetimeFigureOut">
              <a:rPr lang="sr-Latn-CS" smtClean="0"/>
              <a:t>29.10.2020.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236-1365-4667-A539-AE13BA58D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9C83-2D77-45B1-AF79-55A47BD49292}" type="datetimeFigureOut">
              <a:rPr lang="sr-Latn-CS" smtClean="0"/>
              <a:t>29.10.2020.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236-1365-4667-A539-AE13BA58D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9C83-2D77-45B1-AF79-55A47BD49292}" type="datetimeFigureOut">
              <a:rPr lang="sr-Latn-CS" smtClean="0"/>
              <a:t>29.10.2020.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236-1365-4667-A539-AE13BA58D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9C83-2D77-45B1-AF79-55A47BD49292}" type="datetimeFigureOut">
              <a:rPr lang="sr-Latn-CS" smtClean="0"/>
              <a:t>29.10.2020.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236-1365-4667-A539-AE13BA58D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9C83-2D77-45B1-AF79-55A47BD49292}" type="datetimeFigureOut">
              <a:rPr lang="sr-Latn-CS" smtClean="0"/>
              <a:t>29.10.2020.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236-1365-4667-A539-AE13BA58D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9C83-2D77-45B1-AF79-55A47BD49292}" type="datetimeFigureOut">
              <a:rPr lang="sr-Latn-CS" smtClean="0"/>
              <a:t>29.10.2020.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236-1365-4667-A539-AE13BA58D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39C83-2D77-45B1-AF79-55A47BD49292}" type="datetimeFigureOut">
              <a:rPr lang="sr-Latn-CS" smtClean="0"/>
              <a:t>29.10.2020.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85E236-1365-4667-A539-AE13BA58DC02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39C83-2D77-45B1-AF79-55A47BD49292}" type="datetimeFigureOut">
              <a:rPr lang="sr-Latn-CS" smtClean="0"/>
              <a:t>29.10.2020.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85E236-1365-4667-A539-AE13BA58DC02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0mTeggWr2g" TargetMode="External"/><Relationship Id="rId2" Type="http://schemas.openxmlformats.org/officeDocument/2006/relationships/hyperlink" Target="https://www.youtube.com/watch?v=eyX5VWzeKP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NXyzpMDtpSE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"/>
            <a:ext cx="7772400" cy="2428868"/>
          </a:xfrm>
        </p:spPr>
        <p:txBody>
          <a:bodyPr/>
          <a:lstStyle/>
          <a:p>
            <a:r>
              <a:rPr lang="hr-HR" b="1" dirty="0" smtClean="0">
                <a:solidFill>
                  <a:schemeClr val="accent1">
                    <a:lumMod val="75000"/>
                  </a:schemeClr>
                </a:solidFill>
              </a:rPr>
              <a:t>Tipovi političkih poredaka</a:t>
            </a:r>
            <a:endParaRPr lang="hr-HR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3074" name="Picture 2" descr="Image result for political spectr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1714488"/>
            <a:ext cx="4857750" cy="48196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accent6"/>
                </a:solidFill>
              </a:rPr>
              <a:t>Totalitarizam i autoritarizam</a:t>
            </a:r>
            <a:endParaRPr lang="hr-HR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Totalitarizam</a:t>
            </a:r>
            <a:r>
              <a:rPr lang="hr-HR" dirty="0" smtClean="0"/>
              <a:t> – tip političkog poretka u kojem država teži kontroli svih dijelova društva i nadzoru nad svim vidovima društvenog života</a:t>
            </a:r>
            <a:endParaRPr lang="hr-HR" dirty="0"/>
          </a:p>
        </p:txBody>
      </p:sp>
      <p:pic>
        <p:nvPicPr>
          <p:cNvPr id="22530" name="Picture 2" descr="Image result for totalitarianis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357562"/>
            <a:ext cx="4595802" cy="33104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285752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7000900"/>
          </a:xfrm>
        </p:spPr>
        <p:txBody>
          <a:bodyPr>
            <a:normAutofit lnSpcReduction="10000"/>
          </a:bodyPr>
          <a:lstStyle/>
          <a:p>
            <a:r>
              <a:rPr lang="hr-HR" sz="2400" dirty="0" smtClean="0"/>
              <a:t>Sve države institucije (poduzeća, škole, crkve, sindikati, udruženja, pa čak i obitelji) postaju oblici funkcioniranja države u kojoj je koncentrirana sva moć</a:t>
            </a:r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Značajke:</a:t>
            </a:r>
          </a:p>
          <a:p>
            <a:pPr>
              <a:buFontTx/>
              <a:buChar char="-"/>
            </a:pPr>
            <a:r>
              <a:rPr lang="hr-HR" sz="2400" dirty="0" smtClean="0"/>
              <a:t>Totalitaristička ideologija</a:t>
            </a:r>
          </a:p>
          <a:p>
            <a:pPr>
              <a:buFontTx/>
              <a:buChar char="-"/>
            </a:pPr>
            <a:r>
              <a:rPr lang="hr-HR" sz="2400" dirty="0" smtClean="0"/>
              <a:t>Jedna partija koja se poziva na tu ideologiju</a:t>
            </a:r>
          </a:p>
          <a:p>
            <a:pPr>
              <a:buFontTx/>
              <a:buChar char="-"/>
            </a:pPr>
            <a:r>
              <a:rPr lang="hr-HR" sz="2400" dirty="0" smtClean="0"/>
              <a:t>Tajna policija – pronalazi i kažnjava neprijatelje</a:t>
            </a:r>
          </a:p>
          <a:p>
            <a:pPr>
              <a:buNone/>
            </a:pPr>
            <a:r>
              <a:rPr lang="hr-HR" sz="2400" dirty="0" smtClean="0"/>
              <a:t>    režima</a:t>
            </a:r>
          </a:p>
          <a:p>
            <a:pPr>
              <a:buFontTx/>
              <a:buChar char="-"/>
            </a:pPr>
            <a:r>
              <a:rPr lang="hr-HR" sz="2400" dirty="0" smtClean="0"/>
              <a:t>Potpuna kontrola nad ekonomijom, sredstvima masovnog priopćavanja i vojskom</a:t>
            </a:r>
          </a:p>
          <a:p>
            <a:pPr>
              <a:buFontTx/>
              <a:buChar char="-"/>
            </a:pPr>
            <a:endParaRPr lang="hr-HR" sz="2400" dirty="0"/>
          </a:p>
          <a:p>
            <a:pPr>
              <a:buNone/>
            </a:pPr>
            <a:r>
              <a:rPr lang="hr-HR" sz="2400" dirty="0" smtClean="0"/>
              <a:t>npr.  Staljinova vladavina u SSSR-u, Hitler u Njemačkoj,</a:t>
            </a:r>
          </a:p>
          <a:p>
            <a:pPr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 Pol Pot u Kambodži,...</a:t>
            </a:r>
          </a:p>
          <a:p>
            <a:pPr>
              <a:buNone/>
            </a:pPr>
            <a:r>
              <a:rPr lang="hr-HR" sz="2400" dirty="0" smtClean="0"/>
              <a:t>- Iznimna koncentracija moći u rukama pojedinca, ideologija koja nije dopuštala suprotstavljanje, masovni teror i ubijanje od strane državne vlasti</a:t>
            </a:r>
          </a:p>
          <a:p>
            <a:pPr>
              <a:buNone/>
            </a:pPr>
            <a:endParaRPr lang="hr-HR" sz="24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14338"/>
            <a:ext cx="8229600" cy="21433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/>
          <a:lstStyle/>
          <a:p>
            <a:r>
              <a:rPr lang="hr-HR" dirty="0" smtClean="0">
                <a:solidFill>
                  <a:schemeClr val="accent1"/>
                </a:solidFill>
              </a:rPr>
              <a:t>Autoritarizam</a:t>
            </a:r>
            <a:r>
              <a:rPr lang="hr-HR" dirty="0" smtClean="0"/>
              <a:t> – sustav vladavine u kojem se vlast obnaša uz malo općenarodne podrške</a:t>
            </a:r>
          </a:p>
          <a:p>
            <a:r>
              <a:rPr lang="hr-HR" dirty="0" smtClean="0"/>
              <a:t>Vlast obnaša jedna obitelj, mala skupina ljudi ili snažna politička stranka</a:t>
            </a:r>
          </a:p>
          <a:p>
            <a:pPr>
              <a:buNone/>
            </a:pPr>
            <a:endParaRPr lang="hr-HR" dirty="0"/>
          </a:p>
        </p:txBody>
      </p:sp>
      <p:pic>
        <p:nvPicPr>
          <p:cNvPr id="23554" name="Picture 2" descr="Image result for north korean leaders statu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2214554"/>
            <a:ext cx="7620000" cy="42862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4290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/>
          </a:bodyPr>
          <a:lstStyle/>
          <a:p>
            <a:r>
              <a:rPr lang="hr-HR" sz="2800" dirty="0" smtClean="0"/>
              <a:t>Oblik vladavine karakterističan za neke afričke, azijske i latinoameričke države</a:t>
            </a:r>
          </a:p>
          <a:p>
            <a:r>
              <a:rPr lang="hr-HR" sz="2800" dirty="0" smtClean="0"/>
              <a:t>Hijerarhijska organizacija društva – od vladara ili vladajuće grupe nadolje</a:t>
            </a:r>
          </a:p>
          <a:p>
            <a:r>
              <a:rPr lang="hr-HR" sz="2800" dirty="0" smtClean="0"/>
              <a:t>Zapovijed, poslušnost i red umjesto</a:t>
            </a:r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slobode, pristanka i sudjelovanja</a:t>
            </a:r>
          </a:p>
          <a:p>
            <a:r>
              <a:rPr lang="hr-HR" sz="2800" dirty="0" smtClean="0"/>
              <a:t>Značajnu ulogu ima vojska</a:t>
            </a:r>
          </a:p>
          <a:p>
            <a:r>
              <a:rPr lang="hr-HR" sz="2800" dirty="0" smtClean="0"/>
              <a:t>Ne nastoje nadzirati sve vidove društvenog života</a:t>
            </a:r>
          </a:p>
          <a:p>
            <a:r>
              <a:rPr lang="hr-HR" sz="2800" dirty="0" smtClean="0"/>
              <a:t>Ekonomska, religijska, kulturna, obiteljska pitanja su individualna, no to ne znači da se takvi režimi zalažu za individualne slobode</a:t>
            </a:r>
          </a:p>
          <a:p>
            <a:endParaRPr lang="hr-HR" sz="2800" dirty="0" smtClean="0"/>
          </a:p>
          <a:p>
            <a:r>
              <a:rPr lang="hr-HR" sz="2800" dirty="0" smtClean="0">
                <a:hlinkClick r:id="rId2"/>
              </a:rPr>
              <a:t>https://www.youtube.com/watch?v=eyX5VWzeKPM</a:t>
            </a:r>
            <a:endParaRPr lang="hr-HR" sz="2800" dirty="0"/>
          </a:p>
          <a:p>
            <a:r>
              <a:rPr lang="hr-HR" sz="2800" dirty="0" smtClean="0">
                <a:hlinkClick r:id="rId3"/>
              </a:rPr>
              <a:t>https://www.youtube.com/watch?v=k0mTeggWr2g</a:t>
            </a:r>
            <a:endParaRPr lang="hr-HR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hr-HR" sz="4800" dirty="0" smtClean="0"/>
          </a:p>
          <a:p>
            <a:pPr algn="ctr">
              <a:buNone/>
            </a:pPr>
            <a:endParaRPr lang="hr-HR" sz="4800" dirty="0"/>
          </a:p>
          <a:p>
            <a:pPr algn="ctr">
              <a:buNone/>
            </a:pPr>
            <a:r>
              <a:rPr lang="hr-HR" sz="4800" dirty="0" smtClean="0">
                <a:solidFill>
                  <a:schemeClr val="accent1"/>
                </a:solidFill>
              </a:rPr>
              <a:t>Hvala ;)</a:t>
            </a:r>
            <a:endParaRPr lang="hr-HR" sz="4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42900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00858"/>
          </a:xfrm>
        </p:spPr>
        <p:txBody>
          <a:bodyPr>
            <a:normAutofit lnSpcReduction="10000"/>
          </a:bodyPr>
          <a:lstStyle/>
          <a:p>
            <a:r>
              <a:rPr lang="hr-HR" sz="2400" dirty="0" smtClean="0"/>
              <a:t>Mnoštvo izvora moći u društvu i ona se može rabiti na mnogo načina</a:t>
            </a:r>
          </a:p>
          <a:p>
            <a:r>
              <a:rPr lang="hr-HR" sz="2400" dirty="0" smtClean="0"/>
              <a:t>Politička moć ima najveći utjecaj na živote velikog broja ljudi</a:t>
            </a:r>
          </a:p>
          <a:p>
            <a:r>
              <a:rPr lang="hr-HR" sz="2400" dirty="0" smtClean="0"/>
              <a:t>Ekonomska, vojna/ratna pitanja, obrazovanje, zdravstvo, socijalna skrb, zaštita okoliša,...</a:t>
            </a:r>
          </a:p>
          <a:p>
            <a:endParaRPr lang="hr-HR" dirty="0"/>
          </a:p>
          <a:p>
            <a:endParaRPr lang="hr-HR" dirty="0" smtClean="0"/>
          </a:p>
          <a:p>
            <a:endParaRPr lang="hr-HR" dirty="0"/>
          </a:p>
          <a:p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Kontrola i usmjeravanje političkog (državnog) aparata – određivanje pravila, donošenje obvezujućih odluka i utjacaj na društvene procese</a:t>
            </a:r>
            <a:endParaRPr lang="hr-HR" dirty="0"/>
          </a:p>
        </p:txBody>
      </p:sp>
      <p:pic>
        <p:nvPicPr>
          <p:cNvPr id="1026" name="Picture 2" descr="Image result for political spectru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2143116"/>
            <a:ext cx="5857916" cy="25837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7143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</p:spPr>
        <p:txBody>
          <a:bodyPr/>
          <a:lstStyle/>
          <a:p>
            <a:r>
              <a:rPr lang="hr-HR" dirty="0" smtClean="0"/>
              <a:t>2 osnovna tipa političkih poredaka:</a:t>
            </a:r>
          </a:p>
          <a:p>
            <a:endParaRPr lang="hr-HR" dirty="0"/>
          </a:p>
          <a:p>
            <a:pPr>
              <a:buNone/>
            </a:pPr>
            <a:endParaRPr lang="hr-HR" dirty="0" smtClean="0"/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demokracija </a:t>
            </a:r>
            <a:r>
              <a:rPr lang="hr-HR" dirty="0" smtClean="0"/>
              <a:t>                 &amp;                   </a:t>
            </a:r>
            <a:r>
              <a:rPr lang="hr-HR" dirty="0" smtClean="0">
                <a:solidFill>
                  <a:srgbClr val="FF0000"/>
                </a:solidFill>
              </a:rPr>
              <a:t>totalitarizam</a:t>
            </a:r>
          </a:p>
        </p:txBody>
      </p:sp>
      <p:pic>
        <p:nvPicPr>
          <p:cNvPr id="16386" name="Picture 2" descr="Image result for democrac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3143248"/>
            <a:ext cx="8286700" cy="3314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Demokracija</a:t>
            </a:r>
            <a:endParaRPr lang="hr-H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86412"/>
          </a:xfrm>
        </p:spPr>
        <p:txBody>
          <a:bodyPr>
            <a:normAutofit fontScale="85000" lnSpcReduction="10000"/>
          </a:bodyPr>
          <a:lstStyle/>
          <a:p>
            <a:r>
              <a:rPr lang="hr-HR" sz="2400" dirty="0" smtClean="0"/>
              <a:t>grč. demos = narod, kratien = vladati</a:t>
            </a:r>
          </a:p>
          <a:p>
            <a:r>
              <a:rPr lang="hr-HR" sz="2400" dirty="0" smtClean="0"/>
              <a:t>“Vladavina naroda, od naroda, za narod”</a:t>
            </a:r>
          </a:p>
          <a:p>
            <a:pPr>
              <a:buNone/>
            </a:pPr>
            <a:r>
              <a:rPr lang="hr-HR" sz="2400" dirty="0"/>
              <a:t> </a:t>
            </a:r>
            <a:r>
              <a:rPr lang="hr-HR" sz="2400" dirty="0" smtClean="0"/>
              <a:t>   </a:t>
            </a:r>
          </a:p>
          <a:p>
            <a:pPr>
              <a:buNone/>
            </a:pPr>
            <a:endParaRPr lang="hr-HR" sz="2400" dirty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r>
              <a:rPr lang="hr-HR" sz="2400" dirty="0"/>
              <a:t> </a:t>
            </a:r>
            <a:r>
              <a:rPr lang="hr-HR" sz="2400" dirty="0" smtClean="0"/>
              <a:t>    </a:t>
            </a:r>
          </a:p>
          <a:p>
            <a:pPr>
              <a:buNone/>
            </a:pPr>
            <a:r>
              <a:rPr lang="hr-HR" sz="2400" dirty="0" smtClean="0"/>
              <a:t>     </a:t>
            </a:r>
            <a:br>
              <a:rPr lang="hr-HR" sz="2400" dirty="0" smtClean="0"/>
            </a:br>
            <a:r>
              <a:rPr lang="hr-HR" sz="2400" dirty="0" smtClean="0"/>
              <a:t>    Abraham Lincoln</a:t>
            </a:r>
          </a:p>
          <a:p>
            <a:endParaRPr lang="hr-HR" sz="2400" dirty="0" smtClean="0"/>
          </a:p>
          <a:p>
            <a:endParaRPr lang="hr-HR" sz="2400" dirty="0"/>
          </a:p>
          <a:p>
            <a:r>
              <a:rPr lang="hr-HR" sz="2400" dirty="0" smtClean="0"/>
              <a:t>Većina država danas smatra se demokratskima, no takav politički sistem u strogom smislu nigdje ne postoji</a:t>
            </a:r>
          </a:p>
          <a:p>
            <a:r>
              <a:rPr lang="hr-HR" sz="2400" dirty="0" smtClean="0"/>
              <a:t>U početku: antička Grčka, Nova Engleska u počecima kolonizacije Amerike</a:t>
            </a:r>
          </a:p>
          <a:p>
            <a:endParaRPr lang="hr-HR" sz="2400" dirty="0" smtClean="0"/>
          </a:p>
          <a:p>
            <a:r>
              <a:rPr lang="hr-HR" sz="2400" dirty="0" smtClean="0"/>
              <a:t>Koga se smatra narodom u političkom smislu?</a:t>
            </a:r>
          </a:p>
          <a:p>
            <a:pPr>
              <a:buNone/>
            </a:pPr>
            <a:endParaRPr lang="hr-HR" sz="2400" dirty="0"/>
          </a:p>
        </p:txBody>
      </p:sp>
      <p:pic>
        <p:nvPicPr>
          <p:cNvPr id="15362" name="Picture 2" descr="Image result for abraham lincol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214554"/>
            <a:ext cx="2743168" cy="20573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457200" y="-428652"/>
            <a:ext cx="8229600" cy="214314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1) predstavnička demokracija</a:t>
            </a:r>
          </a:p>
          <a:p>
            <a:pPr>
              <a:buNone/>
            </a:pPr>
            <a:r>
              <a:rPr lang="hr-HR" sz="2400" dirty="0"/>
              <a:t> </a:t>
            </a:r>
            <a:r>
              <a:rPr lang="hr-HR" sz="2400" dirty="0" smtClean="0"/>
              <a:t>   - odluke ne donose svi članovi društva nego </a:t>
            </a:r>
          </a:p>
          <a:p>
            <a:pPr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predstavnici izabrani za tu svrhu</a:t>
            </a:r>
          </a:p>
          <a:p>
            <a:pPr>
              <a:buNone/>
            </a:pPr>
            <a:r>
              <a:rPr lang="hr-HR" sz="2400" dirty="0"/>
              <a:t> </a:t>
            </a:r>
            <a:r>
              <a:rPr lang="hr-HR" sz="2400" dirty="0" smtClean="0"/>
              <a:t>   - kongres, parlament, skupština, sabor</a:t>
            </a:r>
          </a:p>
          <a:p>
            <a:pPr>
              <a:buNone/>
            </a:pPr>
            <a:endParaRPr lang="hr-HR" sz="2400" dirty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2400" dirty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2400" dirty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endParaRPr lang="hr-HR" sz="2400" dirty="0"/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    - izabrani predstavnici državljana neke države</a:t>
            </a:r>
          </a:p>
          <a:p>
            <a:pPr>
              <a:buNone/>
            </a:pPr>
            <a:r>
              <a:rPr lang="hr-HR" sz="2400" dirty="0"/>
              <a:t> </a:t>
            </a:r>
            <a:r>
              <a:rPr lang="hr-HR" sz="2400" dirty="0" smtClean="0"/>
              <a:t>   - višestranački politički sustav – liberalna demokracija</a:t>
            </a:r>
            <a:endParaRPr lang="hr-HR" sz="2400" dirty="0"/>
          </a:p>
        </p:txBody>
      </p:sp>
      <p:pic>
        <p:nvPicPr>
          <p:cNvPr id="17414" name="Picture 6" descr="Image result for sab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214554"/>
            <a:ext cx="6629400" cy="30289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19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hr-HR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2) izravna (direktna) demokracija</a:t>
            </a:r>
          </a:p>
          <a:p>
            <a:pPr>
              <a:buNone/>
            </a:pPr>
            <a:r>
              <a:rPr lang="hr-HR" sz="2400" dirty="0"/>
              <a:t> </a:t>
            </a:r>
            <a:r>
              <a:rPr lang="hr-HR" sz="2400" dirty="0" smtClean="0"/>
              <a:t>    - odluke donose svi oni koji su za njih izravno zainteresirani</a:t>
            </a:r>
          </a:p>
          <a:p>
            <a:pPr>
              <a:buNone/>
            </a:pPr>
            <a:r>
              <a:rPr lang="hr-HR" sz="2400" dirty="0"/>
              <a:t> </a:t>
            </a:r>
            <a:r>
              <a:rPr lang="hr-HR" sz="2400" dirty="0" smtClean="0"/>
              <a:t>    - svaki građanin ima pravo sudjelovati u odlučivanju o    </a:t>
            </a:r>
          </a:p>
          <a:p>
            <a:pPr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stvarima koje ga se tiču</a:t>
            </a:r>
          </a:p>
          <a:p>
            <a:pPr>
              <a:buNone/>
            </a:pPr>
            <a:r>
              <a:rPr lang="hr-HR" sz="2400" dirty="0"/>
              <a:t> </a:t>
            </a:r>
            <a:r>
              <a:rPr lang="hr-HR" sz="2400" dirty="0" smtClean="0"/>
              <a:t>    - referendum – oblik izravnog izjašnjavanja (participativne</a:t>
            </a:r>
          </a:p>
          <a:p>
            <a:pPr>
              <a:buNone/>
            </a:pPr>
            <a:r>
              <a:rPr lang="hr-HR" sz="2400" dirty="0"/>
              <a:t> </a:t>
            </a:r>
            <a:r>
              <a:rPr lang="hr-HR" sz="2400" dirty="0" smtClean="0"/>
              <a:t>       demokracije) na osnovi kojega se donose političke odluke</a:t>
            </a:r>
            <a:endParaRPr lang="hr-HR" sz="2400" dirty="0"/>
          </a:p>
        </p:txBody>
      </p:sp>
      <p:pic>
        <p:nvPicPr>
          <p:cNvPr id="18434" name="Picture 2" descr="Image result for izbori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095603"/>
            <a:ext cx="6196889" cy="37623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Društvene i kulturne pretpostavke demokracije</a:t>
            </a:r>
            <a:endParaRPr lang="hr-H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/>
          </a:bodyPr>
          <a:lstStyle/>
          <a:p>
            <a:r>
              <a:rPr lang="hr-HR" sz="2800" dirty="0" smtClean="0">
                <a:solidFill>
                  <a:schemeClr val="accent1">
                    <a:lumMod val="75000"/>
                  </a:schemeClr>
                </a:solidFill>
              </a:rPr>
              <a:t>Razina ekonomskog razvitka </a:t>
            </a:r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- razvijeno gospodarstvo (76% najbogatijih </a:t>
            </a:r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  zemalja smatra se demokratskima</a:t>
            </a:r>
          </a:p>
          <a:p>
            <a:pPr>
              <a:buNone/>
            </a:pPr>
            <a:endParaRPr lang="hr-HR" sz="2800" dirty="0" smtClean="0"/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- ekonomski uspjeh uvijek povezan sa:</a:t>
            </a:r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   - stopom urbanizacije</a:t>
            </a:r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   - pismenosti</a:t>
            </a:r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   - zahtjevima pučanstva koje ima potrebu </a:t>
            </a:r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     sudjelovati u društvenom životu</a:t>
            </a:r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    - brojna srednja klasa koja podržava političku stabilnost</a:t>
            </a:r>
            <a:endParaRPr lang="hr-HR" sz="2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642966"/>
            <a:ext cx="8229600" cy="71438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78"/>
          </a:xfrm>
        </p:spPr>
        <p:txBody>
          <a:bodyPr>
            <a:normAutofit/>
          </a:bodyPr>
          <a:lstStyle/>
          <a:p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Kontrola državne moći</a:t>
            </a:r>
          </a:p>
          <a:p>
            <a:pPr>
              <a:buNone/>
            </a:pP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hr-HR" dirty="0" smtClean="0"/>
              <a:t>- zakoni koji ograničavaju moć države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- sloboda medija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- odgovornost državnih dužnosnika</a:t>
            </a:r>
          </a:p>
          <a:p>
            <a:pPr>
              <a:buNone/>
            </a:pPr>
            <a:r>
              <a:rPr lang="hr-HR" dirty="0"/>
              <a:t> </a:t>
            </a:r>
            <a:r>
              <a:rPr lang="hr-HR" dirty="0" smtClean="0"/>
              <a:t>  </a:t>
            </a:r>
          </a:p>
          <a:p>
            <a:pPr>
              <a:buNone/>
            </a:pPr>
            <a:r>
              <a:rPr lang="hr-HR" dirty="0" smtClean="0">
                <a:solidFill>
                  <a:srgbClr val="00B050"/>
                </a:solidFill>
              </a:rPr>
              <a:t>    Norme</a:t>
            </a:r>
            <a:r>
              <a:rPr lang="hr-HR" dirty="0" smtClean="0"/>
              <a:t> koje se ne mogu zakonski realizirati, ali imaju moralnu vrijednost koja se ne može pobiti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sz="2800" dirty="0" smtClean="0">
                <a:hlinkClick r:id="rId2"/>
              </a:rPr>
              <a:t>https://www.youtube.com/watch?v=NXyzpMDtpSE</a:t>
            </a:r>
            <a:endParaRPr lang="hr-HR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285776"/>
          </a:xfrm>
        </p:spPr>
        <p:txBody>
          <a:bodyPr>
            <a:normAutofit fontScale="90000"/>
          </a:bodyPr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572272"/>
          </a:xfrm>
        </p:spPr>
        <p:txBody>
          <a:bodyPr/>
          <a:lstStyle/>
          <a:p>
            <a:r>
              <a:rPr lang="hr-H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Nepostojanje temeljnih razdora</a:t>
            </a:r>
          </a:p>
          <a:p>
            <a:pPr>
              <a:buNone/>
            </a:pPr>
            <a:r>
              <a:rPr lang="hr-HR" sz="2800" dirty="0" smtClean="0"/>
              <a:t>   - prihvaćanje osnovnih “pravila igre”</a:t>
            </a:r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- suglasje o temeljnim vrijednostima </a:t>
            </a:r>
          </a:p>
          <a:p>
            <a:pPr>
              <a:buNone/>
            </a:pPr>
            <a:endParaRPr lang="hr-HR" sz="2800" dirty="0"/>
          </a:p>
          <a:p>
            <a:r>
              <a:rPr lang="hr-H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Dopuštanje kritike</a:t>
            </a:r>
          </a:p>
          <a:p>
            <a:endParaRPr lang="hr-H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hr-H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Pristup informacijama</a:t>
            </a:r>
          </a:p>
          <a:p>
            <a:endParaRPr lang="hr-HR" sz="2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hr-H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Podjela vlasti </a:t>
            </a:r>
          </a:p>
          <a:p>
            <a:pPr>
              <a:buNone/>
            </a:pPr>
            <a:r>
              <a:rPr lang="hr-H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hr-HR" sz="2800" dirty="0" smtClean="0"/>
              <a:t>- zakonodavna (sabor)</a:t>
            </a:r>
          </a:p>
          <a:p>
            <a:pPr>
              <a:buNone/>
            </a:pPr>
            <a:r>
              <a:rPr lang="hr-HR" sz="2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r-HR" sz="2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 </a:t>
            </a:r>
            <a:r>
              <a:rPr lang="hr-HR" sz="2800" dirty="0" smtClean="0"/>
              <a:t>- izvršna (vlada i predsjednik)</a:t>
            </a:r>
          </a:p>
          <a:p>
            <a:pPr>
              <a:buNone/>
            </a:pPr>
            <a:r>
              <a:rPr lang="hr-HR" sz="2800" dirty="0"/>
              <a:t> </a:t>
            </a:r>
            <a:r>
              <a:rPr lang="hr-HR" sz="2800" dirty="0" smtClean="0"/>
              <a:t>  - sudbena </a:t>
            </a:r>
          </a:p>
          <a:p>
            <a:pPr>
              <a:buNone/>
            </a:pPr>
            <a:endParaRPr lang="hr-HR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9458" name="Picture 2" descr="Image result for democracy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2143116"/>
            <a:ext cx="4125291" cy="29289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551</Words>
  <Application>Microsoft Office PowerPoint</Application>
  <PresentationFormat>Prikaz na zaslonu (4:3)</PresentationFormat>
  <Paragraphs>109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Tipovi političkih poredaka</vt:lpstr>
      <vt:lpstr>PowerPoint prezentacija</vt:lpstr>
      <vt:lpstr>PowerPoint prezentacija</vt:lpstr>
      <vt:lpstr>Demokracija</vt:lpstr>
      <vt:lpstr>PowerPoint prezentacija</vt:lpstr>
      <vt:lpstr>PowerPoint prezentacija</vt:lpstr>
      <vt:lpstr>Društvene i kulturne pretpostavke demokracije</vt:lpstr>
      <vt:lpstr>PowerPoint prezentacija</vt:lpstr>
      <vt:lpstr>PowerPoint prezentacija</vt:lpstr>
      <vt:lpstr>Totalitarizam i autoritarizam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Tipovi političkih poredaka</dc:title>
  <dc:creator>Naked Meic</dc:creator>
  <cp:lastModifiedBy>Katarina Dadić</cp:lastModifiedBy>
  <cp:revision>15</cp:revision>
  <dcterms:created xsi:type="dcterms:W3CDTF">2019-12-19T13:53:10Z</dcterms:created>
  <dcterms:modified xsi:type="dcterms:W3CDTF">2020-10-29T07:14:01Z</dcterms:modified>
</cp:coreProperties>
</file>