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0"/>
  </p:notes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0" r:id="rId14"/>
    <p:sldId id="268" r:id="rId15"/>
    <p:sldId id="269" r:id="rId16"/>
    <p:sldId id="267" r:id="rId17"/>
    <p:sldId id="271" r:id="rId18"/>
    <p:sldId id="272" r:id="rId1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47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barChart>
        <c:barDir val="bar"/>
        <c:grouping val="percentStacked"/>
        <c:ser>
          <c:idx val="0"/>
          <c:order val="0"/>
          <c:tx>
            <c:strRef>
              <c:f>Sheet1!$C$1</c:f>
              <c:strCache>
                <c:ptCount val="1"/>
                <c:pt idx="0">
                  <c:v>18</c:v>
                </c:pt>
              </c:strCache>
            </c:strRef>
          </c:tx>
          <c:dLbls>
            <c:showVal val="1"/>
          </c:dLbls>
          <c:cat>
            <c:numRef>
              <c:f>Sheet1!$B$2:$B$5</c:f>
              <c:numCache>
                <c:formatCode>General</c:formatCode>
                <c:ptCount val="4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13.6</c:v>
                </c:pt>
                <c:pt idx="1">
                  <c:v>16.899999999999999</c:v>
                </c:pt>
                <c:pt idx="2">
                  <c:v>14</c:v>
                </c:pt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19-22</c:v>
                </c:pt>
              </c:strCache>
            </c:strRef>
          </c:tx>
          <c:dLbls>
            <c:showVal val="1"/>
          </c:dLbls>
          <c:cat>
            <c:numRef>
              <c:f>Sheet1!$B$2:$B$5</c:f>
              <c:numCache>
                <c:formatCode>General</c:formatCode>
                <c:ptCount val="4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80.5</c:v>
                </c:pt>
                <c:pt idx="1">
                  <c:v>65.3</c:v>
                </c:pt>
                <c:pt idx="2">
                  <c:v>74.400000000000006</c:v>
                </c:pt>
              </c:numCache>
            </c:numRef>
          </c:val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23-26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dirty="0"/>
                      <a:t>4,6</a:t>
                    </a:r>
                  </a:p>
                </c:rich>
              </c:tx>
              <c:showVal val="1"/>
            </c:dLbl>
            <c:showVal val="1"/>
          </c:dLbls>
          <c:cat>
            <c:numRef>
              <c:f>Sheet1!$B$2:$B$5</c:f>
              <c:numCache>
                <c:formatCode>General</c:formatCode>
                <c:ptCount val="4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</c:numCache>
            </c:numRef>
          </c:cat>
          <c:val>
            <c:numRef>
              <c:f>Sheet1!$E$2:$E$5</c:f>
              <c:numCache>
                <c:formatCode>General</c:formatCode>
                <c:ptCount val="4"/>
                <c:pt idx="0">
                  <c:v>4.5999999999999996</c:v>
                </c:pt>
                <c:pt idx="1">
                  <c:v>14.4</c:v>
                </c:pt>
                <c:pt idx="2">
                  <c:v>11.1</c:v>
                </c:pt>
              </c:numCache>
            </c:numRef>
          </c:val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27+</c:v>
                </c:pt>
              </c:strCache>
            </c:strRef>
          </c:tx>
          <c:dLbls>
            <c:dLbl>
              <c:idx val="0"/>
              <c:layout>
                <c:manualLayout>
                  <c:x val="1.6975308641975353E-2"/>
                  <c:y val="-1.1224130643577997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/>
                      <a:t>1,3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2.932098765432101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/>
                      <a:t>3,4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2.9645788953582652E-3"/>
                  <c:y val="7.9513188469648392E-3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en-US" sz="1100" dirty="0"/>
                      <a:t>0,5</a:t>
                    </a:r>
                  </a:p>
                </c:rich>
              </c:tx>
              <c:spPr/>
              <c:showVal val="1"/>
            </c:dLbl>
            <c:showVal val="1"/>
          </c:dLbls>
          <c:cat>
            <c:numRef>
              <c:f>Sheet1!$B$2:$B$5</c:f>
              <c:numCache>
                <c:formatCode>General</c:formatCode>
                <c:ptCount val="4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</c:numCache>
            </c:numRef>
          </c:cat>
          <c:val>
            <c:numRef>
              <c:f>Sheet1!$F$2:$F$5</c:f>
              <c:numCache>
                <c:formatCode>General</c:formatCode>
                <c:ptCount val="4"/>
                <c:pt idx="0">
                  <c:v>1.3</c:v>
                </c:pt>
                <c:pt idx="1">
                  <c:v>3.4</c:v>
                </c:pt>
                <c:pt idx="2">
                  <c:v>0.5</c:v>
                </c:pt>
              </c:numCache>
            </c:numRef>
          </c:val>
        </c:ser>
        <c:dLbls>
          <c:showVal val="1"/>
        </c:dLbls>
        <c:gapWidth val="75"/>
        <c:overlap val="100"/>
        <c:axId val="65071744"/>
        <c:axId val="66343296"/>
      </c:barChart>
      <c:catAx>
        <c:axId val="65071744"/>
        <c:scaling>
          <c:orientation val="minMax"/>
        </c:scaling>
        <c:axPos val="l"/>
        <c:numFmt formatCode="General" sourceLinked="1"/>
        <c:majorTickMark val="none"/>
        <c:tickLblPos val="nextTo"/>
        <c:crossAx val="66343296"/>
        <c:crosses val="autoZero"/>
        <c:auto val="1"/>
        <c:lblAlgn val="ctr"/>
        <c:lblOffset val="100"/>
      </c:catAx>
      <c:valAx>
        <c:axId val="66343296"/>
        <c:scaling>
          <c:orientation val="minMax"/>
        </c:scaling>
        <c:delete val="1"/>
        <c:axPos val="b"/>
        <c:numFmt formatCode="0%" sourceLinked="1"/>
        <c:majorTickMark val="none"/>
        <c:tickLblPos val="nextTo"/>
        <c:crossAx val="650717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1272066686108679"/>
          <c:y val="5.7859951572737114E-2"/>
          <c:w val="0.54678076698745959"/>
          <c:h val="9.4718184837127475E-2"/>
        </c:manualLayout>
      </c:layout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sr-Latn-C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Percent val="1"/>
          </c:dLbls>
          <c:cat>
            <c:strRef>
              <c:f>Sheet1!$A$2:$A$3</c:f>
              <c:strCache>
                <c:ptCount val="2"/>
                <c:pt idx="0">
                  <c:v>Muški spol</c:v>
                </c:pt>
                <c:pt idx="1">
                  <c:v>Ženski spol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0.35090000000000032</c:v>
                </c:pt>
                <c:pt idx="1">
                  <c:v>0.64910000000000079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sr-Latn-C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Percent val="1"/>
          </c:dLbls>
          <c:cat>
            <c:strRef>
              <c:f>Sheet1!$A$2:$A$3</c:f>
              <c:strCache>
                <c:ptCount val="2"/>
                <c:pt idx="0">
                  <c:v>Muški spol</c:v>
                </c:pt>
                <c:pt idx="1">
                  <c:v>Ženski spol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0.41510000000000002</c:v>
                </c:pt>
                <c:pt idx="1">
                  <c:v>0.58489999999999998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sr-Latn-C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Percent val="1"/>
          </c:dLbls>
          <c:cat>
            <c:strRef>
              <c:f>Sheet1!$A$2:$A$3</c:f>
              <c:strCache>
                <c:ptCount val="2"/>
                <c:pt idx="0">
                  <c:v>Muški spol</c:v>
                </c:pt>
                <c:pt idx="1">
                  <c:v>Ženski spol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0.26670000000000005</c:v>
                </c:pt>
                <c:pt idx="1">
                  <c:v>0.73329999999999995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sr-Latn-C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Muški spol</c:v>
                </c:pt>
              </c:strCache>
            </c:strRef>
          </c:tx>
          <c:dLbls>
            <c:dLbl>
              <c:idx val="0"/>
              <c:layout>
                <c:manualLayout>
                  <c:x val="-1.9444444444444445E-2"/>
                  <c:y val="8.561497845746327E-2"/>
                </c:manualLayout>
              </c:layout>
              <c:showVal val="1"/>
            </c:dLbl>
            <c:dLbl>
              <c:idx val="1"/>
              <c:layout>
                <c:manualLayout>
                  <c:x val="-2.9166666666666667E-2"/>
                  <c:y val="8.3096890855773153E-2"/>
                </c:manualLayout>
              </c:layout>
              <c:showVal val="1"/>
            </c:dLbl>
            <c:dLbl>
              <c:idx val="2"/>
              <c:layout>
                <c:manualLayout>
                  <c:x val="-2.3611111111111124E-2"/>
                  <c:y val="7.5542628050702831E-2"/>
                </c:manualLayout>
              </c:layout>
              <c:showVal val="1"/>
            </c:dLbl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27.4</c:v>
                </c:pt>
                <c:pt idx="1">
                  <c:v>28.9</c:v>
                </c:pt>
                <c:pt idx="2">
                  <c:v>28.1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Ženski spol</c:v>
                </c:pt>
              </c:strCache>
            </c:strRef>
          </c:tx>
          <c:dLbls>
            <c:dLbl>
              <c:idx val="0"/>
              <c:layout>
                <c:manualLayout>
                  <c:x val="4.1666666666666683E-3"/>
                  <c:y val="0.13849481809295522"/>
                </c:manualLayout>
              </c:layout>
              <c:showVal val="1"/>
            </c:dLbl>
            <c:dLbl>
              <c:idx val="1"/>
              <c:layout>
                <c:manualLayout>
                  <c:x val="9.7222222222222224E-3"/>
                  <c:y val="0.13849481809295519"/>
                </c:manualLayout>
              </c:layout>
              <c:showVal val="1"/>
            </c:dLbl>
            <c:dLbl>
              <c:idx val="2"/>
              <c:layout>
                <c:manualLayout>
                  <c:x val="8.3333333333333367E-3"/>
                  <c:y val="0.14856716849971546"/>
                </c:manualLayout>
              </c:layout>
              <c:showVal val="1"/>
            </c:dLbl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72.599999999999994</c:v>
                </c:pt>
                <c:pt idx="1">
                  <c:v>71.099999999999994</c:v>
                </c:pt>
                <c:pt idx="2">
                  <c:v>73.599999999999994</c:v>
                </c:pt>
              </c:numCache>
            </c:numRef>
          </c:val>
        </c:ser>
        <c:dLbls>
          <c:showVal val="1"/>
        </c:dLbls>
        <c:gapWidth val="75"/>
        <c:overlap val="42"/>
        <c:axId val="67512576"/>
        <c:axId val="67522560"/>
      </c:barChart>
      <c:catAx>
        <c:axId val="67512576"/>
        <c:scaling>
          <c:orientation val="minMax"/>
        </c:scaling>
        <c:axPos val="b"/>
        <c:numFmt formatCode="General" sourceLinked="1"/>
        <c:majorTickMark val="none"/>
        <c:tickLblPos val="nextTo"/>
        <c:crossAx val="67522560"/>
        <c:crosses val="autoZero"/>
        <c:auto val="1"/>
        <c:lblAlgn val="ctr"/>
        <c:lblOffset val="100"/>
      </c:catAx>
      <c:valAx>
        <c:axId val="67522560"/>
        <c:scaling>
          <c:orientation val="minMax"/>
        </c:scaling>
        <c:axPos val="l"/>
        <c:numFmt formatCode="General" sourceLinked="1"/>
        <c:majorTickMark val="none"/>
        <c:tickLblPos val="nextTo"/>
        <c:crossAx val="6751257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sr-Latn-C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0" dirty="0"/>
                      <a:t>21%</a:t>
                    </a:r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Gimnazija</c:v>
                </c:pt>
                <c:pt idx="1">
                  <c:v>Četverogodišnja strukovna</c:v>
                </c:pt>
                <c:pt idx="2">
                  <c:v>Ostalo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76</c:v>
                </c:pt>
                <c:pt idx="1">
                  <c:v>21</c:v>
                </c:pt>
                <c:pt idx="2">
                  <c:v>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sr-Latn-C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dLbls>
            <c:showPercent val="1"/>
          </c:dLbls>
          <c:cat>
            <c:strRef>
              <c:f>Sheet1!$A$2:$A$4</c:f>
              <c:strCache>
                <c:ptCount val="3"/>
                <c:pt idx="0">
                  <c:v>Gimnazija</c:v>
                </c:pt>
                <c:pt idx="1">
                  <c:v>Četverogodišnja strukovna</c:v>
                </c:pt>
                <c:pt idx="2">
                  <c:v>Ostalo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75</c:v>
                </c:pt>
                <c:pt idx="1">
                  <c:v>23</c:v>
                </c:pt>
                <c:pt idx="2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sr-Latn-C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Da</c:v>
                </c:pt>
              </c:strCache>
            </c:strRef>
          </c:tx>
          <c:dLbls>
            <c:dLbl>
              <c:idx val="0"/>
              <c:layout>
                <c:manualLayout>
                  <c:x val="-3.7898394323433636E-2"/>
                  <c:y val="0.18089648624661167"/>
                </c:manualLayout>
              </c:layout>
              <c:showVal val="1"/>
            </c:dLbl>
            <c:dLbl>
              <c:idx val="1"/>
              <c:layout>
                <c:manualLayout>
                  <c:x val="-4.4789011473148878E-2"/>
                  <c:y val="0.20272882079361637"/>
                </c:manualLayout>
              </c:layout>
              <c:showVal val="1"/>
            </c:dLbl>
            <c:showVal val="1"/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51.5</c:v>
                </c:pt>
                <c:pt idx="1">
                  <c:v>58.9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</c:v>
                </c:pt>
              </c:strCache>
            </c:strRef>
          </c:tx>
          <c:dLbls>
            <c:dLbl>
              <c:idx val="0"/>
              <c:layout>
                <c:manualLayout>
                  <c:x val="4.1343702898291264E-2"/>
                  <c:y val="0.16842086650546603"/>
                </c:manualLayout>
              </c:layout>
              <c:showVal val="1"/>
            </c:dLbl>
            <c:dLbl>
              <c:idx val="1"/>
              <c:layout>
                <c:manualLayout>
                  <c:x val="2.4117160024003235E-2"/>
                  <c:y val="0.1715397714407523"/>
                </c:manualLayout>
              </c:layout>
              <c:showVal val="1"/>
            </c:dLbl>
            <c:showVal val="1"/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48.5</c:v>
                </c:pt>
                <c:pt idx="1">
                  <c:v>40.200000000000003</c:v>
                </c:pt>
              </c:numCache>
            </c:numRef>
          </c:val>
        </c:ser>
        <c:gapWidth val="75"/>
        <c:overlap val="42"/>
        <c:axId val="68484480"/>
        <c:axId val="69551232"/>
      </c:barChart>
      <c:catAx>
        <c:axId val="68484480"/>
        <c:scaling>
          <c:orientation val="minMax"/>
        </c:scaling>
        <c:axPos val="b"/>
        <c:numFmt formatCode="General" sourceLinked="1"/>
        <c:majorTickMark val="none"/>
        <c:tickLblPos val="nextTo"/>
        <c:crossAx val="69551232"/>
        <c:crosses val="autoZero"/>
        <c:auto val="1"/>
        <c:lblAlgn val="ctr"/>
        <c:lblOffset val="100"/>
      </c:catAx>
      <c:valAx>
        <c:axId val="69551232"/>
        <c:scaling>
          <c:orientation val="minMax"/>
        </c:scaling>
        <c:axPos val="l"/>
        <c:numFmt formatCode="General" sourceLinked="1"/>
        <c:majorTickMark val="none"/>
        <c:tickLblPos val="nextTo"/>
        <c:crossAx val="6848448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sr-Latn-C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Percent val="1"/>
          </c:dLbls>
          <c:cat>
            <c:strRef>
              <c:f>Sheet1!$A$2:$A$3</c:f>
              <c:strCache>
                <c:ptCount val="2"/>
                <c:pt idx="0">
                  <c:v>Muški spol</c:v>
                </c:pt>
                <c:pt idx="1">
                  <c:v>Ženski spol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20.97</c:v>
                </c:pt>
                <c:pt idx="1">
                  <c:v>79.03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sr-Latn-C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Percent val="1"/>
          </c:dLbls>
          <c:cat>
            <c:strRef>
              <c:f>Sheet1!$A$2:$A$3</c:f>
              <c:strCache>
                <c:ptCount val="2"/>
                <c:pt idx="0">
                  <c:v>Muški spol</c:v>
                </c:pt>
                <c:pt idx="1">
                  <c:v>Ženski spol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0.14290000000000017</c:v>
                </c:pt>
                <c:pt idx="1">
                  <c:v>0.85710000000000064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sr-Latn-C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Percent val="1"/>
          </c:dLbls>
          <c:cat>
            <c:strRef>
              <c:f>Sheet1!$A$2:$A$3</c:f>
              <c:strCache>
                <c:ptCount val="2"/>
                <c:pt idx="0">
                  <c:v>Muški spol</c:v>
                </c:pt>
                <c:pt idx="1">
                  <c:v>Ženski spol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0.39100000000000046</c:v>
                </c:pt>
                <c:pt idx="1">
                  <c:v>0.60900000000000065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sr-Latn-C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>
        <c:manualLayout>
          <c:layoutTarget val="inner"/>
          <c:xMode val="edge"/>
          <c:yMode val="edge"/>
          <c:x val="0.13750935039370091"/>
          <c:y val="0.20604931966107484"/>
          <c:w val="0.43771555118110234"/>
          <c:h val="0.6988865752563545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Percent val="1"/>
          </c:dLbls>
          <c:cat>
            <c:strRef>
              <c:f>Sheet1!$A$2:$A$3</c:f>
              <c:strCache>
                <c:ptCount val="2"/>
                <c:pt idx="0">
                  <c:v>Muški spol</c:v>
                </c:pt>
                <c:pt idx="1">
                  <c:v>Ženski spol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0.10420000000000008</c:v>
                </c:pt>
                <c:pt idx="1">
                  <c:v>0.89580000000000004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sr-Latn-C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B2EC29-5C08-4599-AEF5-A019400E8E32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hr-HR"/>
        </a:p>
      </dgm:t>
    </dgm:pt>
    <dgm:pt modelId="{C204B733-BAFF-4890-8322-87A52E4168B8}">
      <dgm:prSet phldrT="[Text]" custT="1"/>
      <dgm:spPr/>
      <dgm:t>
        <a:bodyPr/>
        <a:lstStyle/>
        <a:p>
          <a:r>
            <a:rPr lang="hr-HR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rPr>
            <a:t>Top tri prva izbora</a:t>
          </a:r>
        </a:p>
      </dgm:t>
    </dgm:pt>
    <dgm:pt modelId="{E08A7D09-1708-49B7-9249-772E202DDAD9}" type="parTrans" cxnId="{F79A742D-D3DA-4EED-9BFA-CFD40BFE70E5}">
      <dgm:prSet/>
      <dgm:spPr/>
      <dgm:t>
        <a:bodyPr/>
        <a:lstStyle/>
        <a:p>
          <a:endParaRPr lang="hr-HR"/>
        </a:p>
      </dgm:t>
    </dgm:pt>
    <dgm:pt modelId="{4CC2078E-CC07-40AE-93DC-502A3F941A51}" type="sibTrans" cxnId="{F79A742D-D3DA-4EED-9BFA-CFD40BFE70E5}">
      <dgm:prSet/>
      <dgm:spPr/>
      <dgm:t>
        <a:bodyPr/>
        <a:lstStyle/>
        <a:p>
          <a:endParaRPr lang="hr-HR"/>
        </a:p>
      </dgm:t>
    </dgm:pt>
    <dgm:pt modelId="{DE4EE6AD-44C8-4CDE-8B04-0D6E4857DC9A}">
      <dgm:prSet phldrT="[Text]"/>
      <dgm:spPr/>
      <dgm:t>
        <a:bodyPr/>
        <a:lstStyle/>
        <a:p>
          <a:r>
            <a:rPr lang="hr-HR" dirty="0">
              <a:latin typeface="Times New Roman" pitchFamily="18" charset="0"/>
              <a:cs typeface="Times New Roman" pitchFamily="18" charset="0"/>
            </a:rPr>
            <a:t>FFZG</a:t>
          </a:r>
        </a:p>
      </dgm:t>
    </dgm:pt>
    <dgm:pt modelId="{FAF8DCEA-55C0-4A4F-B74A-14E2E5536B7D}" type="parTrans" cxnId="{A04359CE-B1A8-48D5-AD49-8D8F8E19697B}">
      <dgm:prSet/>
      <dgm:spPr/>
      <dgm:t>
        <a:bodyPr/>
        <a:lstStyle/>
        <a:p>
          <a:endParaRPr lang="hr-HR"/>
        </a:p>
      </dgm:t>
    </dgm:pt>
    <dgm:pt modelId="{44B51CBC-FD06-424C-9F9A-A44DD9667E40}" type="sibTrans" cxnId="{A04359CE-B1A8-48D5-AD49-8D8F8E19697B}">
      <dgm:prSet/>
      <dgm:spPr/>
      <dgm:t>
        <a:bodyPr/>
        <a:lstStyle/>
        <a:p>
          <a:endParaRPr lang="hr-HR"/>
        </a:p>
      </dgm:t>
    </dgm:pt>
    <dgm:pt modelId="{22AB1AE8-83B4-4285-A200-2AB905FD0E1A}">
      <dgm:prSet phldrT="[Text]"/>
      <dgm:spPr/>
      <dgm:t>
        <a:bodyPr/>
        <a:lstStyle/>
        <a:p>
          <a:r>
            <a:rPr lang="hr-HR" dirty="0">
              <a:latin typeface="Times New Roman" pitchFamily="18" charset="0"/>
              <a:cs typeface="Times New Roman" pitchFamily="18" charset="0"/>
            </a:rPr>
            <a:t>ERF</a:t>
          </a:r>
        </a:p>
      </dgm:t>
    </dgm:pt>
    <dgm:pt modelId="{B105D5A6-120C-4D08-94F5-0A641C3F7501}" type="parTrans" cxnId="{8D9187AE-0517-465C-B8C2-017852068346}">
      <dgm:prSet/>
      <dgm:spPr/>
      <dgm:t>
        <a:bodyPr/>
        <a:lstStyle/>
        <a:p>
          <a:endParaRPr lang="hr-HR"/>
        </a:p>
      </dgm:t>
    </dgm:pt>
    <dgm:pt modelId="{038B9091-1DBC-49D7-9DD4-57651EB0441D}" type="sibTrans" cxnId="{8D9187AE-0517-465C-B8C2-017852068346}">
      <dgm:prSet/>
      <dgm:spPr/>
      <dgm:t>
        <a:bodyPr/>
        <a:lstStyle/>
        <a:p>
          <a:endParaRPr lang="hr-HR"/>
        </a:p>
      </dgm:t>
    </dgm:pt>
    <dgm:pt modelId="{41A1945A-FCE7-4574-B3FC-97CA50A50F6F}">
      <dgm:prSet phldrT="[Text]"/>
      <dgm:spPr/>
      <dgm:t>
        <a:bodyPr/>
        <a:lstStyle/>
        <a:p>
          <a:r>
            <a:rPr lang="hr-HR" dirty="0">
              <a:latin typeface="Times New Roman" pitchFamily="18" charset="0"/>
              <a:cs typeface="Times New Roman" pitchFamily="18" charset="0"/>
            </a:rPr>
            <a:t>FPZG</a:t>
          </a:r>
        </a:p>
      </dgm:t>
    </dgm:pt>
    <dgm:pt modelId="{B4E056E8-CFAD-4A6B-A12F-C5F933BEAB70}" type="parTrans" cxnId="{EEBCB165-AE37-4347-881E-A0D9C59EE075}">
      <dgm:prSet/>
      <dgm:spPr/>
      <dgm:t>
        <a:bodyPr/>
        <a:lstStyle/>
        <a:p>
          <a:endParaRPr lang="hr-HR"/>
        </a:p>
      </dgm:t>
    </dgm:pt>
    <dgm:pt modelId="{9E5B3D86-9B49-436F-A391-5C02F45A9F93}" type="sibTrans" cxnId="{EEBCB165-AE37-4347-881E-A0D9C59EE075}">
      <dgm:prSet/>
      <dgm:spPr/>
      <dgm:t>
        <a:bodyPr/>
        <a:lstStyle/>
        <a:p>
          <a:endParaRPr lang="hr-HR"/>
        </a:p>
      </dgm:t>
    </dgm:pt>
    <dgm:pt modelId="{420F52CB-2A91-45D9-AE06-1F95374254CE}" type="pres">
      <dgm:prSet presAssocID="{07B2EC29-5C08-4599-AEF5-A019400E8E3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3DE4ACF7-6A35-4EDB-8373-E5F5B7030647}" type="pres">
      <dgm:prSet presAssocID="{C204B733-BAFF-4890-8322-87A52E4168B8}" presName="composite" presStyleCnt="0"/>
      <dgm:spPr/>
      <dgm:t>
        <a:bodyPr/>
        <a:lstStyle/>
        <a:p>
          <a:endParaRPr lang="hr-HR"/>
        </a:p>
      </dgm:t>
    </dgm:pt>
    <dgm:pt modelId="{358A11E6-868D-4BB9-9E34-1EE9896A0841}" type="pres">
      <dgm:prSet presAssocID="{C204B733-BAFF-4890-8322-87A52E4168B8}" presName="parTx" presStyleLbl="alignNode1" presStyleIdx="0" presStyleCnt="1" custLinFactNeighborY="-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F826AEA-65D4-4E49-9537-0C792529155F}" type="pres">
      <dgm:prSet presAssocID="{C204B733-BAFF-4890-8322-87A52E4168B8}" presName="desTx" presStyleLbl="alignAccFollowNode1" presStyleIdx="0" presStyleCnt="1" custLinFactNeighborX="-13636" custLinFactNeighborY="971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D2493F83-4332-4F9C-A7A3-42CA0D185880}" type="presOf" srcId="{41A1945A-FCE7-4574-B3FC-97CA50A50F6F}" destId="{EF826AEA-65D4-4E49-9537-0C792529155F}" srcOrd="0" destOrd="2" presId="urn:microsoft.com/office/officeart/2005/8/layout/hList1"/>
    <dgm:cxn modelId="{F79A742D-D3DA-4EED-9BFA-CFD40BFE70E5}" srcId="{07B2EC29-5C08-4599-AEF5-A019400E8E32}" destId="{C204B733-BAFF-4890-8322-87A52E4168B8}" srcOrd="0" destOrd="0" parTransId="{E08A7D09-1708-49B7-9249-772E202DDAD9}" sibTransId="{4CC2078E-CC07-40AE-93DC-502A3F941A51}"/>
    <dgm:cxn modelId="{EEBCB165-AE37-4347-881E-A0D9C59EE075}" srcId="{C204B733-BAFF-4890-8322-87A52E4168B8}" destId="{41A1945A-FCE7-4574-B3FC-97CA50A50F6F}" srcOrd="2" destOrd="0" parTransId="{B4E056E8-CFAD-4A6B-A12F-C5F933BEAB70}" sibTransId="{9E5B3D86-9B49-436F-A391-5C02F45A9F93}"/>
    <dgm:cxn modelId="{FC248127-7789-4236-A918-F052E2A41FCE}" type="presOf" srcId="{DE4EE6AD-44C8-4CDE-8B04-0D6E4857DC9A}" destId="{EF826AEA-65D4-4E49-9537-0C792529155F}" srcOrd="0" destOrd="0" presId="urn:microsoft.com/office/officeart/2005/8/layout/hList1"/>
    <dgm:cxn modelId="{8D9187AE-0517-465C-B8C2-017852068346}" srcId="{C204B733-BAFF-4890-8322-87A52E4168B8}" destId="{22AB1AE8-83B4-4285-A200-2AB905FD0E1A}" srcOrd="1" destOrd="0" parTransId="{B105D5A6-120C-4D08-94F5-0A641C3F7501}" sibTransId="{038B9091-1DBC-49D7-9DD4-57651EB0441D}"/>
    <dgm:cxn modelId="{2BE88641-CDBE-4D23-B32A-1618A42D0AF3}" type="presOf" srcId="{C204B733-BAFF-4890-8322-87A52E4168B8}" destId="{358A11E6-868D-4BB9-9E34-1EE9896A0841}" srcOrd="0" destOrd="0" presId="urn:microsoft.com/office/officeart/2005/8/layout/hList1"/>
    <dgm:cxn modelId="{A04359CE-B1A8-48D5-AD49-8D8F8E19697B}" srcId="{C204B733-BAFF-4890-8322-87A52E4168B8}" destId="{DE4EE6AD-44C8-4CDE-8B04-0D6E4857DC9A}" srcOrd="0" destOrd="0" parTransId="{FAF8DCEA-55C0-4A4F-B74A-14E2E5536B7D}" sibTransId="{44B51CBC-FD06-424C-9F9A-A44DD9667E40}"/>
    <dgm:cxn modelId="{1E0D37EC-6C2D-478C-9C87-FEC6295C0BE0}" type="presOf" srcId="{22AB1AE8-83B4-4285-A200-2AB905FD0E1A}" destId="{EF826AEA-65D4-4E49-9537-0C792529155F}" srcOrd="0" destOrd="1" presId="urn:microsoft.com/office/officeart/2005/8/layout/hList1"/>
    <dgm:cxn modelId="{E87F56AC-6947-4330-867D-64AB3A72804F}" type="presOf" srcId="{07B2EC29-5C08-4599-AEF5-A019400E8E32}" destId="{420F52CB-2A91-45D9-AE06-1F95374254CE}" srcOrd="0" destOrd="0" presId="urn:microsoft.com/office/officeart/2005/8/layout/hList1"/>
    <dgm:cxn modelId="{F78EC737-C834-49F2-AFEE-967A6F31082A}" type="presParOf" srcId="{420F52CB-2A91-45D9-AE06-1F95374254CE}" destId="{3DE4ACF7-6A35-4EDB-8373-E5F5B7030647}" srcOrd="0" destOrd="0" presId="urn:microsoft.com/office/officeart/2005/8/layout/hList1"/>
    <dgm:cxn modelId="{D44340FF-B11B-4A41-A91B-86E8BB05B788}" type="presParOf" srcId="{3DE4ACF7-6A35-4EDB-8373-E5F5B7030647}" destId="{358A11E6-868D-4BB9-9E34-1EE9896A0841}" srcOrd="0" destOrd="0" presId="urn:microsoft.com/office/officeart/2005/8/layout/hList1"/>
    <dgm:cxn modelId="{8EB7B537-44B3-42B0-8773-C4CA5E4B59FD}" type="presParOf" srcId="{3DE4ACF7-6A35-4EDB-8373-E5F5B7030647}" destId="{EF826AEA-65D4-4E49-9537-0C792529155F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0AB78-3BC5-427C-80FC-7BAA35DB172F}" type="datetimeFigureOut">
              <a:rPr lang="sr-Latn-CS" smtClean="0"/>
              <a:pPr/>
              <a:t>14.11.2016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87F01-B58A-4741-BA7E-95C0F74FEB0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87F01-B58A-4741-BA7E-95C0F74FEB0F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313E547-D5A3-47CB-864B-5B7EE4D74DCC}" type="datetimeFigureOut">
              <a:rPr lang="sr-Latn-CS" smtClean="0"/>
              <a:pPr/>
              <a:t>14.11.2016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934F15B-CE9A-4B40-8AF8-7650E99A0D7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E547-D5A3-47CB-864B-5B7EE4D74DCC}" type="datetimeFigureOut">
              <a:rPr lang="sr-Latn-CS" smtClean="0"/>
              <a:pPr/>
              <a:t>14.11.2016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F15B-CE9A-4B40-8AF8-7650E99A0D7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E547-D5A3-47CB-864B-5B7EE4D74DCC}" type="datetimeFigureOut">
              <a:rPr lang="sr-Latn-CS" smtClean="0"/>
              <a:pPr/>
              <a:t>14.11.2016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F15B-CE9A-4B40-8AF8-7650E99A0D7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E547-D5A3-47CB-864B-5B7EE4D74DCC}" type="datetimeFigureOut">
              <a:rPr lang="sr-Latn-CS" smtClean="0"/>
              <a:pPr/>
              <a:t>14.11.2016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F15B-CE9A-4B40-8AF8-7650E99A0D7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313E547-D5A3-47CB-864B-5B7EE4D74DCC}" type="datetimeFigureOut">
              <a:rPr lang="sr-Latn-CS" smtClean="0"/>
              <a:pPr/>
              <a:t>14.11.2016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934F15B-CE9A-4B40-8AF8-7650E99A0D7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E547-D5A3-47CB-864B-5B7EE4D74DCC}" type="datetimeFigureOut">
              <a:rPr lang="sr-Latn-CS" smtClean="0"/>
              <a:pPr/>
              <a:t>14.11.2016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F15B-CE9A-4B40-8AF8-7650E99A0D7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E547-D5A3-47CB-864B-5B7EE4D74DCC}" type="datetimeFigureOut">
              <a:rPr lang="sr-Latn-CS" smtClean="0"/>
              <a:pPr/>
              <a:t>14.11.2016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F15B-CE9A-4B40-8AF8-7650E99A0D7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E547-D5A3-47CB-864B-5B7EE4D74DCC}" type="datetimeFigureOut">
              <a:rPr lang="sr-Latn-CS" smtClean="0"/>
              <a:pPr/>
              <a:t>14.11.2016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F15B-CE9A-4B40-8AF8-7650E99A0D7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E547-D5A3-47CB-864B-5B7EE4D74DCC}" type="datetimeFigureOut">
              <a:rPr lang="sr-Latn-CS" smtClean="0"/>
              <a:pPr/>
              <a:t>14.11.2016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F15B-CE9A-4B40-8AF8-7650E99A0D7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E547-D5A3-47CB-864B-5B7EE4D74DCC}" type="datetimeFigureOut">
              <a:rPr lang="sr-Latn-CS" smtClean="0"/>
              <a:pPr/>
              <a:t>14.11.2016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F15B-CE9A-4B40-8AF8-7650E99A0D7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E547-D5A3-47CB-864B-5B7EE4D74DCC}" type="datetimeFigureOut">
              <a:rPr lang="sr-Latn-CS" smtClean="0"/>
              <a:pPr/>
              <a:t>14.11.2016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F15B-CE9A-4B40-8AF8-7650E99A0D7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13E547-D5A3-47CB-864B-5B7EE4D74DCC}" type="datetimeFigureOut">
              <a:rPr lang="sr-Latn-CS" smtClean="0"/>
              <a:pPr/>
              <a:t>14.11.2016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934F15B-CE9A-4B40-8AF8-7650E99A0D7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8429652" cy="2255843"/>
          </a:xfrm>
        </p:spPr>
        <p:txBody>
          <a:bodyPr>
            <a:normAutofit/>
          </a:bodyPr>
          <a:lstStyle/>
          <a:p>
            <a:pPr algn="ctr"/>
            <a:r>
              <a:rPr lang="hr-HR" sz="4000" dirty="0" smtClean="0">
                <a:latin typeface="Times New Roman" pitchFamily="18" charset="0"/>
                <a:cs typeface="Times New Roman" pitchFamily="18" charset="0"/>
              </a:rPr>
              <a:t>Profil brucoša Hrvatskih studija:</a:t>
            </a:r>
            <a:br>
              <a:rPr lang="hr-HR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r-HR" sz="4000" dirty="0" smtClean="0">
                <a:latin typeface="Times New Roman" pitchFamily="18" charset="0"/>
                <a:cs typeface="Times New Roman" pitchFamily="18" charset="0"/>
              </a:rPr>
              <a:t>rezultati ovogodišnje ankete</a:t>
            </a:r>
            <a:endParaRPr lang="hr-H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3071810"/>
            <a:ext cx="7215238" cy="1752600"/>
          </a:xfrm>
        </p:spPr>
        <p:txBody>
          <a:bodyPr>
            <a:normAutofit/>
          </a:bodyPr>
          <a:lstStyle/>
          <a:p>
            <a:pPr algn="ctr"/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Akademska godina 2016/2017</a:t>
            </a:r>
          </a:p>
          <a:p>
            <a:pPr algn="ctr"/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Svečana sjednica Hrvatskih studija </a:t>
            </a:r>
          </a:p>
          <a:p>
            <a:pPr algn="ctr"/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16.studenog 2016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4" name="Picture 3" descr="gore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0" y="5000636"/>
            <a:ext cx="1656184" cy="1584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PSIHOLOZI (49)</a:t>
            </a:r>
            <a:endParaRPr lang="hr-H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43240" y="1214422"/>
            <a:ext cx="8229600" cy="4937760"/>
          </a:xfrm>
        </p:spPr>
        <p:txBody>
          <a:bodyPr/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19 godina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93,9% - gimnazija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Hrvatski studiji – prvi izbor:  53,1%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Psihologija – prvi izbor studija: 100% </a:t>
            </a:r>
          </a:p>
          <a:p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4286248" y="3651256"/>
          <a:ext cx="4714908" cy="3206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Ana\Desktop\stickman\plavi5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96" y="1785926"/>
            <a:ext cx="3228096" cy="50129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KROATOLOZI (46)</a:t>
            </a:r>
            <a:endParaRPr lang="hr-H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00430" y="1214422"/>
            <a:ext cx="8229600" cy="4937760"/>
          </a:xfrm>
        </p:spPr>
        <p:txBody>
          <a:bodyPr/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20 godina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62,2% - gimnazija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Hrvatski studiji – prvi izbor 69,6%</a:t>
            </a:r>
          </a:p>
          <a:p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Kroatologija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– prvi izbor studija: 80,4%</a:t>
            </a:r>
          </a:p>
          <a:p>
            <a:pPr>
              <a:buNone/>
            </a:pPr>
            <a:endParaRPr lang="hr-HR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357554" y="3571876"/>
          <a:ext cx="5500694" cy="3286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Ana\Desktop\stickman\plavi3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736"/>
            <a:ext cx="3417070" cy="46269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na\Desktop\stickman\plavi8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6" y="1844824"/>
            <a:ext cx="4386529" cy="5013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990600"/>
          </a:xfrm>
        </p:spPr>
        <p:txBody>
          <a:bodyPr>
            <a:normAutofit/>
          </a:bodyPr>
          <a:lstStyle/>
          <a:p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KOMUNIKOLOZI (48)</a:t>
            </a:r>
            <a:endParaRPr lang="hr-H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19 godina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89,6 % - gimnazija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Hrvatski studiji – prvi izbor: 70,8%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Komunikologija– prvi izbor studija: 89,6% </a:t>
            </a:r>
          </a:p>
          <a:p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endParaRPr lang="hr-HR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3357562"/>
          <a:ext cx="6000760" cy="3675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FILOZOFI (57)</a:t>
            </a:r>
            <a:endParaRPr lang="hr-H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20 godina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54,5% - gimnazija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Hrvatski studiji – prvi izbor: 57,9%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Filozofija – prvi izbor studija: 66,7% </a:t>
            </a:r>
          </a:p>
          <a:p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endParaRPr lang="hr-HR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14282" y="3714752"/>
          <a:ext cx="5357818" cy="335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Ana\Desktop\stickman\plavi3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00694" y="642918"/>
            <a:ext cx="3405367" cy="46111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POVJESNIČARI (54)</a:t>
            </a:r>
            <a:endParaRPr lang="hr-H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20 godina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75,9% - gimnazija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Hrvatski studiji – prvi izbor: 57,4%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Povijest – prvi izbor studija: 90,7% </a:t>
            </a:r>
          </a:p>
          <a:p>
            <a:endParaRPr lang="hr-HR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-428660" y="3436942"/>
          <a:ext cx="5429288" cy="3421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 descr="C:\Users\Ana\Desktop\stickman\18873-stickman-06-art-design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04324">
            <a:off x="4029628" y="2243686"/>
            <a:ext cx="5111058" cy="51110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LATINISTI (30)</a:t>
            </a:r>
            <a:endParaRPr lang="hr-H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142984"/>
            <a:ext cx="8229600" cy="4525963"/>
          </a:xfrm>
        </p:spPr>
        <p:txBody>
          <a:bodyPr/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20 godina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36,7% - gimnazija ; 53,3% - četverogodišnja strukovna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Hrvatski studiji – prvi izbor: 63,3%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Hrvatski 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latinitet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– prvi izbor studija: 53,3% </a:t>
            </a:r>
          </a:p>
          <a:p>
            <a:endParaRPr lang="hr-HR" dirty="0" smtClean="0"/>
          </a:p>
          <a:p>
            <a:endParaRPr lang="hr-HR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3286124"/>
          <a:ext cx="5500694" cy="3571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Ana\Desktop\stickman\plavi9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094" y="3000372"/>
            <a:ext cx="2583872" cy="38576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686800" cy="1143000"/>
          </a:xfrm>
        </p:spPr>
        <p:txBody>
          <a:bodyPr>
            <a:noAutofit/>
          </a:bodyPr>
          <a:lstStyle/>
          <a:p>
            <a:r>
              <a:rPr lang="hr-HR" sz="4000" dirty="0" smtClean="0">
                <a:latin typeface="Times New Roman" pitchFamily="18" charset="0"/>
                <a:cs typeface="Times New Roman" pitchFamily="18" charset="0"/>
              </a:rPr>
              <a:t>Profil brucoša po odjelima Hrvatskih studija:</a:t>
            </a:r>
            <a:br>
              <a:rPr lang="hr-HR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r-HR" sz="4000" dirty="0" smtClean="0">
                <a:latin typeface="Times New Roman" pitchFamily="18" charset="0"/>
                <a:cs typeface="Times New Roman" pitchFamily="18" charset="0"/>
              </a:rPr>
              <a:t>Istaknuto</a:t>
            </a:r>
            <a:endParaRPr lang="hr-HR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Ana\Desktop\stickman\plavi5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9260"/>
          <a:stretch/>
        </p:blipFill>
        <p:spPr bwMode="auto">
          <a:xfrm flipH="1">
            <a:off x="-571536" y="2928934"/>
            <a:ext cx="3647320" cy="34402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Ana\Desktop\stickman\plavi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7065"/>
          <a:stretch/>
        </p:blipFill>
        <p:spPr bwMode="auto">
          <a:xfrm>
            <a:off x="500034" y="3143248"/>
            <a:ext cx="3024336" cy="32109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na\Desktop\stickman\plavi5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9260"/>
          <a:stretch/>
        </p:blipFill>
        <p:spPr bwMode="auto">
          <a:xfrm flipH="1">
            <a:off x="1714480" y="2928934"/>
            <a:ext cx="3647320" cy="34402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na\Desktop\stickman\plavi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7065"/>
          <a:stretch/>
        </p:blipFill>
        <p:spPr bwMode="auto">
          <a:xfrm flipH="1">
            <a:off x="3214678" y="2714620"/>
            <a:ext cx="3024336" cy="3642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na\Desktop\stickman\plavi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7065"/>
          <a:stretch/>
        </p:blipFill>
        <p:spPr bwMode="auto">
          <a:xfrm flipH="1">
            <a:off x="4357686" y="2928934"/>
            <a:ext cx="3240360" cy="34402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na\Desktop\stickman\plavi5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9260"/>
          <a:stretch/>
        </p:blipFill>
        <p:spPr bwMode="auto">
          <a:xfrm flipH="1">
            <a:off x="5479626" y="2928934"/>
            <a:ext cx="3664374" cy="34563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Ana\Desktop\stickman\plavi5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9260"/>
          <a:stretch/>
        </p:blipFill>
        <p:spPr bwMode="auto">
          <a:xfrm>
            <a:off x="6143636" y="2928934"/>
            <a:ext cx="3647320" cy="34402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229600" cy="6500858"/>
          </a:xfrm>
        </p:spPr>
        <p:txBody>
          <a:bodyPr>
            <a:normAutofit fontScale="92500" lnSpcReduction="10000"/>
          </a:bodyPr>
          <a:lstStyle/>
          <a:p>
            <a:r>
              <a:rPr lang="hr-HR" sz="3500" dirty="0" smtClean="0">
                <a:latin typeface="Times New Roman" pitchFamily="18" charset="0"/>
                <a:cs typeface="Times New Roman" pitchFamily="18" charset="0"/>
              </a:rPr>
              <a:t>Prvi izbor pri upisu:</a:t>
            </a:r>
          </a:p>
          <a:p>
            <a:r>
              <a:rPr lang="hr-HR" sz="3500" dirty="0" smtClean="0">
                <a:latin typeface="Times New Roman" pitchFamily="18" charset="0"/>
                <a:cs typeface="Times New Roman" pitchFamily="18" charset="0"/>
              </a:rPr>
              <a:t>SOCIOLOGIJA  2015. </a:t>
            </a:r>
            <a:r>
              <a:rPr lang="hr-HR" sz="3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48,2%</a:t>
            </a:r>
            <a:endParaRPr lang="hr-HR" sz="35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hr-HR" sz="3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     2016.  </a:t>
            </a:r>
            <a:r>
              <a:rPr lang="hr-HR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69,4% </a:t>
            </a:r>
            <a:endParaRPr lang="hr-HR" sz="3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endParaRPr lang="hr-HR" sz="35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hr-HR" sz="3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KROATOLOGIJA  </a:t>
            </a:r>
            <a:r>
              <a:rPr lang="hr-HR" sz="3500" dirty="0" smtClean="0">
                <a:latin typeface="Times New Roman" pitchFamily="18" charset="0"/>
                <a:cs typeface="Times New Roman" pitchFamily="18" charset="0"/>
              </a:rPr>
              <a:t>2015. </a:t>
            </a:r>
            <a:r>
              <a:rPr lang="hr-HR" sz="3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 62,7% </a:t>
            </a:r>
            <a:endParaRPr lang="hr-HR" sz="35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lvl="6">
              <a:buNone/>
            </a:pPr>
            <a:r>
              <a:rPr lang="hr-HR" sz="3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2016. </a:t>
            </a: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80,4%</a:t>
            </a:r>
            <a:endParaRPr lang="hr-HR" sz="3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endParaRPr lang="hr-HR" sz="35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hr-HR" sz="3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FILOZOFIJA   </a:t>
            </a:r>
            <a:r>
              <a:rPr lang="hr-HR" sz="3500" dirty="0" smtClean="0">
                <a:latin typeface="Times New Roman" pitchFamily="18" charset="0"/>
                <a:cs typeface="Times New Roman" pitchFamily="18" charset="0"/>
              </a:rPr>
              <a:t>2015. </a:t>
            </a:r>
            <a:r>
              <a:rPr lang="hr-HR" sz="3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 58,6% </a:t>
            </a:r>
            <a:endParaRPr lang="hr-HR" sz="35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hr-HR" sz="3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  2016.  </a:t>
            </a:r>
            <a:r>
              <a:rPr lang="hr-HR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66,7% </a:t>
            </a:r>
            <a:endParaRPr lang="hr-HR" sz="3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endParaRPr lang="hr-HR" sz="35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hr-HR" sz="3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POVIJEST  </a:t>
            </a:r>
            <a:r>
              <a:rPr lang="hr-HR" sz="3500" dirty="0" smtClean="0">
                <a:latin typeface="Times New Roman" pitchFamily="18" charset="0"/>
                <a:cs typeface="Times New Roman" pitchFamily="18" charset="0"/>
              </a:rPr>
              <a:t>2015. </a:t>
            </a:r>
            <a:r>
              <a:rPr lang="hr-HR" sz="3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83%</a:t>
            </a:r>
            <a:endParaRPr lang="hr-HR" sz="35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hr-HR" sz="3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2016.  </a:t>
            </a:r>
            <a:r>
              <a:rPr lang="hr-HR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90,7%</a:t>
            </a:r>
            <a:endParaRPr lang="hr-HR" sz="3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endParaRPr lang="hr-HR" dirty="0" smtClean="0">
              <a:sym typeface="Wingdings" pitchFamily="2" charset="2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860" y="7143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r-HR" sz="4000" dirty="0" smtClean="0">
                <a:latin typeface="Times New Roman" pitchFamily="18" charset="0"/>
                <a:cs typeface="Times New Roman" pitchFamily="18" charset="0"/>
              </a:rPr>
              <a:t>Hvala na pažnji!</a:t>
            </a:r>
            <a:endParaRPr lang="hr-HR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Ana\Desktop\stickman\plavi5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9260"/>
          <a:stretch/>
        </p:blipFill>
        <p:spPr bwMode="auto">
          <a:xfrm flipH="1">
            <a:off x="-714412" y="2928934"/>
            <a:ext cx="3647320" cy="34402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na\Desktop\stickman\plavi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7065"/>
          <a:stretch/>
        </p:blipFill>
        <p:spPr bwMode="auto">
          <a:xfrm>
            <a:off x="285720" y="3143248"/>
            <a:ext cx="3024336" cy="32109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na\Desktop\stickman\plavi5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9260"/>
          <a:stretch/>
        </p:blipFill>
        <p:spPr bwMode="auto">
          <a:xfrm flipH="1">
            <a:off x="1428728" y="2928934"/>
            <a:ext cx="3647320" cy="34402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na\Desktop\stickman\plavi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7065"/>
          <a:stretch/>
        </p:blipFill>
        <p:spPr bwMode="auto">
          <a:xfrm flipH="1">
            <a:off x="2928926" y="2714620"/>
            <a:ext cx="3024336" cy="3642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Ana\Desktop\stickman\plavi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7065"/>
          <a:stretch/>
        </p:blipFill>
        <p:spPr bwMode="auto">
          <a:xfrm flipH="1">
            <a:off x="4214810" y="2928934"/>
            <a:ext cx="3240360" cy="34402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Ana\Desktop\stickman\plavi5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9260"/>
          <a:stretch/>
        </p:blipFill>
        <p:spPr bwMode="auto">
          <a:xfrm flipH="1">
            <a:off x="5286380" y="2928934"/>
            <a:ext cx="3664374" cy="34563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na\Desktop\stickman\plavi5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9260"/>
          <a:stretch/>
        </p:blipFill>
        <p:spPr bwMode="auto">
          <a:xfrm>
            <a:off x="6357950" y="2857496"/>
            <a:ext cx="3647320" cy="34402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Prosječna dob upisanih studenata </a:t>
            </a:r>
            <a:br>
              <a:rPr lang="hr-H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2014.-2016.</a:t>
            </a:r>
            <a:endParaRPr lang="hr-HR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42844" y="1142984"/>
          <a:ext cx="8858312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Upisani studenti po spolu 2014.-2016</a:t>
            </a:r>
            <a:endParaRPr lang="hr-H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Kvalifikacije (završena srednja škola)</a:t>
            </a:r>
            <a:endParaRPr lang="hr-HR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500174"/>
          <a:ext cx="4429124" cy="4329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500562" y="1571612"/>
          <a:ext cx="4643438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Hrvatski studiji – prvi izbor pri upisu</a:t>
            </a:r>
            <a:endParaRPr lang="hr-HR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85720" y="2786058"/>
          <a:ext cx="7372344" cy="4071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3959858432"/>
              </p:ext>
            </p:extLst>
          </p:nvPr>
        </p:nvGraphicFramePr>
        <p:xfrm>
          <a:off x="3357554" y="1285860"/>
          <a:ext cx="1571636" cy="1928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Razlozi zbog kojih studenti biraju</a:t>
            </a:r>
            <a:br>
              <a:rPr lang="hr-H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 Hrvatske studije (2016.)</a:t>
            </a:r>
            <a:endParaRPr lang="hr-H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714488"/>
            <a:ext cx="8229600" cy="4525963"/>
          </a:xfrm>
        </p:spPr>
        <p:txBody>
          <a:bodyPr>
            <a:normAutofit/>
          </a:bodyPr>
          <a:lstStyle/>
          <a:p>
            <a:pPr marL="742950" indent="-742950">
              <a:lnSpc>
                <a:spcPct val="150000"/>
              </a:lnSpc>
              <a:buAutoNum type="arabicPeriod"/>
            </a:pP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Interes za kolegije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Temelj za osobni razvoj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Kvalitetan program</a:t>
            </a:r>
            <a:r>
              <a:rPr lang="pl-PL" dirty="0" smtClean="0"/>
              <a:t>		</a:t>
            </a:r>
            <a:endParaRPr lang="hr-H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Dominantni izvori informacija o Hrvatskim studijima (2016.)</a:t>
            </a:r>
            <a:endParaRPr lang="hr-H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571612"/>
            <a:ext cx="8229600" cy="4937760"/>
          </a:xfrm>
        </p:spPr>
        <p:txBody>
          <a:bodyPr>
            <a:normAutofit/>
          </a:bodyPr>
          <a:lstStyle/>
          <a:p>
            <a:pPr marL="742950" indent="-742950">
              <a:lnSpc>
                <a:spcPct val="150000"/>
              </a:lnSpc>
              <a:buAutoNum type="arabicPeriod"/>
            </a:pPr>
            <a:r>
              <a:rPr lang="hr-HR" sz="4000" dirty="0" smtClean="0">
                <a:latin typeface="Times New Roman" pitchFamily="18" charset="0"/>
                <a:cs typeface="Times New Roman" pitchFamily="18" charset="0"/>
              </a:rPr>
              <a:t>Web stranica Hrvatskih studija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hr-HR" sz="4000" dirty="0" smtClean="0">
                <a:latin typeface="Times New Roman" pitchFamily="18" charset="0"/>
                <a:cs typeface="Times New Roman" pitchFamily="18" charset="0"/>
              </a:rPr>
              <a:t>Društvene mreže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hr-HR" sz="4000" dirty="0" smtClean="0">
                <a:latin typeface="Times New Roman" pitchFamily="18" charset="0"/>
                <a:cs typeface="Times New Roman" pitchFamily="18" charset="0"/>
              </a:rPr>
              <a:t>Bivši studenti</a:t>
            </a:r>
            <a:endParaRPr lang="hr-HR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5720" y="5214950"/>
            <a:ext cx="8229600" cy="914400"/>
          </a:xfrm>
        </p:spPr>
        <p:txBody>
          <a:bodyPr>
            <a:noAutofit/>
          </a:bodyPr>
          <a:lstStyle/>
          <a:p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Profili brucoša po odjelima Hrvatskih studija</a:t>
            </a:r>
            <a:endParaRPr lang="hr-HR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Ana\Desktop\stickman\plavi5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9260"/>
          <a:stretch/>
        </p:blipFill>
        <p:spPr bwMode="auto">
          <a:xfrm flipH="1">
            <a:off x="-857288" y="1142984"/>
            <a:ext cx="3647320" cy="34402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na\Desktop\stickman\plavi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7065"/>
          <a:stretch/>
        </p:blipFill>
        <p:spPr bwMode="auto">
          <a:xfrm>
            <a:off x="214282" y="1357298"/>
            <a:ext cx="3024336" cy="32109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na\Desktop\stickman\plavi5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9260"/>
          <a:stretch/>
        </p:blipFill>
        <p:spPr bwMode="auto">
          <a:xfrm flipH="1">
            <a:off x="1428728" y="1142984"/>
            <a:ext cx="3647320" cy="34402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na\Desktop\stickman\plavi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7065"/>
          <a:stretch/>
        </p:blipFill>
        <p:spPr bwMode="auto">
          <a:xfrm flipH="1">
            <a:off x="2987824" y="980728"/>
            <a:ext cx="3024336" cy="3642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na\Desktop\stickman\plavi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7065"/>
          <a:stretch/>
        </p:blipFill>
        <p:spPr bwMode="auto">
          <a:xfrm flipH="1">
            <a:off x="4283968" y="1196752"/>
            <a:ext cx="3240360" cy="34402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Ana\Desktop\stickman\plavi5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9260"/>
          <a:stretch/>
        </p:blipFill>
        <p:spPr bwMode="auto">
          <a:xfrm flipH="1">
            <a:off x="5516138" y="1196752"/>
            <a:ext cx="3664374" cy="34563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Ana\Desktop\stickman\plavi5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9260"/>
          <a:stretch/>
        </p:blipFill>
        <p:spPr bwMode="auto">
          <a:xfrm>
            <a:off x="6072198" y="1214422"/>
            <a:ext cx="3647320" cy="34402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SOCIOLOZI (62)</a:t>
            </a:r>
            <a:endParaRPr lang="hr-H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229600" cy="5143536"/>
          </a:xfrm>
        </p:spPr>
        <p:txBody>
          <a:bodyPr/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19 godina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78,3% - gimnazija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Hrvatski studiji – prvi izbor:  45,2%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Sociologija – prvi izbor studija: 69,4% </a:t>
            </a:r>
          </a:p>
          <a:p>
            <a:endParaRPr lang="hr-HR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0" y="3682992"/>
          <a:ext cx="5691206" cy="3175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 descr="C:\Users\Ana\Desktop\stickman\plavi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50" y="1357298"/>
            <a:ext cx="2474223" cy="49624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Custom 4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A6A6A6"/>
      </a:accent1>
      <a:accent2>
        <a:srgbClr val="F6B0E4"/>
      </a:accent2>
      <a:accent3>
        <a:srgbClr val="A4CFD7"/>
      </a:accent3>
      <a:accent4>
        <a:srgbClr val="BD1592"/>
      </a:accent4>
      <a:accent5>
        <a:srgbClr val="A18346"/>
      </a:accent5>
      <a:accent6>
        <a:srgbClr val="DACAAB"/>
      </a:accent6>
      <a:hlink>
        <a:srgbClr val="67AFBD"/>
      </a:hlink>
      <a:folHlink>
        <a:srgbClr val="C2A874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130</TotalTime>
  <Words>354</Words>
  <Application>Microsoft Office PowerPoint</Application>
  <PresentationFormat>On-screen Show (4:3)</PresentationFormat>
  <Paragraphs>88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Origin</vt:lpstr>
      <vt:lpstr>Profil brucoša Hrvatskih studija: rezultati ovogodišnje ankete</vt:lpstr>
      <vt:lpstr>Prosječna dob upisanih studenata  2014.-2016.</vt:lpstr>
      <vt:lpstr>Upisani studenti po spolu 2014.-2016</vt:lpstr>
      <vt:lpstr>Kvalifikacije (završena srednja škola)</vt:lpstr>
      <vt:lpstr>Hrvatski studiji – prvi izbor pri upisu</vt:lpstr>
      <vt:lpstr>Razlozi zbog kojih studenti biraju  Hrvatske studije (2016.)</vt:lpstr>
      <vt:lpstr>Dominantni izvori informacija o Hrvatskim studijima (2016.)</vt:lpstr>
      <vt:lpstr>Profili brucoša po odjelima Hrvatskih studija</vt:lpstr>
      <vt:lpstr>SOCIOLOZI (62)</vt:lpstr>
      <vt:lpstr>PSIHOLOZI (49)</vt:lpstr>
      <vt:lpstr>KROATOLOZI (46)</vt:lpstr>
      <vt:lpstr>KOMUNIKOLOZI (48)</vt:lpstr>
      <vt:lpstr>FILOZOFI (57)</vt:lpstr>
      <vt:lpstr>POVJESNIČARI (54)</vt:lpstr>
      <vt:lpstr>LATINISTI (30)</vt:lpstr>
      <vt:lpstr>Profil brucoša po odjelima Hrvatskih studija: Istaknuto</vt:lpstr>
      <vt:lpstr>Slide 17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 brucoša Hrvatskih studija: rezultati ovogodišnje ankete</dc:title>
  <dc:creator>Korisnik</dc:creator>
  <cp:lastModifiedBy>Korisnik</cp:lastModifiedBy>
  <cp:revision>21</cp:revision>
  <dcterms:created xsi:type="dcterms:W3CDTF">2016-11-11T16:22:06Z</dcterms:created>
  <dcterms:modified xsi:type="dcterms:W3CDTF">2016-11-14T22:18:59Z</dcterms:modified>
</cp:coreProperties>
</file>