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57" r:id="rId6"/>
    <p:sldId id="263" r:id="rId7"/>
    <p:sldId id="265" r:id="rId8"/>
    <p:sldId id="264" r:id="rId9"/>
    <p:sldId id="266" r:id="rId10"/>
    <p:sldId id="267" r:id="rId11"/>
    <p:sldId id="268" r:id="rId12"/>
    <p:sldId id="258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4F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8FF19-43BA-4D3C-96BD-0CAA41C0AF2E}" v="174" dt="2021-02-27T15:28:08.139"/>
    <p1510:client id="{3662883B-230F-4232-9A52-C7DC0C6345EB}" v="341" dt="2021-02-27T15:19:41.680"/>
    <p1510:client id="{61E2EB6E-D166-4893-9B18-FF69539603F2}" v="160" dt="2021-02-27T16:17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7" autoAdjust="0"/>
    <p:restoredTop sz="88971" autoAdjust="0"/>
  </p:normalViewPr>
  <p:slideViewPr>
    <p:cSldViewPr snapToGrid="0">
      <p:cViewPr varScale="1">
        <p:scale>
          <a:sx n="81" d="100"/>
          <a:sy n="81" d="100"/>
        </p:scale>
        <p:origin x="12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E6ABC-FAC5-4F8B-933D-23D77281D52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9148F7-7AAE-4D77-A7F2-1DA332CADFAA}">
      <dgm:prSet/>
      <dgm:spPr/>
      <dgm:t>
        <a:bodyPr/>
        <a:lstStyle/>
        <a:p>
          <a:pPr rtl="0"/>
          <a:r>
            <a:rPr lang="hr-HR" i="1" dirty="0" smtClean="0"/>
            <a:t>Društvene nejednakosti i moderno društvo</a:t>
          </a:r>
          <a:r>
            <a:rPr lang="hr-HR" dirty="0" smtClean="0"/>
            <a:t> (1974)</a:t>
          </a:r>
          <a:endParaRPr lang="hr-HR" dirty="0"/>
        </a:p>
      </dgm:t>
    </dgm:pt>
    <dgm:pt modelId="{743CDE59-8E18-478A-9768-C92F5FC972CC}" type="parTrans" cxnId="{E5C06F5D-13A3-416F-82B0-9E71AC6F9410}">
      <dgm:prSet/>
      <dgm:spPr/>
      <dgm:t>
        <a:bodyPr/>
        <a:lstStyle/>
        <a:p>
          <a:endParaRPr lang="en-US"/>
        </a:p>
      </dgm:t>
    </dgm:pt>
    <dgm:pt modelId="{B05B6FAA-A026-4143-99D4-1B1318FFCD9D}" type="sibTrans" cxnId="{E5C06F5D-13A3-416F-82B0-9E71AC6F9410}">
      <dgm:prSet/>
      <dgm:spPr/>
      <dgm:t>
        <a:bodyPr/>
        <a:lstStyle/>
        <a:p>
          <a:endParaRPr lang="en-US"/>
        </a:p>
      </dgm:t>
    </dgm:pt>
    <dgm:pt modelId="{132A4A55-7B52-43B3-A941-D4B1791DE3D9}">
      <dgm:prSet/>
      <dgm:spPr/>
      <dgm:t>
        <a:bodyPr/>
        <a:lstStyle/>
        <a:p>
          <a:pPr rtl="0"/>
          <a:r>
            <a:rPr lang="hr-HR" i="1" smtClean="0"/>
            <a:t>Raspeto katoličanstvo</a:t>
          </a:r>
          <a:r>
            <a:rPr lang="hr-HR" smtClean="0"/>
            <a:t> (koautor, 1980)</a:t>
          </a:r>
          <a:endParaRPr lang="hr-HR"/>
        </a:p>
      </dgm:t>
    </dgm:pt>
    <dgm:pt modelId="{E65E5EA6-9296-4032-93CF-8B62D71971C2}" type="parTrans" cxnId="{8927403F-776C-4442-8DAC-EB2543AA9FD4}">
      <dgm:prSet/>
      <dgm:spPr/>
      <dgm:t>
        <a:bodyPr/>
        <a:lstStyle/>
        <a:p>
          <a:endParaRPr lang="en-US"/>
        </a:p>
      </dgm:t>
    </dgm:pt>
    <dgm:pt modelId="{B2EE72B2-2319-418C-885B-E0A37554E0AD}" type="sibTrans" cxnId="{8927403F-776C-4442-8DAC-EB2543AA9FD4}">
      <dgm:prSet/>
      <dgm:spPr/>
      <dgm:t>
        <a:bodyPr/>
        <a:lstStyle/>
        <a:p>
          <a:endParaRPr lang="en-US"/>
        </a:p>
      </dgm:t>
    </dgm:pt>
    <dgm:pt modelId="{327B64DC-FDF1-472A-8A82-52CF5EE6495A}">
      <dgm:prSet/>
      <dgm:spPr/>
      <dgm:t>
        <a:bodyPr/>
        <a:lstStyle/>
        <a:p>
          <a:pPr rtl="0"/>
          <a:r>
            <a:rPr lang="hr-HR" i="1" smtClean="0"/>
            <a:t>Od krize religije k religiji krize</a:t>
          </a:r>
          <a:r>
            <a:rPr lang="hr-HR" smtClean="0"/>
            <a:t> (1986)</a:t>
          </a:r>
          <a:endParaRPr lang="hr-HR"/>
        </a:p>
      </dgm:t>
    </dgm:pt>
    <dgm:pt modelId="{0592E8A9-5B0E-45B8-91E2-FEA63C4ADC62}" type="parTrans" cxnId="{5DFDF6E3-C4E5-4F41-8560-E931F71FD747}">
      <dgm:prSet/>
      <dgm:spPr/>
      <dgm:t>
        <a:bodyPr/>
        <a:lstStyle/>
        <a:p>
          <a:endParaRPr lang="en-US"/>
        </a:p>
      </dgm:t>
    </dgm:pt>
    <dgm:pt modelId="{82EE32A7-E34C-4057-B155-8572F3C06007}" type="sibTrans" cxnId="{5DFDF6E3-C4E5-4F41-8560-E931F71FD747}">
      <dgm:prSet/>
      <dgm:spPr/>
      <dgm:t>
        <a:bodyPr/>
        <a:lstStyle/>
        <a:p>
          <a:endParaRPr lang="en-US"/>
        </a:p>
      </dgm:t>
    </dgm:pt>
    <dgm:pt modelId="{EABC9504-7DFA-4CD0-9A7D-D5F4C16F6D8D}">
      <dgm:prSet/>
      <dgm:spPr/>
      <dgm:t>
        <a:bodyPr/>
        <a:lstStyle/>
        <a:p>
          <a:pPr rtl="0"/>
          <a:r>
            <a:rPr lang="hr-HR" i="1" smtClean="0"/>
            <a:t>Sport i nasilje danas u nas</a:t>
          </a:r>
          <a:r>
            <a:rPr lang="hr-HR" smtClean="0"/>
            <a:t> (1990)</a:t>
          </a:r>
          <a:endParaRPr lang="hr-HR"/>
        </a:p>
      </dgm:t>
    </dgm:pt>
    <dgm:pt modelId="{8A3E2F07-CEFB-4279-9233-10C10609ACFD}" type="parTrans" cxnId="{BF89A9C5-59B2-4EAD-B824-0C1A2773F84A}">
      <dgm:prSet/>
      <dgm:spPr/>
      <dgm:t>
        <a:bodyPr/>
        <a:lstStyle/>
        <a:p>
          <a:endParaRPr lang="en-US"/>
        </a:p>
      </dgm:t>
    </dgm:pt>
    <dgm:pt modelId="{2631CA3A-18A8-4707-8117-A6F91D2081C2}" type="sibTrans" cxnId="{BF89A9C5-59B2-4EAD-B824-0C1A2773F84A}">
      <dgm:prSet/>
      <dgm:spPr/>
      <dgm:t>
        <a:bodyPr/>
        <a:lstStyle/>
        <a:p>
          <a:endParaRPr lang="en-US"/>
        </a:p>
      </dgm:t>
    </dgm:pt>
    <dgm:pt modelId="{8DF43E03-A1E7-4523-8887-D95313FF92AD}">
      <dgm:prSet/>
      <dgm:spPr/>
      <dgm:t>
        <a:bodyPr/>
        <a:lstStyle/>
        <a:p>
          <a:pPr rtl="0"/>
          <a:r>
            <a:rPr lang="hr-HR" i="1" smtClean="0"/>
            <a:t>Pohod na glasače: izbori u Hrvatskoj 1990. – 1993.</a:t>
          </a:r>
          <a:r>
            <a:rPr lang="hr-HR" smtClean="0"/>
            <a:t> (koautor, 1995)</a:t>
          </a:r>
          <a:endParaRPr lang="hr-HR"/>
        </a:p>
      </dgm:t>
    </dgm:pt>
    <dgm:pt modelId="{36EA8D64-EA74-4A40-92BD-8AEC102412C5}" type="parTrans" cxnId="{6D26B96C-CA1D-442B-958C-AE7EA3EA704E}">
      <dgm:prSet/>
      <dgm:spPr/>
      <dgm:t>
        <a:bodyPr/>
        <a:lstStyle/>
        <a:p>
          <a:endParaRPr lang="en-US"/>
        </a:p>
      </dgm:t>
    </dgm:pt>
    <dgm:pt modelId="{6E693805-F21A-4DD4-9D5A-043EE503B61F}" type="sibTrans" cxnId="{6D26B96C-CA1D-442B-958C-AE7EA3EA704E}">
      <dgm:prSet/>
      <dgm:spPr/>
      <dgm:t>
        <a:bodyPr/>
        <a:lstStyle/>
        <a:p>
          <a:endParaRPr lang="en-US"/>
        </a:p>
      </dgm:t>
    </dgm:pt>
    <dgm:pt modelId="{3075910F-EAFD-481F-AFAD-AF30F1397A50}">
      <dgm:prSet/>
      <dgm:spPr/>
      <dgm:t>
        <a:bodyPr/>
        <a:lstStyle/>
        <a:p>
          <a:pPr rtl="0"/>
          <a:r>
            <a:rPr lang="hr-HR" i="1" smtClean="0"/>
            <a:t>Nogomet – politika – nasilje: ogledi iz sociologije nogometa</a:t>
          </a:r>
          <a:r>
            <a:rPr lang="hr-HR" smtClean="0"/>
            <a:t> (2003)</a:t>
          </a:r>
          <a:endParaRPr lang="hr-HR"/>
        </a:p>
      </dgm:t>
    </dgm:pt>
    <dgm:pt modelId="{204CC607-A720-4B3F-9457-F29DAAADE231}" type="parTrans" cxnId="{2FFAF58D-2331-40BB-9F72-F165F5102F35}">
      <dgm:prSet/>
      <dgm:spPr/>
      <dgm:t>
        <a:bodyPr/>
        <a:lstStyle/>
        <a:p>
          <a:endParaRPr lang="en-US"/>
        </a:p>
      </dgm:t>
    </dgm:pt>
    <dgm:pt modelId="{AE8134FE-4EE4-4DD0-865F-7E84F17BE121}" type="sibTrans" cxnId="{2FFAF58D-2331-40BB-9F72-F165F5102F35}">
      <dgm:prSet/>
      <dgm:spPr/>
      <dgm:t>
        <a:bodyPr/>
        <a:lstStyle/>
        <a:p>
          <a:endParaRPr lang="en-US"/>
        </a:p>
      </dgm:t>
    </dgm:pt>
    <dgm:pt modelId="{46202083-19B0-4288-AE13-6226233A4013}">
      <dgm:prSet/>
      <dgm:spPr/>
      <dgm:t>
        <a:bodyPr/>
        <a:lstStyle/>
        <a:p>
          <a:pPr rtl="0"/>
          <a:r>
            <a:rPr lang="hr-HR" i="1" dirty="0" smtClean="0"/>
            <a:t>Nacija, nacionalizam, moderna država</a:t>
          </a:r>
          <a:r>
            <a:rPr lang="hr-HR" dirty="0" smtClean="0"/>
            <a:t> (2006</a:t>
          </a:r>
          <a:r>
            <a:rPr lang="en-US" dirty="0" smtClean="0"/>
            <a:t>)</a:t>
          </a:r>
          <a:endParaRPr lang="hr-HR" dirty="0"/>
        </a:p>
      </dgm:t>
    </dgm:pt>
    <dgm:pt modelId="{8A928AB5-47AC-4E70-839C-965F67F43EB7}" type="parTrans" cxnId="{F53F860F-7BFD-495A-9669-5DC4D780C725}">
      <dgm:prSet/>
      <dgm:spPr/>
      <dgm:t>
        <a:bodyPr/>
        <a:lstStyle/>
        <a:p>
          <a:endParaRPr lang="en-US"/>
        </a:p>
      </dgm:t>
    </dgm:pt>
    <dgm:pt modelId="{22FB5851-FADC-440B-88A4-FC29187BA494}" type="sibTrans" cxnId="{F53F860F-7BFD-495A-9669-5DC4D780C725}">
      <dgm:prSet/>
      <dgm:spPr/>
      <dgm:t>
        <a:bodyPr/>
        <a:lstStyle/>
        <a:p>
          <a:endParaRPr lang="en-US"/>
        </a:p>
      </dgm:t>
    </dgm:pt>
    <dgm:pt modelId="{0C77DE3D-212B-45FC-82D0-82534C2522A1}" type="pres">
      <dgm:prSet presAssocID="{134E6ABC-FAC5-4F8B-933D-23D77281D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7082F-225C-4A6D-8780-5223C11D323A}" type="pres">
      <dgm:prSet presAssocID="{EA9148F7-7AAE-4D77-A7F2-1DA332CADFAA}" presName="parentText" presStyleLbl="node1" presStyleIdx="0" presStyleCnt="7" custLinFactY="-100000" custLinFactNeighborX="-16246" custLinFactNeighborY="-1835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54047-DAD4-40C4-9558-74605D3FB7B0}" type="pres">
      <dgm:prSet presAssocID="{B05B6FAA-A026-4143-99D4-1B1318FFCD9D}" presName="spacer" presStyleCnt="0"/>
      <dgm:spPr/>
    </dgm:pt>
    <dgm:pt modelId="{4EA49BA0-3BEE-47E8-9C4A-32C741DD8C15}" type="pres">
      <dgm:prSet presAssocID="{132A4A55-7B52-43B3-A941-D4B1791DE3D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1E5C4-5D32-41DB-85FF-5B92A569CA0B}" type="pres">
      <dgm:prSet presAssocID="{B2EE72B2-2319-418C-885B-E0A37554E0AD}" presName="spacer" presStyleCnt="0"/>
      <dgm:spPr/>
    </dgm:pt>
    <dgm:pt modelId="{05B0E280-7D3D-45DC-AD87-685310DDAF4E}" type="pres">
      <dgm:prSet presAssocID="{327B64DC-FDF1-472A-8A82-52CF5EE6495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9C949-78D2-4431-81D8-8EE0A32967EA}" type="pres">
      <dgm:prSet presAssocID="{82EE32A7-E34C-4057-B155-8572F3C06007}" presName="spacer" presStyleCnt="0"/>
      <dgm:spPr/>
    </dgm:pt>
    <dgm:pt modelId="{EDF21F1F-2657-4B2E-94CF-82AE1651DD7B}" type="pres">
      <dgm:prSet presAssocID="{EABC9504-7DFA-4CD0-9A7D-D5F4C16F6D8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A01AC-568A-4BCB-AC8F-198A295A45EF}" type="pres">
      <dgm:prSet presAssocID="{2631CA3A-18A8-4707-8117-A6F91D2081C2}" presName="spacer" presStyleCnt="0"/>
      <dgm:spPr/>
    </dgm:pt>
    <dgm:pt modelId="{C2B7C4F9-E627-44BE-A364-FD89ED00E799}" type="pres">
      <dgm:prSet presAssocID="{8DF43E03-A1E7-4523-8887-D95313FF92A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18D96-9EB3-4771-B6BF-0C3325160B37}" type="pres">
      <dgm:prSet presAssocID="{6E693805-F21A-4DD4-9D5A-043EE503B61F}" presName="spacer" presStyleCnt="0"/>
      <dgm:spPr/>
    </dgm:pt>
    <dgm:pt modelId="{22236BD7-78EA-45F0-9FA3-9A614C885B83}" type="pres">
      <dgm:prSet presAssocID="{3075910F-EAFD-481F-AFAD-AF30F1397A5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8B810-5967-4F47-B0DD-861AF3989671}" type="pres">
      <dgm:prSet presAssocID="{AE8134FE-4EE4-4DD0-865F-7E84F17BE121}" presName="spacer" presStyleCnt="0"/>
      <dgm:spPr/>
    </dgm:pt>
    <dgm:pt modelId="{2120B92D-FEBF-4D49-80B9-32B7987E726B}" type="pres">
      <dgm:prSet presAssocID="{46202083-19B0-4288-AE13-6226233A401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DF6E3-C4E5-4F41-8560-E931F71FD747}" srcId="{134E6ABC-FAC5-4F8B-933D-23D77281D52A}" destId="{327B64DC-FDF1-472A-8A82-52CF5EE6495A}" srcOrd="2" destOrd="0" parTransId="{0592E8A9-5B0E-45B8-91E2-FEA63C4ADC62}" sibTransId="{82EE32A7-E34C-4057-B155-8572F3C06007}"/>
    <dgm:cxn modelId="{A4C0A5EA-4223-411E-9CCE-C0D654D205C2}" type="presOf" srcId="{EABC9504-7DFA-4CD0-9A7D-D5F4C16F6D8D}" destId="{EDF21F1F-2657-4B2E-94CF-82AE1651DD7B}" srcOrd="0" destOrd="0" presId="urn:microsoft.com/office/officeart/2005/8/layout/vList2"/>
    <dgm:cxn modelId="{6D26B96C-CA1D-442B-958C-AE7EA3EA704E}" srcId="{134E6ABC-FAC5-4F8B-933D-23D77281D52A}" destId="{8DF43E03-A1E7-4523-8887-D95313FF92AD}" srcOrd="4" destOrd="0" parTransId="{36EA8D64-EA74-4A40-92BD-8AEC102412C5}" sibTransId="{6E693805-F21A-4DD4-9D5A-043EE503B61F}"/>
    <dgm:cxn modelId="{0770E927-8691-4D72-B949-E62CCFA20B90}" type="presOf" srcId="{8DF43E03-A1E7-4523-8887-D95313FF92AD}" destId="{C2B7C4F9-E627-44BE-A364-FD89ED00E799}" srcOrd="0" destOrd="0" presId="urn:microsoft.com/office/officeart/2005/8/layout/vList2"/>
    <dgm:cxn modelId="{E5C06F5D-13A3-416F-82B0-9E71AC6F9410}" srcId="{134E6ABC-FAC5-4F8B-933D-23D77281D52A}" destId="{EA9148F7-7AAE-4D77-A7F2-1DA332CADFAA}" srcOrd="0" destOrd="0" parTransId="{743CDE59-8E18-478A-9768-C92F5FC972CC}" sibTransId="{B05B6FAA-A026-4143-99D4-1B1318FFCD9D}"/>
    <dgm:cxn modelId="{159500BE-6E8B-437E-8FEE-91A61DD69C77}" type="presOf" srcId="{132A4A55-7B52-43B3-A941-D4B1791DE3D9}" destId="{4EA49BA0-3BEE-47E8-9C4A-32C741DD8C15}" srcOrd="0" destOrd="0" presId="urn:microsoft.com/office/officeart/2005/8/layout/vList2"/>
    <dgm:cxn modelId="{FC140AD1-F205-4450-9DF9-60A482907E3C}" type="presOf" srcId="{134E6ABC-FAC5-4F8B-933D-23D77281D52A}" destId="{0C77DE3D-212B-45FC-82D0-82534C2522A1}" srcOrd="0" destOrd="0" presId="urn:microsoft.com/office/officeart/2005/8/layout/vList2"/>
    <dgm:cxn modelId="{2FFAF58D-2331-40BB-9F72-F165F5102F35}" srcId="{134E6ABC-FAC5-4F8B-933D-23D77281D52A}" destId="{3075910F-EAFD-481F-AFAD-AF30F1397A50}" srcOrd="5" destOrd="0" parTransId="{204CC607-A720-4B3F-9457-F29DAAADE231}" sibTransId="{AE8134FE-4EE4-4DD0-865F-7E84F17BE121}"/>
    <dgm:cxn modelId="{F53F860F-7BFD-495A-9669-5DC4D780C725}" srcId="{134E6ABC-FAC5-4F8B-933D-23D77281D52A}" destId="{46202083-19B0-4288-AE13-6226233A4013}" srcOrd="6" destOrd="0" parTransId="{8A928AB5-47AC-4E70-839C-965F67F43EB7}" sibTransId="{22FB5851-FADC-440B-88A4-FC29187BA494}"/>
    <dgm:cxn modelId="{A7A10AAC-8E04-40F1-9C39-5F4643DF5A31}" type="presOf" srcId="{EA9148F7-7AAE-4D77-A7F2-1DA332CADFAA}" destId="{E057082F-225C-4A6D-8780-5223C11D323A}" srcOrd="0" destOrd="0" presId="urn:microsoft.com/office/officeart/2005/8/layout/vList2"/>
    <dgm:cxn modelId="{530943E0-03A5-413D-9275-26958075E9E2}" type="presOf" srcId="{46202083-19B0-4288-AE13-6226233A4013}" destId="{2120B92D-FEBF-4D49-80B9-32B7987E726B}" srcOrd="0" destOrd="0" presId="urn:microsoft.com/office/officeart/2005/8/layout/vList2"/>
    <dgm:cxn modelId="{8927403F-776C-4442-8DAC-EB2543AA9FD4}" srcId="{134E6ABC-FAC5-4F8B-933D-23D77281D52A}" destId="{132A4A55-7B52-43B3-A941-D4B1791DE3D9}" srcOrd="1" destOrd="0" parTransId="{E65E5EA6-9296-4032-93CF-8B62D71971C2}" sibTransId="{B2EE72B2-2319-418C-885B-E0A37554E0AD}"/>
    <dgm:cxn modelId="{8A78F213-0F0E-441F-A2A8-5D634B2F24E1}" type="presOf" srcId="{327B64DC-FDF1-472A-8A82-52CF5EE6495A}" destId="{05B0E280-7D3D-45DC-AD87-685310DDAF4E}" srcOrd="0" destOrd="0" presId="urn:microsoft.com/office/officeart/2005/8/layout/vList2"/>
    <dgm:cxn modelId="{688878D5-FB13-46DA-8750-099A62B54B50}" type="presOf" srcId="{3075910F-EAFD-481F-AFAD-AF30F1397A50}" destId="{22236BD7-78EA-45F0-9FA3-9A614C885B83}" srcOrd="0" destOrd="0" presId="urn:microsoft.com/office/officeart/2005/8/layout/vList2"/>
    <dgm:cxn modelId="{BF89A9C5-59B2-4EAD-B824-0C1A2773F84A}" srcId="{134E6ABC-FAC5-4F8B-933D-23D77281D52A}" destId="{EABC9504-7DFA-4CD0-9A7D-D5F4C16F6D8D}" srcOrd="3" destOrd="0" parTransId="{8A3E2F07-CEFB-4279-9233-10C10609ACFD}" sibTransId="{2631CA3A-18A8-4707-8117-A6F91D2081C2}"/>
    <dgm:cxn modelId="{0658927E-0748-463A-A6BA-67FC88F5DD6F}" type="presParOf" srcId="{0C77DE3D-212B-45FC-82D0-82534C2522A1}" destId="{E057082F-225C-4A6D-8780-5223C11D323A}" srcOrd="0" destOrd="0" presId="urn:microsoft.com/office/officeart/2005/8/layout/vList2"/>
    <dgm:cxn modelId="{1A513865-14E0-49A1-9D12-C84812466317}" type="presParOf" srcId="{0C77DE3D-212B-45FC-82D0-82534C2522A1}" destId="{2D054047-DAD4-40C4-9558-74605D3FB7B0}" srcOrd="1" destOrd="0" presId="urn:microsoft.com/office/officeart/2005/8/layout/vList2"/>
    <dgm:cxn modelId="{81D756E8-92CE-4EF0-BA76-12EE5C1EC237}" type="presParOf" srcId="{0C77DE3D-212B-45FC-82D0-82534C2522A1}" destId="{4EA49BA0-3BEE-47E8-9C4A-32C741DD8C15}" srcOrd="2" destOrd="0" presId="urn:microsoft.com/office/officeart/2005/8/layout/vList2"/>
    <dgm:cxn modelId="{F21D2C68-33F2-4AFA-9EC1-20E19EB3CA7D}" type="presParOf" srcId="{0C77DE3D-212B-45FC-82D0-82534C2522A1}" destId="{FED1E5C4-5D32-41DB-85FF-5B92A569CA0B}" srcOrd="3" destOrd="0" presId="urn:microsoft.com/office/officeart/2005/8/layout/vList2"/>
    <dgm:cxn modelId="{53F3B8C5-0D2F-49B1-8E4B-AFA84854E0A2}" type="presParOf" srcId="{0C77DE3D-212B-45FC-82D0-82534C2522A1}" destId="{05B0E280-7D3D-45DC-AD87-685310DDAF4E}" srcOrd="4" destOrd="0" presId="urn:microsoft.com/office/officeart/2005/8/layout/vList2"/>
    <dgm:cxn modelId="{09FB03C7-45B4-4BC3-9F69-ECCDA3ADE3DF}" type="presParOf" srcId="{0C77DE3D-212B-45FC-82D0-82534C2522A1}" destId="{E059C949-78D2-4431-81D8-8EE0A32967EA}" srcOrd="5" destOrd="0" presId="urn:microsoft.com/office/officeart/2005/8/layout/vList2"/>
    <dgm:cxn modelId="{88409276-5C02-421C-BCB0-F1AB00EE9B34}" type="presParOf" srcId="{0C77DE3D-212B-45FC-82D0-82534C2522A1}" destId="{EDF21F1F-2657-4B2E-94CF-82AE1651DD7B}" srcOrd="6" destOrd="0" presId="urn:microsoft.com/office/officeart/2005/8/layout/vList2"/>
    <dgm:cxn modelId="{25CD8B28-D81B-4B0B-A8D4-DC5CFDAD5430}" type="presParOf" srcId="{0C77DE3D-212B-45FC-82D0-82534C2522A1}" destId="{39BA01AC-568A-4BCB-AC8F-198A295A45EF}" srcOrd="7" destOrd="0" presId="urn:microsoft.com/office/officeart/2005/8/layout/vList2"/>
    <dgm:cxn modelId="{4E77262A-25A2-4547-A281-4299196F5B05}" type="presParOf" srcId="{0C77DE3D-212B-45FC-82D0-82534C2522A1}" destId="{C2B7C4F9-E627-44BE-A364-FD89ED00E799}" srcOrd="8" destOrd="0" presId="urn:microsoft.com/office/officeart/2005/8/layout/vList2"/>
    <dgm:cxn modelId="{11106D7E-7891-4B80-8E99-1F97A58E8686}" type="presParOf" srcId="{0C77DE3D-212B-45FC-82D0-82534C2522A1}" destId="{EE818D96-9EB3-4771-B6BF-0C3325160B37}" srcOrd="9" destOrd="0" presId="urn:microsoft.com/office/officeart/2005/8/layout/vList2"/>
    <dgm:cxn modelId="{E3CB5923-503D-46F8-BF79-FD127BA481E7}" type="presParOf" srcId="{0C77DE3D-212B-45FC-82D0-82534C2522A1}" destId="{22236BD7-78EA-45F0-9FA3-9A614C885B83}" srcOrd="10" destOrd="0" presId="urn:microsoft.com/office/officeart/2005/8/layout/vList2"/>
    <dgm:cxn modelId="{EDF763F9-C15C-4647-827B-B893E0D7417F}" type="presParOf" srcId="{0C77DE3D-212B-45FC-82D0-82534C2522A1}" destId="{B0A8B810-5967-4F47-B0DD-861AF3989671}" srcOrd="11" destOrd="0" presId="urn:microsoft.com/office/officeart/2005/8/layout/vList2"/>
    <dgm:cxn modelId="{A2108F8A-E40A-4187-9D71-A4DC6A99C281}" type="presParOf" srcId="{0C77DE3D-212B-45FC-82D0-82534C2522A1}" destId="{2120B92D-FEBF-4D49-80B9-32B7987E726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38EE8-6F7D-42EA-AB52-C6BB77FB3BD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669EE-961C-479C-990A-1E4131D249C1}">
      <dgm:prSet phldrT="[Text]"/>
      <dgm:spPr/>
      <dgm:t>
        <a:bodyPr/>
        <a:lstStyle/>
        <a:p>
          <a:r>
            <a:rPr lang="hr-HR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ARISTOTEL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45024-CE53-42C1-AF84-A7BB0AF45E5D}" type="parTrans" cxnId="{89EB2D91-7AD4-484E-A4DE-07EA19122D4F}">
      <dgm:prSet/>
      <dgm:spPr/>
      <dgm:t>
        <a:bodyPr/>
        <a:lstStyle/>
        <a:p>
          <a:endParaRPr lang="en-US"/>
        </a:p>
      </dgm:t>
    </dgm:pt>
    <dgm:pt modelId="{0459BDE6-4CBE-4F21-997A-678091D175EB}" type="sibTrans" cxnId="{89EB2D91-7AD4-484E-A4DE-07EA19122D4F}">
      <dgm:prSet/>
      <dgm:spPr/>
      <dgm:t>
        <a:bodyPr/>
        <a:lstStyle/>
        <a:p>
          <a:endParaRPr lang="en-US"/>
        </a:p>
      </dgm:t>
    </dgm:pt>
    <dgm:pt modelId="{9A6A38DA-81FC-42B8-8A61-C0BA2FE32FC6}">
      <dgm:prSet phldrT="[Text]"/>
      <dgm:spPr/>
      <dgm:t>
        <a:bodyPr/>
        <a:lstStyle/>
        <a:p>
          <a:r>
            <a:rPr lang="hr-HR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djelovanje u kojem slobodni i jednakopravni građani raspravljaju, spore se i odlučuju o pitanjima “dobrog života”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F6580-F019-4E9A-84A6-25FD17A33E37}" type="parTrans" cxnId="{258F13F3-6CE7-416D-B1F9-FE81EE9A42DF}">
      <dgm:prSet/>
      <dgm:spPr/>
      <dgm:t>
        <a:bodyPr/>
        <a:lstStyle/>
        <a:p>
          <a:endParaRPr lang="en-US"/>
        </a:p>
      </dgm:t>
    </dgm:pt>
    <dgm:pt modelId="{C30DCE53-86C0-4859-98BD-D3AF7195E7CB}" type="sibTrans" cxnId="{258F13F3-6CE7-416D-B1F9-FE81EE9A42DF}">
      <dgm:prSet/>
      <dgm:spPr/>
      <dgm:t>
        <a:bodyPr/>
        <a:lstStyle/>
        <a:p>
          <a:endParaRPr lang="en-US"/>
        </a:p>
      </dgm:t>
    </dgm:pt>
    <dgm:pt modelId="{81300C09-DB3D-4D4E-B497-642D911A280A}">
      <dgm:prSet phldrT="[Text]"/>
      <dgm:spPr/>
      <dgm:t>
        <a:bodyPr/>
        <a:lstStyle/>
        <a:p>
          <a:r>
            <a:rPr lang="hr-HR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MACHIAVELLI, WEBER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7B72B-1185-46D0-80BB-56CAA6CBB9ED}" type="parTrans" cxnId="{CE1A4288-F2AA-4159-96F6-708DD21E303B}">
      <dgm:prSet/>
      <dgm:spPr/>
      <dgm:t>
        <a:bodyPr/>
        <a:lstStyle/>
        <a:p>
          <a:endParaRPr lang="en-US"/>
        </a:p>
      </dgm:t>
    </dgm:pt>
    <dgm:pt modelId="{ABCF96F1-5C6D-4266-958F-55579DB5A27E}" type="sibTrans" cxnId="{CE1A4288-F2AA-4159-96F6-708DD21E303B}">
      <dgm:prSet/>
      <dgm:spPr/>
      <dgm:t>
        <a:bodyPr/>
        <a:lstStyle/>
        <a:p>
          <a:endParaRPr lang="en-US"/>
        </a:p>
      </dgm:t>
    </dgm:pt>
    <dgm:pt modelId="{C5528BF3-B19B-4CB4-98B8-139B1E7EACAA}">
      <dgm:prSet phldrT="[Text]"/>
      <dgm:spPr/>
      <dgm:t>
        <a:bodyPr/>
        <a:lstStyle/>
        <a:p>
          <a:r>
            <a:rPr lang="hr-HR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politiku kao dominacija, odnosno tehnologija i umijeće vladanja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BFF42-54E3-4DA7-AE6A-79FA68A2DD40}" type="parTrans" cxnId="{C997E2FE-BBE7-4852-A8C7-BB4BDA7E5598}">
      <dgm:prSet/>
      <dgm:spPr/>
      <dgm:t>
        <a:bodyPr/>
        <a:lstStyle/>
        <a:p>
          <a:endParaRPr lang="en-US"/>
        </a:p>
      </dgm:t>
    </dgm:pt>
    <dgm:pt modelId="{FA21D9B4-0CC8-4633-B05A-2847EC6915DC}" type="sibTrans" cxnId="{C997E2FE-BBE7-4852-A8C7-BB4BDA7E5598}">
      <dgm:prSet/>
      <dgm:spPr/>
      <dgm:t>
        <a:bodyPr/>
        <a:lstStyle/>
        <a:p>
          <a:endParaRPr lang="en-US"/>
        </a:p>
      </dgm:t>
    </dgm:pt>
    <dgm:pt modelId="{E85222D6-62FC-4991-9847-02E4DBAA5F06}">
      <dgm:prSet phldrT="[Text]"/>
      <dgm:spPr/>
      <dgm:t>
        <a:bodyPr/>
        <a:lstStyle/>
        <a:p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podjel</a:t>
          </a:r>
          <a:r>
            <a:rPr lang="hr-HR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dru</a:t>
          </a:r>
          <a:r>
            <a:rPr lang="hr-HR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š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tva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liniji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prijatelj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neprijatelj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BF288-BFD3-4B74-96CC-4C785E082B7D}" type="parTrans" cxnId="{BA515399-2CA0-46C1-AB76-3A52B0CBD394}">
      <dgm:prSet/>
      <dgm:spPr/>
      <dgm:t>
        <a:bodyPr/>
        <a:lstStyle/>
        <a:p>
          <a:endParaRPr lang="en-US"/>
        </a:p>
      </dgm:t>
    </dgm:pt>
    <dgm:pt modelId="{D1F9CBD5-386D-40DA-83B4-9808CAB58D67}" type="sibTrans" cxnId="{BA515399-2CA0-46C1-AB76-3A52B0CBD394}">
      <dgm:prSet/>
      <dgm:spPr/>
      <dgm:t>
        <a:bodyPr/>
        <a:lstStyle/>
        <a:p>
          <a:endParaRPr lang="en-US"/>
        </a:p>
      </dgm:t>
    </dgm:pt>
    <dgm:pt modelId="{33FAB434-747B-4177-A655-4547604FD149}">
      <dgm:prSet phldrT="[Text]"/>
      <dgm:spPr/>
      <dgm:t>
        <a:bodyPr/>
        <a:lstStyle/>
        <a:p>
          <a:r>
            <a:rPr lang="hr-HR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CARL SCHMITT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8E5F5-B989-4D70-8C54-09F8FED9A5AA}" type="parTrans" cxnId="{A82D0F6D-EB88-4C90-9A86-0FB739AADA44}">
      <dgm:prSet/>
      <dgm:spPr/>
      <dgm:t>
        <a:bodyPr/>
        <a:lstStyle/>
        <a:p>
          <a:endParaRPr lang="en-US"/>
        </a:p>
      </dgm:t>
    </dgm:pt>
    <dgm:pt modelId="{D6E26B2F-62B7-4AA5-8744-F8203CAEB113}" type="sibTrans" cxnId="{A82D0F6D-EB88-4C90-9A86-0FB739AADA44}">
      <dgm:prSet/>
      <dgm:spPr/>
      <dgm:t>
        <a:bodyPr/>
        <a:lstStyle/>
        <a:p>
          <a:endParaRPr lang="en-US"/>
        </a:p>
      </dgm:t>
    </dgm:pt>
    <dgm:pt modelId="{57213367-BA62-4F61-B8CC-A0166DC7A45B}" type="pres">
      <dgm:prSet presAssocID="{31738EE8-6F7D-42EA-AB52-C6BB77FB3B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EB186B-C4D1-4D37-9E53-B1B9D16C3BD0}" type="pres">
      <dgm:prSet presAssocID="{7FC669EE-961C-479C-990A-1E4131D249C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E2BFC-CF10-4B54-9F56-E8E5A9088D70}" type="pres">
      <dgm:prSet presAssocID="{7FC669EE-961C-479C-990A-1E4131D249C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4A7E6-CF0E-40B2-8F6F-D77F95C0BAAB}" type="pres">
      <dgm:prSet presAssocID="{81300C09-DB3D-4D4E-B497-642D911A28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BB33F-8CF7-4A1B-BDCE-C503AA16E96E}" type="pres">
      <dgm:prSet presAssocID="{81300C09-DB3D-4D4E-B497-642D911A280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36001-6590-452C-8F0E-3EAA10314BA6}" type="pres">
      <dgm:prSet presAssocID="{33FAB434-747B-4177-A655-4547604FD1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382E2-5A6B-4423-B1D8-456531D4DA28}" type="pres">
      <dgm:prSet presAssocID="{33FAB434-747B-4177-A655-4547604FD14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15399-2CA0-46C1-AB76-3A52B0CBD394}" srcId="{33FAB434-747B-4177-A655-4547604FD149}" destId="{E85222D6-62FC-4991-9847-02E4DBAA5F06}" srcOrd="0" destOrd="0" parTransId="{F22BF288-BFD3-4B74-96CC-4C785E082B7D}" sibTransId="{D1F9CBD5-386D-40DA-83B4-9808CAB58D67}"/>
    <dgm:cxn modelId="{89EB2D91-7AD4-484E-A4DE-07EA19122D4F}" srcId="{31738EE8-6F7D-42EA-AB52-C6BB77FB3BD0}" destId="{7FC669EE-961C-479C-990A-1E4131D249C1}" srcOrd="0" destOrd="0" parTransId="{2E845024-CE53-42C1-AF84-A7BB0AF45E5D}" sibTransId="{0459BDE6-4CBE-4F21-997A-678091D175EB}"/>
    <dgm:cxn modelId="{A7DFA1A9-DC52-4316-B770-7CB13328570D}" type="presOf" srcId="{7FC669EE-961C-479C-990A-1E4131D249C1}" destId="{FAEB186B-C4D1-4D37-9E53-B1B9D16C3BD0}" srcOrd="0" destOrd="0" presId="urn:microsoft.com/office/officeart/2005/8/layout/vList2"/>
    <dgm:cxn modelId="{48B835D6-8D88-4422-B1CA-40B55337B6B6}" type="presOf" srcId="{33FAB434-747B-4177-A655-4547604FD149}" destId="{20236001-6590-452C-8F0E-3EAA10314BA6}" srcOrd="0" destOrd="0" presId="urn:microsoft.com/office/officeart/2005/8/layout/vList2"/>
    <dgm:cxn modelId="{C997E2FE-BBE7-4852-A8C7-BB4BDA7E5598}" srcId="{81300C09-DB3D-4D4E-B497-642D911A280A}" destId="{C5528BF3-B19B-4CB4-98B8-139B1E7EACAA}" srcOrd="0" destOrd="0" parTransId="{C5BBFF42-54E3-4DA7-AE6A-79FA68A2DD40}" sibTransId="{FA21D9B4-0CC8-4633-B05A-2847EC6915DC}"/>
    <dgm:cxn modelId="{0A5450CE-9C47-44DE-B904-077B035204DA}" type="presOf" srcId="{31738EE8-6F7D-42EA-AB52-C6BB77FB3BD0}" destId="{57213367-BA62-4F61-B8CC-A0166DC7A45B}" srcOrd="0" destOrd="0" presId="urn:microsoft.com/office/officeart/2005/8/layout/vList2"/>
    <dgm:cxn modelId="{EC0B3F7C-6E40-4E51-BF91-C16ED82191D3}" type="presOf" srcId="{C5528BF3-B19B-4CB4-98B8-139B1E7EACAA}" destId="{1C7BB33F-8CF7-4A1B-BDCE-C503AA16E96E}" srcOrd="0" destOrd="0" presId="urn:microsoft.com/office/officeart/2005/8/layout/vList2"/>
    <dgm:cxn modelId="{C83657D2-9442-4664-BC80-343B6829FDFD}" type="presOf" srcId="{9A6A38DA-81FC-42B8-8A61-C0BA2FE32FC6}" destId="{985E2BFC-CF10-4B54-9F56-E8E5A9088D70}" srcOrd="0" destOrd="0" presId="urn:microsoft.com/office/officeart/2005/8/layout/vList2"/>
    <dgm:cxn modelId="{CE1A4288-F2AA-4159-96F6-708DD21E303B}" srcId="{31738EE8-6F7D-42EA-AB52-C6BB77FB3BD0}" destId="{81300C09-DB3D-4D4E-B497-642D911A280A}" srcOrd="1" destOrd="0" parTransId="{77C7B72B-1185-46D0-80BB-56CAA6CBB9ED}" sibTransId="{ABCF96F1-5C6D-4266-958F-55579DB5A27E}"/>
    <dgm:cxn modelId="{A82D0F6D-EB88-4C90-9A86-0FB739AADA44}" srcId="{31738EE8-6F7D-42EA-AB52-C6BB77FB3BD0}" destId="{33FAB434-747B-4177-A655-4547604FD149}" srcOrd="2" destOrd="0" parTransId="{5128E5F5-B989-4D70-8C54-09F8FED9A5AA}" sibTransId="{D6E26B2F-62B7-4AA5-8744-F8203CAEB113}"/>
    <dgm:cxn modelId="{258F13F3-6CE7-416D-B1F9-FE81EE9A42DF}" srcId="{7FC669EE-961C-479C-990A-1E4131D249C1}" destId="{9A6A38DA-81FC-42B8-8A61-C0BA2FE32FC6}" srcOrd="0" destOrd="0" parTransId="{553F6580-F019-4E9A-84A6-25FD17A33E37}" sibTransId="{C30DCE53-86C0-4859-98BD-D3AF7195E7CB}"/>
    <dgm:cxn modelId="{23226A6D-8010-415A-A2A0-326A8C8ECB49}" type="presOf" srcId="{81300C09-DB3D-4D4E-B497-642D911A280A}" destId="{E9D4A7E6-CF0E-40B2-8F6F-D77F95C0BAAB}" srcOrd="0" destOrd="0" presId="urn:microsoft.com/office/officeart/2005/8/layout/vList2"/>
    <dgm:cxn modelId="{39BFA6A3-63C7-4690-85C2-6182E60615C8}" type="presOf" srcId="{E85222D6-62FC-4991-9847-02E4DBAA5F06}" destId="{0E0382E2-5A6B-4423-B1D8-456531D4DA28}" srcOrd="0" destOrd="0" presId="urn:microsoft.com/office/officeart/2005/8/layout/vList2"/>
    <dgm:cxn modelId="{5A8D1A8A-64F2-4DD7-8A2E-F19CBD8A3769}" type="presParOf" srcId="{57213367-BA62-4F61-B8CC-A0166DC7A45B}" destId="{FAEB186B-C4D1-4D37-9E53-B1B9D16C3BD0}" srcOrd="0" destOrd="0" presId="urn:microsoft.com/office/officeart/2005/8/layout/vList2"/>
    <dgm:cxn modelId="{40E9F2A5-725B-4568-B59A-989133CE120A}" type="presParOf" srcId="{57213367-BA62-4F61-B8CC-A0166DC7A45B}" destId="{985E2BFC-CF10-4B54-9F56-E8E5A9088D70}" srcOrd="1" destOrd="0" presId="urn:microsoft.com/office/officeart/2005/8/layout/vList2"/>
    <dgm:cxn modelId="{12DDBE00-41B7-49A8-A656-21D7852C1925}" type="presParOf" srcId="{57213367-BA62-4F61-B8CC-A0166DC7A45B}" destId="{E9D4A7E6-CF0E-40B2-8F6F-D77F95C0BAAB}" srcOrd="2" destOrd="0" presId="urn:microsoft.com/office/officeart/2005/8/layout/vList2"/>
    <dgm:cxn modelId="{6D739733-0864-4BE4-B8A8-4463C8E8E689}" type="presParOf" srcId="{57213367-BA62-4F61-B8CC-A0166DC7A45B}" destId="{1C7BB33F-8CF7-4A1B-BDCE-C503AA16E96E}" srcOrd="3" destOrd="0" presId="urn:microsoft.com/office/officeart/2005/8/layout/vList2"/>
    <dgm:cxn modelId="{5477AE90-8048-4E93-AD82-79F560C25CB1}" type="presParOf" srcId="{57213367-BA62-4F61-B8CC-A0166DC7A45B}" destId="{20236001-6590-452C-8F0E-3EAA10314BA6}" srcOrd="4" destOrd="0" presId="urn:microsoft.com/office/officeart/2005/8/layout/vList2"/>
    <dgm:cxn modelId="{BE0B01CB-786B-4D02-8F9C-F1B8D1018CCD}" type="presParOf" srcId="{57213367-BA62-4F61-B8CC-A0166DC7A45B}" destId="{0E0382E2-5A6B-4423-B1D8-456531D4DA2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D2D31D-06DC-43D5-B48A-D4C19A2E584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1D0E95A-2C62-4619-AE48-9B75DF45F0F6}">
      <dgm:prSet custT="1"/>
      <dgm:spPr/>
      <dgm:t>
        <a:bodyPr/>
        <a:lstStyle/>
        <a:p>
          <a:pPr rtl="0"/>
          <a:r>
            <a:rPr lang="hr-HR" sz="1600" b="1" dirty="0" smtClean="0"/>
            <a:t>ETNIČKI NACIONALIZAM I NACIJA  </a:t>
          </a:r>
        </a:p>
        <a:p>
          <a:pPr rtl="0"/>
          <a:r>
            <a:rPr lang="hr-HR" sz="1600" b="1" dirty="0" smtClean="0"/>
            <a:t>shvaćeni i prakticirani kao zajednice porijekla</a:t>
          </a:r>
          <a:br>
            <a:rPr lang="hr-HR" sz="1600" b="1" dirty="0" smtClean="0"/>
          </a:br>
          <a:endParaRPr lang="hr-HR" sz="1600" dirty="0"/>
        </a:p>
      </dgm:t>
    </dgm:pt>
    <dgm:pt modelId="{A8332B2F-DC98-4B31-B888-C6D1693682B1}" type="parTrans" cxnId="{7716036D-9AAB-4065-A104-EC81E2742E95}">
      <dgm:prSet/>
      <dgm:spPr/>
      <dgm:t>
        <a:bodyPr/>
        <a:lstStyle/>
        <a:p>
          <a:endParaRPr lang="en-US"/>
        </a:p>
      </dgm:t>
    </dgm:pt>
    <dgm:pt modelId="{4BBB6D19-F59C-4714-9B57-5D708545D308}" type="sibTrans" cxnId="{7716036D-9AAB-4065-A104-EC81E2742E95}">
      <dgm:prSet/>
      <dgm:spPr/>
      <dgm:t>
        <a:bodyPr/>
        <a:lstStyle/>
        <a:p>
          <a:endParaRPr lang="en-US"/>
        </a:p>
      </dgm:t>
    </dgm:pt>
    <dgm:pt modelId="{696EC8C1-8774-4F3A-9E04-0AAB7D51F3D7}">
      <dgm:prSet custT="1"/>
      <dgm:spPr/>
      <dgm:t>
        <a:bodyPr/>
        <a:lstStyle/>
        <a:p>
          <a:pPr rtl="0"/>
          <a:r>
            <a:rPr lang="hr-HR" sz="1600" b="1" dirty="0" smtClean="0"/>
            <a:t>KULTURNI NACIONALIZAM I NACIJA</a:t>
          </a:r>
        </a:p>
        <a:p>
          <a:pPr rtl="0"/>
          <a:r>
            <a:rPr lang="hr-HR" sz="1600" b="1" dirty="0" smtClean="0"/>
            <a:t>shvaćene kao kulturne zajednice</a:t>
          </a:r>
          <a:endParaRPr lang="hr-HR" sz="1600" dirty="0"/>
        </a:p>
      </dgm:t>
    </dgm:pt>
    <dgm:pt modelId="{37372F6E-0702-409D-ACED-836BD9A0D03D}" type="parTrans" cxnId="{22DA229F-FDE7-4A8F-98EB-0738C929BC18}">
      <dgm:prSet/>
      <dgm:spPr/>
      <dgm:t>
        <a:bodyPr/>
        <a:lstStyle/>
        <a:p>
          <a:endParaRPr lang="en-US"/>
        </a:p>
      </dgm:t>
    </dgm:pt>
    <dgm:pt modelId="{710B8DC8-0E03-4EE5-B017-5D035F15FCE6}" type="sibTrans" cxnId="{22DA229F-FDE7-4A8F-98EB-0738C929BC18}">
      <dgm:prSet/>
      <dgm:spPr/>
      <dgm:t>
        <a:bodyPr/>
        <a:lstStyle/>
        <a:p>
          <a:endParaRPr lang="en-US"/>
        </a:p>
      </dgm:t>
    </dgm:pt>
    <dgm:pt modelId="{1880B674-67F0-4D0B-A5E8-45F0A5F8CF53}">
      <dgm:prSet custT="1"/>
      <dgm:spPr/>
      <dgm:t>
        <a:bodyPr/>
        <a:lstStyle/>
        <a:p>
          <a:pPr rtl="0"/>
          <a:r>
            <a:rPr lang="hr-HR" sz="1600" b="1" dirty="0" smtClean="0"/>
            <a:t>GRAĐANSKA NACIJA</a:t>
          </a:r>
        </a:p>
        <a:p>
          <a:pPr rtl="0"/>
          <a:r>
            <a:rPr lang="hr-HR" sz="1600" b="1" dirty="0" smtClean="0"/>
            <a:t>shvaćena kao politička asocijacija slobodnih i jednakopravnih građana koji žive na određenom jasnom ograničenom prostoru</a:t>
          </a:r>
          <a:endParaRPr lang="hr-HR" sz="1600" dirty="0"/>
        </a:p>
      </dgm:t>
    </dgm:pt>
    <dgm:pt modelId="{CB0A026F-CF99-4D20-9B2C-EF0814182314}" type="parTrans" cxnId="{77267188-DDE9-427F-BE2D-B20DC4533BB6}">
      <dgm:prSet/>
      <dgm:spPr/>
      <dgm:t>
        <a:bodyPr/>
        <a:lstStyle/>
        <a:p>
          <a:endParaRPr lang="en-US"/>
        </a:p>
      </dgm:t>
    </dgm:pt>
    <dgm:pt modelId="{AD2E3B0D-D564-4956-B45C-8241221E6BBB}" type="sibTrans" cxnId="{77267188-DDE9-427F-BE2D-B20DC4533BB6}">
      <dgm:prSet/>
      <dgm:spPr/>
      <dgm:t>
        <a:bodyPr/>
        <a:lstStyle/>
        <a:p>
          <a:endParaRPr lang="en-US"/>
        </a:p>
      </dgm:t>
    </dgm:pt>
    <dgm:pt modelId="{383EA53F-E6A0-4455-B9F0-8E022F6F31E2}">
      <dgm:prSet custT="1"/>
      <dgm:spPr/>
      <dgm:t>
        <a:bodyPr/>
        <a:lstStyle/>
        <a:p>
          <a:pPr rtl="0"/>
          <a:r>
            <a:rPr lang="hr-HR" sz="1600" b="1" dirty="0" smtClean="0"/>
            <a:t>POSTNACIONALNE  i  TRANSNACIONALNE KONSTELACIJE</a:t>
          </a:r>
          <a:endParaRPr lang="hr-HR" sz="1600" dirty="0"/>
        </a:p>
      </dgm:t>
    </dgm:pt>
    <dgm:pt modelId="{A6A2A295-3244-4BBE-9065-2D2400C2E0AB}" type="parTrans" cxnId="{E1E12481-EE3F-402D-971E-32785031B88C}">
      <dgm:prSet/>
      <dgm:spPr/>
      <dgm:t>
        <a:bodyPr/>
        <a:lstStyle/>
        <a:p>
          <a:endParaRPr lang="en-US"/>
        </a:p>
      </dgm:t>
    </dgm:pt>
    <dgm:pt modelId="{451E8816-987F-4A59-9D64-A50D9B845C0C}" type="sibTrans" cxnId="{E1E12481-EE3F-402D-971E-32785031B88C}">
      <dgm:prSet/>
      <dgm:spPr/>
      <dgm:t>
        <a:bodyPr/>
        <a:lstStyle/>
        <a:p>
          <a:endParaRPr lang="en-US"/>
        </a:p>
      </dgm:t>
    </dgm:pt>
    <dgm:pt modelId="{802A991E-CAFF-4CC1-BC36-9A871E76C52D}" type="pres">
      <dgm:prSet presAssocID="{58D2D31D-06DC-43D5-B48A-D4C19A2E58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A2E97-AEE6-4C26-9A98-131FC8659657}" type="pres">
      <dgm:prSet presAssocID="{A1D0E95A-2C62-4619-AE48-9B75DF45F0F6}" presName="parentText" presStyleLbl="node1" presStyleIdx="0" presStyleCnt="4" custLinFactY="-38017" custLinFactNeighborX="9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9BA2C-F708-4E10-BDE2-A36DB9A5AAA1}" type="pres">
      <dgm:prSet presAssocID="{4BBB6D19-F59C-4714-9B57-5D708545D308}" presName="spacer" presStyleCnt="0"/>
      <dgm:spPr/>
    </dgm:pt>
    <dgm:pt modelId="{F612FB64-CD97-4CC7-97C1-3D23F7BA76C5}" type="pres">
      <dgm:prSet presAssocID="{696EC8C1-8774-4F3A-9E04-0AAB7D51F3D7}" presName="parentText" presStyleLbl="node1" presStyleIdx="1" presStyleCnt="4" custLinFactNeighborX="-137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1846F-F98E-4BE8-AE61-9376ABCE7E7E}" type="pres">
      <dgm:prSet presAssocID="{710B8DC8-0E03-4EE5-B017-5D035F15FCE6}" presName="spacer" presStyleCnt="0"/>
      <dgm:spPr/>
    </dgm:pt>
    <dgm:pt modelId="{7FA9679C-6439-4A35-9539-26741DDB6798}" type="pres">
      <dgm:prSet presAssocID="{1880B674-67F0-4D0B-A5E8-45F0A5F8CF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4F1E8-D1F4-40A1-B7CA-A85D303E5EB1}" type="pres">
      <dgm:prSet presAssocID="{AD2E3B0D-D564-4956-B45C-8241221E6BBB}" presName="spacer" presStyleCnt="0"/>
      <dgm:spPr/>
    </dgm:pt>
    <dgm:pt modelId="{B83FC310-46F2-47DE-B0DF-A8F1D77FE06A}" type="pres">
      <dgm:prSet presAssocID="{383EA53F-E6A0-4455-B9F0-8E022F6F31E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A229F-FDE7-4A8F-98EB-0738C929BC18}" srcId="{58D2D31D-06DC-43D5-B48A-D4C19A2E5849}" destId="{696EC8C1-8774-4F3A-9E04-0AAB7D51F3D7}" srcOrd="1" destOrd="0" parTransId="{37372F6E-0702-409D-ACED-836BD9A0D03D}" sibTransId="{710B8DC8-0E03-4EE5-B017-5D035F15FCE6}"/>
    <dgm:cxn modelId="{77267188-DDE9-427F-BE2D-B20DC4533BB6}" srcId="{58D2D31D-06DC-43D5-B48A-D4C19A2E5849}" destId="{1880B674-67F0-4D0B-A5E8-45F0A5F8CF53}" srcOrd="2" destOrd="0" parTransId="{CB0A026F-CF99-4D20-9B2C-EF0814182314}" sibTransId="{AD2E3B0D-D564-4956-B45C-8241221E6BBB}"/>
    <dgm:cxn modelId="{E7C29BD2-3093-4B64-B669-35D4139F65DE}" type="presOf" srcId="{696EC8C1-8774-4F3A-9E04-0AAB7D51F3D7}" destId="{F612FB64-CD97-4CC7-97C1-3D23F7BA76C5}" srcOrd="0" destOrd="0" presId="urn:microsoft.com/office/officeart/2005/8/layout/vList2"/>
    <dgm:cxn modelId="{5784F0FB-5FBB-4B88-8277-2BF0AE31C931}" type="presOf" srcId="{58D2D31D-06DC-43D5-B48A-D4C19A2E5849}" destId="{802A991E-CAFF-4CC1-BC36-9A871E76C52D}" srcOrd="0" destOrd="0" presId="urn:microsoft.com/office/officeart/2005/8/layout/vList2"/>
    <dgm:cxn modelId="{7716036D-9AAB-4065-A104-EC81E2742E95}" srcId="{58D2D31D-06DC-43D5-B48A-D4C19A2E5849}" destId="{A1D0E95A-2C62-4619-AE48-9B75DF45F0F6}" srcOrd="0" destOrd="0" parTransId="{A8332B2F-DC98-4B31-B888-C6D1693682B1}" sibTransId="{4BBB6D19-F59C-4714-9B57-5D708545D308}"/>
    <dgm:cxn modelId="{E1E12481-EE3F-402D-971E-32785031B88C}" srcId="{58D2D31D-06DC-43D5-B48A-D4C19A2E5849}" destId="{383EA53F-E6A0-4455-B9F0-8E022F6F31E2}" srcOrd="3" destOrd="0" parTransId="{A6A2A295-3244-4BBE-9065-2D2400C2E0AB}" sibTransId="{451E8816-987F-4A59-9D64-A50D9B845C0C}"/>
    <dgm:cxn modelId="{3489DE55-CEFC-484B-8D32-B2284139A7D5}" type="presOf" srcId="{383EA53F-E6A0-4455-B9F0-8E022F6F31E2}" destId="{B83FC310-46F2-47DE-B0DF-A8F1D77FE06A}" srcOrd="0" destOrd="0" presId="urn:microsoft.com/office/officeart/2005/8/layout/vList2"/>
    <dgm:cxn modelId="{A5FE6562-3CF5-4FB0-B1B2-6EDF893C640F}" type="presOf" srcId="{1880B674-67F0-4D0B-A5E8-45F0A5F8CF53}" destId="{7FA9679C-6439-4A35-9539-26741DDB6798}" srcOrd="0" destOrd="0" presId="urn:microsoft.com/office/officeart/2005/8/layout/vList2"/>
    <dgm:cxn modelId="{3AF0135E-DF45-446E-8806-1365E6E015E6}" type="presOf" srcId="{A1D0E95A-2C62-4619-AE48-9B75DF45F0F6}" destId="{603A2E97-AEE6-4C26-9A98-131FC8659657}" srcOrd="0" destOrd="0" presId="urn:microsoft.com/office/officeart/2005/8/layout/vList2"/>
    <dgm:cxn modelId="{67229C2D-5310-4821-852B-D11C753E5821}" type="presParOf" srcId="{802A991E-CAFF-4CC1-BC36-9A871E76C52D}" destId="{603A2E97-AEE6-4C26-9A98-131FC8659657}" srcOrd="0" destOrd="0" presId="urn:microsoft.com/office/officeart/2005/8/layout/vList2"/>
    <dgm:cxn modelId="{304FC953-2250-4DCF-99F6-6E1AFBCF98EB}" type="presParOf" srcId="{802A991E-CAFF-4CC1-BC36-9A871E76C52D}" destId="{A0E9BA2C-F708-4E10-BDE2-A36DB9A5AAA1}" srcOrd="1" destOrd="0" presId="urn:microsoft.com/office/officeart/2005/8/layout/vList2"/>
    <dgm:cxn modelId="{A8A66128-A576-4851-AA33-D62E8FF09558}" type="presParOf" srcId="{802A991E-CAFF-4CC1-BC36-9A871E76C52D}" destId="{F612FB64-CD97-4CC7-97C1-3D23F7BA76C5}" srcOrd="2" destOrd="0" presId="urn:microsoft.com/office/officeart/2005/8/layout/vList2"/>
    <dgm:cxn modelId="{A490D9DA-944A-47D7-9137-0D0CE8A056BE}" type="presParOf" srcId="{802A991E-CAFF-4CC1-BC36-9A871E76C52D}" destId="{E471846F-F98E-4BE8-AE61-9376ABCE7E7E}" srcOrd="3" destOrd="0" presId="urn:microsoft.com/office/officeart/2005/8/layout/vList2"/>
    <dgm:cxn modelId="{4FFDF42F-0FA9-49BC-875A-88B29269465E}" type="presParOf" srcId="{802A991E-CAFF-4CC1-BC36-9A871E76C52D}" destId="{7FA9679C-6439-4A35-9539-26741DDB6798}" srcOrd="4" destOrd="0" presId="urn:microsoft.com/office/officeart/2005/8/layout/vList2"/>
    <dgm:cxn modelId="{B3477DE3-41E4-4575-B8AB-E26931B1E3CC}" type="presParOf" srcId="{802A991E-CAFF-4CC1-BC36-9A871E76C52D}" destId="{F9B4F1E8-D1F4-40A1-B7CA-A85D303E5EB1}" srcOrd="5" destOrd="0" presId="urn:microsoft.com/office/officeart/2005/8/layout/vList2"/>
    <dgm:cxn modelId="{956EFB81-26FC-41F1-B721-E004B90ECEBB}" type="presParOf" srcId="{802A991E-CAFF-4CC1-BC36-9A871E76C52D}" destId="{B83FC310-46F2-47DE-B0DF-A8F1D77FE0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62FD0E-1F70-4BE6-8573-2BD5D9C1B26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700CD8C-E43B-4B77-8A85-4253D3A38C3F}">
      <dgm:prSet/>
      <dgm:spPr/>
      <dgm:t>
        <a:bodyPr/>
        <a:lstStyle/>
        <a:p>
          <a:pPr rtl="0"/>
          <a:r>
            <a:rPr lang="hr-HR" dirty="0" smtClean="0"/>
            <a:t>Društveno uključiv</a:t>
          </a:r>
          <a:r>
            <a:rPr lang="en-US" dirty="0" smtClean="0"/>
            <a:t>a</a:t>
          </a:r>
          <a:r>
            <a:rPr lang="hr-HR" dirty="0" smtClean="0"/>
            <a:t>nje / isključivanje</a:t>
          </a:r>
          <a:endParaRPr lang="hr-HR" dirty="0"/>
        </a:p>
      </dgm:t>
    </dgm:pt>
    <dgm:pt modelId="{2662091D-4C79-44CD-8B93-33DBE4F54454}" type="parTrans" cxnId="{3EFC00CE-DC42-4F94-BD14-08D8267570D8}">
      <dgm:prSet/>
      <dgm:spPr/>
      <dgm:t>
        <a:bodyPr/>
        <a:lstStyle/>
        <a:p>
          <a:endParaRPr lang="en-US"/>
        </a:p>
      </dgm:t>
    </dgm:pt>
    <dgm:pt modelId="{7DA73E54-0BED-48D4-AD92-DB9F2F0CA282}" type="sibTrans" cxnId="{3EFC00CE-DC42-4F94-BD14-08D8267570D8}">
      <dgm:prSet/>
      <dgm:spPr/>
      <dgm:t>
        <a:bodyPr/>
        <a:lstStyle/>
        <a:p>
          <a:endParaRPr lang="en-US"/>
        </a:p>
      </dgm:t>
    </dgm:pt>
    <dgm:pt modelId="{2A9B069D-250E-427E-9BB5-C47ECD02697F}">
      <dgm:prSet/>
      <dgm:spPr/>
      <dgm:t>
        <a:bodyPr/>
        <a:lstStyle/>
        <a:p>
          <a:pPr rtl="0"/>
          <a:r>
            <a:rPr lang="hr-HR" smtClean="0"/>
            <a:t>Davanje </a:t>
          </a:r>
          <a:r>
            <a:rPr lang="en-US" smtClean="0"/>
            <a:t>i</a:t>
          </a:r>
          <a:r>
            <a:rPr lang="hr-HR" smtClean="0"/>
            <a:t> uskraćivanje ljudskih </a:t>
          </a:r>
          <a:r>
            <a:rPr lang="en-US" smtClean="0"/>
            <a:t>i</a:t>
          </a:r>
          <a:r>
            <a:rPr lang="hr-HR" smtClean="0"/>
            <a:t> građanskih prava</a:t>
          </a:r>
          <a:endParaRPr lang="hr-HR"/>
        </a:p>
      </dgm:t>
    </dgm:pt>
    <dgm:pt modelId="{007C3C92-3838-44F5-A0BF-1E1BC096BF3C}" type="parTrans" cxnId="{99F79AEA-64DF-438A-8C69-D9592B916820}">
      <dgm:prSet/>
      <dgm:spPr/>
      <dgm:t>
        <a:bodyPr/>
        <a:lstStyle/>
        <a:p>
          <a:endParaRPr lang="en-US"/>
        </a:p>
      </dgm:t>
    </dgm:pt>
    <dgm:pt modelId="{B7A44CEA-1DFC-486F-858D-2695F01C9604}" type="sibTrans" cxnId="{99F79AEA-64DF-438A-8C69-D9592B916820}">
      <dgm:prSet/>
      <dgm:spPr/>
      <dgm:t>
        <a:bodyPr/>
        <a:lstStyle/>
        <a:p>
          <a:endParaRPr lang="en-US"/>
        </a:p>
      </dgm:t>
    </dgm:pt>
    <dgm:pt modelId="{3B1AD5E8-CB59-40F4-8B4E-5C6451FAF44D}">
      <dgm:prSet/>
      <dgm:spPr/>
      <dgm:t>
        <a:bodyPr/>
        <a:lstStyle/>
        <a:p>
          <a:pPr rtl="0"/>
          <a:r>
            <a:rPr lang="hr-HR" smtClean="0"/>
            <a:t>Temelj za dobivanje ili uskraćivanje ljudskih </a:t>
          </a:r>
          <a:r>
            <a:rPr lang="en-US" smtClean="0"/>
            <a:t>i</a:t>
          </a:r>
          <a:r>
            <a:rPr lang="hr-HR" smtClean="0"/>
            <a:t> građanskih prava</a:t>
          </a:r>
          <a:endParaRPr lang="hr-HR"/>
        </a:p>
      </dgm:t>
    </dgm:pt>
    <dgm:pt modelId="{09E9E664-C609-4527-B0CA-767ABCB951CF}" type="parTrans" cxnId="{2C98A3E4-D4F4-4440-A6CF-4F01479F457C}">
      <dgm:prSet/>
      <dgm:spPr/>
      <dgm:t>
        <a:bodyPr/>
        <a:lstStyle/>
        <a:p>
          <a:endParaRPr lang="en-US"/>
        </a:p>
      </dgm:t>
    </dgm:pt>
    <dgm:pt modelId="{320D6EDD-898C-4FB2-ABA1-57A62A5B96B9}" type="sibTrans" cxnId="{2C98A3E4-D4F4-4440-A6CF-4F01479F457C}">
      <dgm:prSet/>
      <dgm:spPr/>
      <dgm:t>
        <a:bodyPr/>
        <a:lstStyle/>
        <a:p>
          <a:endParaRPr lang="en-US"/>
        </a:p>
      </dgm:t>
    </dgm:pt>
    <dgm:pt modelId="{8EE3A534-1332-4F19-8113-792E2AAEAD1E}">
      <dgm:prSet/>
      <dgm:spPr/>
      <dgm:t>
        <a:bodyPr/>
        <a:lstStyle/>
        <a:p>
          <a:pPr rtl="0"/>
          <a:r>
            <a:rPr lang="hr-HR" smtClean="0"/>
            <a:t>Zahtjev privrženosti državi</a:t>
          </a:r>
          <a:endParaRPr lang="hr-HR"/>
        </a:p>
      </dgm:t>
    </dgm:pt>
    <dgm:pt modelId="{0C546631-1988-4B44-AE58-B6163748CB3B}" type="parTrans" cxnId="{FB300EC2-53F9-4BDD-BA77-4D502DBEAB43}">
      <dgm:prSet/>
      <dgm:spPr/>
      <dgm:t>
        <a:bodyPr/>
        <a:lstStyle/>
        <a:p>
          <a:endParaRPr lang="en-US"/>
        </a:p>
      </dgm:t>
    </dgm:pt>
    <dgm:pt modelId="{1FB3C66E-2AC9-4D13-966A-2D584261AA36}" type="sibTrans" cxnId="{FB300EC2-53F9-4BDD-BA77-4D502DBEAB43}">
      <dgm:prSet/>
      <dgm:spPr/>
      <dgm:t>
        <a:bodyPr/>
        <a:lstStyle/>
        <a:p>
          <a:endParaRPr lang="en-US"/>
        </a:p>
      </dgm:t>
    </dgm:pt>
    <dgm:pt modelId="{667EF2F0-0490-4D35-B506-9F5746AB08D0}">
      <dgm:prSet/>
      <dgm:spPr/>
      <dgm:t>
        <a:bodyPr/>
        <a:lstStyle/>
        <a:p>
          <a:pPr rtl="0"/>
          <a:r>
            <a:rPr lang="hr-HR" dirty="0" smtClean="0"/>
            <a:t>Način prakticiranja patriotizma</a:t>
          </a:r>
          <a:endParaRPr lang="hr-HR" dirty="0"/>
        </a:p>
      </dgm:t>
    </dgm:pt>
    <dgm:pt modelId="{73016E5C-AF40-4BC3-8C2D-012C84A89338}" type="parTrans" cxnId="{309DD7D5-57BD-42B4-B9CA-5D283B3DAEA7}">
      <dgm:prSet/>
      <dgm:spPr/>
      <dgm:t>
        <a:bodyPr/>
        <a:lstStyle/>
        <a:p>
          <a:endParaRPr lang="en-US"/>
        </a:p>
      </dgm:t>
    </dgm:pt>
    <dgm:pt modelId="{16D873AC-360A-4972-A87F-25BBC222B56E}" type="sibTrans" cxnId="{309DD7D5-57BD-42B4-B9CA-5D283B3DAEA7}">
      <dgm:prSet/>
      <dgm:spPr/>
      <dgm:t>
        <a:bodyPr/>
        <a:lstStyle/>
        <a:p>
          <a:endParaRPr lang="en-US"/>
        </a:p>
      </dgm:t>
    </dgm:pt>
    <dgm:pt modelId="{08BFBCB8-2464-4BD9-B4CD-BC481CC51E08}" type="pres">
      <dgm:prSet presAssocID="{6E62FD0E-1F70-4BE6-8573-2BD5D9C1B2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004EF8-925A-4C8A-8E4D-228D942EABBF}" type="pres">
      <dgm:prSet presAssocID="{3700CD8C-E43B-4B77-8A85-4253D3A38C3F}" presName="parentText" presStyleLbl="node1" presStyleIdx="0" presStyleCnt="5" custLinFactNeighborX="-328" custLinFactNeighborY="-20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0B1D2-F540-48E8-BC84-BC7C1758E4CB}" type="pres">
      <dgm:prSet presAssocID="{7DA73E54-0BED-48D4-AD92-DB9F2F0CA282}" presName="spacer" presStyleCnt="0"/>
      <dgm:spPr/>
    </dgm:pt>
    <dgm:pt modelId="{823148C7-46E2-4F1D-B581-24C9EE87D1B4}" type="pres">
      <dgm:prSet presAssocID="{2A9B069D-250E-427E-9BB5-C47ECD02697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BAD6D-DA22-42A0-83C3-D39F3E6D15E5}" type="pres">
      <dgm:prSet presAssocID="{B7A44CEA-1DFC-486F-858D-2695F01C9604}" presName="spacer" presStyleCnt="0"/>
      <dgm:spPr/>
    </dgm:pt>
    <dgm:pt modelId="{3F54DDC0-84B3-4705-B266-83162C5E3528}" type="pres">
      <dgm:prSet presAssocID="{3B1AD5E8-CB59-40F4-8B4E-5C6451FAF44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43AD4-0C9A-4870-A056-06CD9D9AFF64}" type="pres">
      <dgm:prSet presAssocID="{320D6EDD-898C-4FB2-ABA1-57A62A5B96B9}" presName="spacer" presStyleCnt="0"/>
      <dgm:spPr/>
    </dgm:pt>
    <dgm:pt modelId="{0BB551D1-64C2-4758-908F-DD985A433111}" type="pres">
      <dgm:prSet presAssocID="{8EE3A534-1332-4F19-8113-792E2AAEAD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45021-83C7-4D08-A063-125735BF54D2}" type="pres">
      <dgm:prSet presAssocID="{1FB3C66E-2AC9-4D13-966A-2D584261AA36}" presName="spacer" presStyleCnt="0"/>
      <dgm:spPr/>
    </dgm:pt>
    <dgm:pt modelId="{39D6F778-3E64-42FC-A18C-664FC6CD2D02}" type="pres">
      <dgm:prSet presAssocID="{667EF2F0-0490-4D35-B506-9F5746AB08D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2A04C-DFBD-44AB-A929-72066C5585B5}" type="presOf" srcId="{2A9B069D-250E-427E-9BB5-C47ECD02697F}" destId="{823148C7-46E2-4F1D-B581-24C9EE87D1B4}" srcOrd="0" destOrd="0" presId="urn:microsoft.com/office/officeart/2005/8/layout/vList2"/>
    <dgm:cxn modelId="{3EFC00CE-DC42-4F94-BD14-08D8267570D8}" srcId="{6E62FD0E-1F70-4BE6-8573-2BD5D9C1B261}" destId="{3700CD8C-E43B-4B77-8A85-4253D3A38C3F}" srcOrd="0" destOrd="0" parTransId="{2662091D-4C79-44CD-8B93-33DBE4F54454}" sibTransId="{7DA73E54-0BED-48D4-AD92-DB9F2F0CA282}"/>
    <dgm:cxn modelId="{2C98A3E4-D4F4-4440-A6CF-4F01479F457C}" srcId="{6E62FD0E-1F70-4BE6-8573-2BD5D9C1B261}" destId="{3B1AD5E8-CB59-40F4-8B4E-5C6451FAF44D}" srcOrd="2" destOrd="0" parTransId="{09E9E664-C609-4527-B0CA-767ABCB951CF}" sibTransId="{320D6EDD-898C-4FB2-ABA1-57A62A5B96B9}"/>
    <dgm:cxn modelId="{26B18973-FFCE-4978-8D72-43B9E601EE60}" type="presOf" srcId="{3B1AD5E8-CB59-40F4-8B4E-5C6451FAF44D}" destId="{3F54DDC0-84B3-4705-B266-83162C5E3528}" srcOrd="0" destOrd="0" presId="urn:microsoft.com/office/officeart/2005/8/layout/vList2"/>
    <dgm:cxn modelId="{E40A55AC-9BB2-4ABB-8F06-789B62F6F78E}" type="presOf" srcId="{667EF2F0-0490-4D35-B506-9F5746AB08D0}" destId="{39D6F778-3E64-42FC-A18C-664FC6CD2D02}" srcOrd="0" destOrd="0" presId="urn:microsoft.com/office/officeart/2005/8/layout/vList2"/>
    <dgm:cxn modelId="{6539C993-D6EA-44F4-B195-A9C528151FD0}" type="presOf" srcId="{8EE3A534-1332-4F19-8113-792E2AAEAD1E}" destId="{0BB551D1-64C2-4758-908F-DD985A433111}" srcOrd="0" destOrd="0" presId="urn:microsoft.com/office/officeart/2005/8/layout/vList2"/>
    <dgm:cxn modelId="{309DD7D5-57BD-42B4-B9CA-5D283B3DAEA7}" srcId="{6E62FD0E-1F70-4BE6-8573-2BD5D9C1B261}" destId="{667EF2F0-0490-4D35-B506-9F5746AB08D0}" srcOrd="4" destOrd="0" parTransId="{73016E5C-AF40-4BC3-8C2D-012C84A89338}" sibTransId="{16D873AC-360A-4972-A87F-25BBC222B56E}"/>
    <dgm:cxn modelId="{102B3DB3-8402-4B87-945B-5486871BB43D}" type="presOf" srcId="{3700CD8C-E43B-4B77-8A85-4253D3A38C3F}" destId="{D9004EF8-925A-4C8A-8E4D-228D942EABBF}" srcOrd="0" destOrd="0" presId="urn:microsoft.com/office/officeart/2005/8/layout/vList2"/>
    <dgm:cxn modelId="{FB300EC2-53F9-4BDD-BA77-4D502DBEAB43}" srcId="{6E62FD0E-1F70-4BE6-8573-2BD5D9C1B261}" destId="{8EE3A534-1332-4F19-8113-792E2AAEAD1E}" srcOrd="3" destOrd="0" parTransId="{0C546631-1988-4B44-AE58-B6163748CB3B}" sibTransId="{1FB3C66E-2AC9-4D13-966A-2D584261AA36}"/>
    <dgm:cxn modelId="{C7FB3CDF-7F18-417D-94ED-4FAA6878A1E4}" type="presOf" srcId="{6E62FD0E-1F70-4BE6-8573-2BD5D9C1B261}" destId="{08BFBCB8-2464-4BD9-B4CD-BC481CC51E08}" srcOrd="0" destOrd="0" presId="urn:microsoft.com/office/officeart/2005/8/layout/vList2"/>
    <dgm:cxn modelId="{99F79AEA-64DF-438A-8C69-D9592B916820}" srcId="{6E62FD0E-1F70-4BE6-8573-2BD5D9C1B261}" destId="{2A9B069D-250E-427E-9BB5-C47ECD02697F}" srcOrd="1" destOrd="0" parTransId="{007C3C92-3838-44F5-A0BF-1E1BC096BF3C}" sibTransId="{B7A44CEA-1DFC-486F-858D-2695F01C9604}"/>
    <dgm:cxn modelId="{01628D6E-F540-408A-96E8-25E0C3D830E0}" type="presParOf" srcId="{08BFBCB8-2464-4BD9-B4CD-BC481CC51E08}" destId="{D9004EF8-925A-4C8A-8E4D-228D942EABBF}" srcOrd="0" destOrd="0" presId="urn:microsoft.com/office/officeart/2005/8/layout/vList2"/>
    <dgm:cxn modelId="{0F453C24-1713-4F7F-9EBA-4B672A34CBEB}" type="presParOf" srcId="{08BFBCB8-2464-4BD9-B4CD-BC481CC51E08}" destId="{9D60B1D2-F540-48E8-BC84-BC7C1758E4CB}" srcOrd="1" destOrd="0" presId="urn:microsoft.com/office/officeart/2005/8/layout/vList2"/>
    <dgm:cxn modelId="{AB6FD44D-39FA-423A-84AC-EDF722037185}" type="presParOf" srcId="{08BFBCB8-2464-4BD9-B4CD-BC481CC51E08}" destId="{823148C7-46E2-4F1D-B581-24C9EE87D1B4}" srcOrd="2" destOrd="0" presId="urn:microsoft.com/office/officeart/2005/8/layout/vList2"/>
    <dgm:cxn modelId="{0EF583D7-555F-4686-B433-514738128EFE}" type="presParOf" srcId="{08BFBCB8-2464-4BD9-B4CD-BC481CC51E08}" destId="{67CBAD6D-DA22-42A0-83C3-D39F3E6D15E5}" srcOrd="3" destOrd="0" presId="urn:microsoft.com/office/officeart/2005/8/layout/vList2"/>
    <dgm:cxn modelId="{2909CE30-AC21-45B3-9DE5-8ACE1068E29F}" type="presParOf" srcId="{08BFBCB8-2464-4BD9-B4CD-BC481CC51E08}" destId="{3F54DDC0-84B3-4705-B266-83162C5E3528}" srcOrd="4" destOrd="0" presId="urn:microsoft.com/office/officeart/2005/8/layout/vList2"/>
    <dgm:cxn modelId="{C4697786-E5F5-47C4-AA91-67C63968790A}" type="presParOf" srcId="{08BFBCB8-2464-4BD9-B4CD-BC481CC51E08}" destId="{07443AD4-0C9A-4870-A056-06CD9D9AFF64}" srcOrd="5" destOrd="0" presId="urn:microsoft.com/office/officeart/2005/8/layout/vList2"/>
    <dgm:cxn modelId="{40D6821A-9B70-4E7E-A7AE-8C6ADFF9C776}" type="presParOf" srcId="{08BFBCB8-2464-4BD9-B4CD-BC481CC51E08}" destId="{0BB551D1-64C2-4758-908F-DD985A433111}" srcOrd="6" destOrd="0" presId="urn:microsoft.com/office/officeart/2005/8/layout/vList2"/>
    <dgm:cxn modelId="{A5E83384-9D19-4B41-AD70-59E579C3B701}" type="presParOf" srcId="{08BFBCB8-2464-4BD9-B4CD-BC481CC51E08}" destId="{F8F45021-83C7-4D08-A063-125735BF54D2}" srcOrd="7" destOrd="0" presId="urn:microsoft.com/office/officeart/2005/8/layout/vList2"/>
    <dgm:cxn modelId="{17B813F0-1339-4B0E-A9E3-ED44A963E891}" type="presParOf" srcId="{08BFBCB8-2464-4BD9-B4CD-BC481CC51E08}" destId="{39D6F778-3E64-42FC-A18C-664FC6CD2D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F0DE0F-A839-4FB8-950D-3CFE009CC40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F866E1A-2E0E-42AE-B755-46AB38ED33C1}">
      <dgm:prSet custT="1"/>
      <dgm:spPr/>
      <dgm:t>
        <a:bodyPr/>
        <a:lstStyle/>
        <a:p>
          <a:pPr rtl="0"/>
          <a:r>
            <a:rPr lang="hr-HR" sz="18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Blagostanje pomoću isključivanja drugih</a:t>
          </a:r>
          <a:endParaRPr lang="hr-HR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E5514-9084-4553-9892-A218120DA138}" type="parTrans" cxnId="{D01D526E-2558-4033-ADF1-34C796F7A651}">
      <dgm:prSet/>
      <dgm:spPr/>
      <dgm:t>
        <a:bodyPr/>
        <a:lstStyle/>
        <a:p>
          <a:endParaRPr lang="en-US"/>
        </a:p>
      </dgm:t>
    </dgm:pt>
    <dgm:pt modelId="{75D2FFCF-CAC0-4674-92F4-45FB755E042E}" type="sibTrans" cxnId="{D01D526E-2558-4033-ADF1-34C796F7A651}">
      <dgm:prSet/>
      <dgm:spPr/>
      <dgm:t>
        <a:bodyPr/>
        <a:lstStyle/>
        <a:p>
          <a:endParaRPr lang="en-US"/>
        </a:p>
      </dgm:t>
    </dgm:pt>
    <dgm:pt modelId="{618EF42E-6612-407D-B9C1-23CFEDA09818}">
      <dgm:prSet custT="1"/>
      <dgm:spPr/>
      <dgm:t>
        <a:bodyPr/>
        <a:lstStyle/>
        <a:p>
          <a:pPr rtl="0"/>
          <a:r>
            <a:rPr lang="hr-HR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Razmjena dobara isključivo unutar vlastite zajednice</a:t>
          </a:r>
          <a:endParaRPr lang="hr-HR" sz="18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E2F28-9276-432A-A9A0-D31A6A79C813}" type="parTrans" cxnId="{92AE29D5-55CB-41A4-B490-154B47E0459B}">
      <dgm:prSet/>
      <dgm:spPr/>
      <dgm:t>
        <a:bodyPr/>
        <a:lstStyle/>
        <a:p>
          <a:endParaRPr lang="en-US"/>
        </a:p>
      </dgm:t>
    </dgm:pt>
    <dgm:pt modelId="{2EDF58C1-9A49-4771-BD36-F85EB60DB78C}" type="sibTrans" cxnId="{92AE29D5-55CB-41A4-B490-154B47E0459B}">
      <dgm:prSet/>
      <dgm:spPr/>
      <dgm:t>
        <a:bodyPr/>
        <a:lstStyle/>
        <a:p>
          <a:endParaRPr lang="en-US"/>
        </a:p>
      </dgm:t>
    </dgm:pt>
    <dgm:pt modelId="{14C34E09-207E-4FD1-A1A1-D9769AD95D65}">
      <dgm:prSet custT="1"/>
      <dgm:spPr/>
      <dgm:t>
        <a:bodyPr/>
        <a:lstStyle/>
        <a:p>
          <a:pPr rtl="0"/>
          <a:r>
            <a:rPr lang="hr-H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Kulturalizacija teritorija – blagostanje moguće jedino ako nema „kulturnog zagađivanja”</a:t>
          </a:r>
          <a:endParaRPr lang="hr-HR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65F9F-A657-48DD-889B-4EE7C2799BE4}" type="parTrans" cxnId="{C835E2DC-6685-47CE-B7E0-063C72C68916}">
      <dgm:prSet/>
      <dgm:spPr/>
      <dgm:t>
        <a:bodyPr/>
        <a:lstStyle/>
        <a:p>
          <a:endParaRPr lang="en-US"/>
        </a:p>
      </dgm:t>
    </dgm:pt>
    <dgm:pt modelId="{A04AEADD-AA70-416C-9D19-EF7C1C068C3A}" type="sibTrans" cxnId="{C835E2DC-6685-47CE-B7E0-063C72C68916}">
      <dgm:prSet/>
      <dgm:spPr/>
      <dgm:t>
        <a:bodyPr/>
        <a:lstStyle/>
        <a:p>
          <a:endParaRPr lang="en-US"/>
        </a:p>
      </dgm:t>
    </dgm:pt>
    <dgm:pt modelId="{9B95A0CE-1134-4043-BC5A-1D0017B0923A}">
      <dgm:prSet custT="1"/>
      <dgm:spPr/>
      <dgm:t>
        <a:bodyPr/>
        <a:lstStyle/>
        <a:p>
          <a:pPr rtl="0"/>
          <a:r>
            <a:rPr lang="hr-HR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Schengen; odbijanje izbjeglica; odbijanje gradnje religijskih ustanova</a:t>
          </a:r>
          <a:endParaRPr lang="hr-HR" sz="18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CC991-0F31-4B0A-8796-0AA6F265A401}" type="parTrans" cxnId="{18E6EE35-4106-4E3D-8292-765F5796DB26}">
      <dgm:prSet/>
      <dgm:spPr/>
      <dgm:t>
        <a:bodyPr/>
        <a:lstStyle/>
        <a:p>
          <a:endParaRPr lang="en-US"/>
        </a:p>
      </dgm:t>
    </dgm:pt>
    <dgm:pt modelId="{EC484E0A-3467-4B5D-AFC1-0A7BFC983F84}" type="sibTrans" cxnId="{18E6EE35-4106-4E3D-8292-765F5796DB26}">
      <dgm:prSet/>
      <dgm:spPr/>
      <dgm:t>
        <a:bodyPr/>
        <a:lstStyle/>
        <a:p>
          <a:endParaRPr lang="en-US"/>
        </a:p>
      </dgm:t>
    </dgm:pt>
    <dgm:pt modelId="{602FFB60-3A93-400F-9E7D-6A38BCCF8F56}">
      <dgm:prSet custT="1"/>
      <dgm:spPr/>
      <dgm:t>
        <a:bodyPr/>
        <a:lstStyle/>
        <a:p>
          <a:pPr rtl="0"/>
          <a:r>
            <a:rPr lang="hr-H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Državljanstvo</a:t>
          </a:r>
          <a:endParaRPr lang="hr-HR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0763B-C707-4EC9-96B1-8307B39FF5D5}" type="parTrans" cxnId="{733CD1DA-BB8A-4477-B950-19537752D0F6}">
      <dgm:prSet/>
      <dgm:spPr/>
      <dgm:t>
        <a:bodyPr/>
        <a:lstStyle/>
        <a:p>
          <a:endParaRPr lang="en-US"/>
        </a:p>
      </dgm:t>
    </dgm:pt>
    <dgm:pt modelId="{59DC76C9-4696-4FA6-B186-AB3FACBA1087}" type="sibTrans" cxnId="{733CD1DA-BB8A-4477-B950-19537752D0F6}">
      <dgm:prSet/>
      <dgm:spPr/>
      <dgm:t>
        <a:bodyPr/>
        <a:lstStyle/>
        <a:p>
          <a:endParaRPr lang="en-US"/>
        </a:p>
      </dgm:t>
    </dgm:pt>
    <dgm:pt modelId="{54FF0BFA-D620-4D9D-8923-656D6B06562C}">
      <dgm:prSet custT="1"/>
      <dgm:spPr/>
      <dgm:t>
        <a:bodyPr/>
        <a:lstStyle/>
        <a:p>
          <a:pPr rtl="0"/>
          <a:r>
            <a:rPr lang="hr-HR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Temelj za državljanstvo etnička pripadnost? (samoodređenje)</a:t>
          </a:r>
          <a:endParaRPr lang="hr-HR" sz="18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F5782-92F1-4F86-9C1C-3E8812F2BCFA}" type="parTrans" cxnId="{7CF268B8-C6E9-4CB2-BE84-3C7DECD1E924}">
      <dgm:prSet/>
      <dgm:spPr/>
      <dgm:t>
        <a:bodyPr/>
        <a:lstStyle/>
        <a:p>
          <a:endParaRPr lang="en-US"/>
        </a:p>
      </dgm:t>
    </dgm:pt>
    <dgm:pt modelId="{7B531B22-398A-4053-B3CF-687098309223}" type="sibTrans" cxnId="{7CF268B8-C6E9-4CB2-BE84-3C7DECD1E924}">
      <dgm:prSet/>
      <dgm:spPr/>
      <dgm:t>
        <a:bodyPr/>
        <a:lstStyle/>
        <a:p>
          <a:endParaRPr lang="en-US"/>
        </a:p>
      </dgm:t>
    </dgm:pt>
    <dgm:pt modelId="{50D9F035-CB95-4BE1-A8AC-3935ECC3C374}">
      <dgm:prSet custT="1"/>
      <dgm:spPr/>
      <dgm:t>
        <a:bodyPr/>
        <a:lstStyle/>
        <a:p>
          <a:pPr rtl="0"/>
          <a:r>
            <a:rPr lang="hr-H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Poistovjećivanje vlasti i države</a:t>
          </a:r>
          <a:endParaRPr lang="hr-HR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AC91F-B931-424C-A57A-0741A3AA00BB}" type="parTrans" cxnId="{839C6F8D-F898-4E2D-A58D-BCEB8E70C731}">
      <dgm:prSet/>
      <dgm:spPr/>
      <dgm:t>
        <a:bodyPr/>
        <a:lstStyle/>
        <a:p>
          <a:endParaRPr lang="en-US"/>
        </a:p>
      </dgm:t>
    </dgm:pt>
    <dgm:pt modelId="{CD20D842-9686-4694-8C02-A3D1426E52E4}" type="sibTrans" cxnId="{839C6F8D-F898-4E2D-A58D-BCEB8E70C731}">
      <dgm:prSet/>
      <dgm:spPr/>
      <dgm:t>
        <a:bodyPr/>
        <a:lstStyle/>
        <a:p>
          <a:endParaRPr lang="en-US"/>
        </a:p>
      </dgm:t>
    </dgm:pt>
    <dgm:pt modelId="{0E29A9DD-E81E-4EC0-97A3-20984F79B6E8}">
      <dgm:prSet custT="1"/>
      <dgm:spPr/>
      <dgm:t>
        <a:bodyPr/>
        <a:lstStyle/>
        <a:p>
          <a:pPr rtl="0"/>
          <a:r>
            <a:rPr lang="hr-HR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Cosa nostra</a:t>
          </a:r>
          <a:endParaRPr lang="hr-HR" sz="18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E371C-77EE-4554-A4E2-99224F7ED677}" type="parTrans" cxnId="{F44D474A-E98E-45F6-B79F-7260A0075572}">
      <dgm:prSet/>
      <dgm:spPr/>
      <dgm:t>
        <a:bodyPr/>
        <a:lstStyle/>
        <a:p>
          <a:endParaRPr lang="en-US"/>
        </a:p>
      </dgm:t>
    </dgm:pt>
    <dgm:pt modelId="{7DB2788B-83AE-487A-8735-16E792B5493F}" type="sibTrans" cxnId="{F44D474A-E98E-45F6-B79F-7260A0075572}">
      <dgm:prSet/>
      <dgm:spPr/>
      <dgm:t>
        <a:bodyPr/>
        <a:lstStyle/>
        <a:p>
          <a:endParaRPr lang="en-US"/>
        </a:p>
      </dgm:t>
    </dgm:pt>
    <dgm:pt modelId="{24D5E57A-705C-498E-AE60-DA2F2D55DAE7}">
      <dgm:prSet custT="1"/>
      <dgm:spPr/>
      <dgm:t>
        <a:bodyPr/>
        <a:lstStyle/>
        <a:p>
          <a:pPr rtl="0"/>
          <a:r>
            <a:rPr lang="hr-H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Eliminacija priče o pravednosti i jednakosti</a:t>
          </a:r>
          <a:endParaRPr lang="hr-HR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30C64-0B3F-4C29-B0E7-DCF903542521}" type="parTrans" cxnId="{1B2AC9FD-D9F0-4044-8CD3-A662D84A7B64}">
      <dgm:prSet/>
      <dgm:spPr/>
      <dgm:t>
        <a:bodyPr/>
        <a:lstStyle/>
        <a:p>
          <a:endParaRPr lang="en-US"/>
        </a:p>
      </dgm:t>
    </dgm:pt>
    <dgm:pt modelId="{3B2B0985-EDAD-45BC-A3C7-E34C1CDBACBD}" type="sibTrans" cxnId="{1B2AC9FD-D9F0-4044-8CD3-A662D84A7B64}">
      <dgm:prSet/>
      <dgm:spPr/>
      <dgm:t>
        <a:bodyPr/>
        <a:lstStyle/>
        <a:p>
          <a:endParaRPr lang="en-US"/>
        </a:p>
      </dgm:t>
    </dgm:pt>
    <dgm:pt modelId="{556E4120-B482-4DF2-B7F5-70CCCA5AFE3D}" type="pres">
      <dgm:prSet presAssocID="{55F0DE0F-A839-4FB8-950D-3CFE009CC401}" presName="linear" presStyleCnt="0">
        <dgm:presLayoutVars>
          <dgm:animLvl val="lvl"/>
          <dgm:resizeHandles val="exact"/>
        </dgm:presLayoutVars>
      </dgm:prSet>
      <dgm:spPr/>
    </dgm:pt>
    <dgm:pt modelId="{88DAF8AA-D5FF-473B-AAB9-936127CC82B7}" type="pres">
      <dgm:prSet presAssocID="{3F866E1A-2E0E-42AE-B755-46AB38ED33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278E71-896A-4A8A-AF76-89F24FEC5627}" type="pres">
      <dgm:prSet presAssocID="{3F866E1A-2E0E-42AE-B755-46AB38ED33C1}" presName="childText" presStyleLbl="revTx" presStyleIdx="0" presStyleCnt="4">
        <dgm:presLayoutVars>
          <dgm:bulletEnabled val="1"/>
        </dgm:presLayoutVars>
      </dgm:prSet>
      <dgm:spPr/>
    </dgm:pt>
    <dgm:pt modelId="{F72EC6B6-54C0-406E-8FFB-8FCC1424E73F}" type="pres">
      <dgm:prSet presAssocID="{14C34E09-207E-4FD1-A1A1-D9769AD95D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11515D9-6262-42F7-AC4B-04AB6DAD04F2}" type="pres">
      <dgm:prSet presAssocID="{14C34E09-207E-4FD1-A1A1-D9769AD95D65}" presName="childText" presStyleLbl="revTx" presStyleIdx="1" presStyleCnt="4">
        <dgm:presLayoutVars>
          <dgm:bulletEnabled val="1"/>
        </dgm:presLayoutVars>
      </dgm:prSet>
      <dgm:spPr/>
    </dgm:pt>
    <dgm:pt modelId="{F859D2BA-A77F-4B88-A737-1591D517EFFE}" type="pres">
      <dgm:prSet presAssocID="{602FFB60-3A93-400F-9E7D-6A38BCCF8F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D3DB28-502E-4013-8C63-56FF9783D05D}" type="pres">
      <dgm:prSet presAssocID="{602FFB60-3A93-400F-9E7D-6A38BCCF8F56}" presName="childText" presStyleLbl="revTx" presStyleIdx="2" presStyleCnt="4">
        <dgm:presLayoutVars>
          <dgm:bulletEnabled val="1"/>
        </dgm:presLayoutVars>
      </dgm:prSet>
      <dgm:spPr/>
    </dgm:pt>
    <dgm:pt modelId="{1A65DEF9-7612-46E1-9927-74FC7B64239A}" type="pres">
      <dgm:prSet presAssocID="{50D9F035-CB95-4BE1-A8AC-3935ECC3C37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30BE6B0-45A9-4289-B12F-5509165B7949}" type="pres">
      <dgm:prSet presAssocID="{50D9F035-CB95-4BE1-A8AC-3935ECC3C374}" presName="childText" presStyleLbl="revTx" presStyleIdx="3" presStyleCnt="4">
        <dgm:presLayoutVars>
          <dgm:bulletEnabled val="1"/>
        </dgm:presLayoutVars>
      </dgm:prSet>
      <dgm:spPr/>
    </dgm:pt>
    <dgm:pt modelId="{D7835AC0-83AB-49AD-BC59-18E032C82BEA}" type="pres">
      <dgm:prSet presAssocID="{24D5E57A-705C-498E-AE60-DA2F2D55DA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2AE29D5-55CB-41A4-B490-154B47E0459B}" srcId="{3F866E1A-2E0E-42AE-B755-46AB38ED33C1}" destId="{618EF42E-6612-407D-B9C1-23CFEDA09818}" srcOrd="0" destOrd="0" parTransId="{07AE2F28-9276-432A-A9A0-D31A6A79C813}" sibTransId="{2EDF58C1-9A49-4771-BD36-F85EB60DB78C}"/>
    <dgm:cxn modelId="{18E6EE35-4106-4E3D-8292-765F5796DB26}" srcId="{14C34E09-207E-4FD1-A1A1-D9769AD95D65}" destId="{9B95A0CE-1134-4043-BC5A-1D0017B0923A}" srcOrd="0" destOrd="0" parTransId="{B7DCC991-0F31-4B0A-8796-0AA6F265A401}" sibTransId="{EC484E0A-3467-4B5D-AFC1-0A7BFC983F84}"/>
    <dgm:cxn modelId="{AE88B12D-964A-412C-9BF3-650E6390EB2D}" type="presOf" srcId="{602FFB60-3A93-400F-9E7D-6A38BCCF8F56}" destId="{F859D2BA-A77F-4B88-A737-1591D517EFFE}" srcOrd="0" destOrd="0" presId="urn:microsoft.com/office/officeart/2005/8/layout/vList2"/>
    <dgm:cxn modelId="{F44D474A-E98E-45F6-B79F-7260A0075572}" srcId="{50D9F035-CB95-4BE1-A8AC-3935ECC3C374}" destId="{0E29A9DD-E81E-4EC0-97A3-20984F79B6E8}" srcOrd="0" destOrd="0" parTransId="{7BEE371C-77EE-4554-A4E2-99224F7ED677}" sibTransId="{7DB2788B-83AE-487A-8735-16E792B5493F}"/>
    <dgm:cxn modelId="{839C6F8D-F898-4E2D-A58D-BCEB8E70C731}" srcId="{55F0DE0F-A839-4FB8-950D-3CFE009CC401}" destId="{50D9F035-CB95-4BE1-A8AC-3935ECC3C374}" srcOrd="3" destOrd="0" parTransId="{25BAC91F-B931-424C-A57A-0741A3AA00BB}" sibTransId="{CD20D842-9686-4694-8C02-A3D1426E52E4}"/>
    <dgm:cxn modelId="{5EECD0C2-4F30-4C31-BC72-3F496DE4450A}" type="presOf" srcId="{14C34E09-207E-4FD1-A1A1-D9769AD95D65}" destId="{F72EC6B6-54C0-406E-8FFB-8FCC1424E73F}" srcOrd="0" destOrd="0" presId="urn:microsoft.com/office/officeart/2005/8/layout/vList2"/>
    <dgm:cxn modelId="{C835E2DC-6685-47CE-B7E0-063C72C68916}" srcId="{55F0DE0F-A839-4FB8-950D-3CFE009CC401}" destId="{14C34E09-207E-4FD1-A1A1-D9769AD95D65}" srcOrd="1" destOrd="0" parTransId="{A4565F9F-A657-48DD-889B-4EE7C2799BE4}" sibTransId="{A04AEADD-AA70-416C-9D19-EF7C1C068C3A}"/>
    <dgm:cxn modelId="{1B2AC9FD-D9F0-4044-8CD3-A662D84A7B64}" srcId="{55F0DE0F-A839-4FB8-950D-3CFE009CC401}" destId="{24D5E57A-705C-498E-AE60-DA2F2D55DAE7}" srcOrd="4" destOrd="0" parTransId="{18730C64-0B3F-4C29-B0E7-DCF903542521}" sibTransId="{3B2B0985-EDAD-45BC-A3C7-E34C1CDBACBD}"/>
    <dgm:cxn modelId="{54B8D7AA-2DAE-459B-AFD5-85E3DDAF32BB}" type="presOf" srcId="{54FF0BFA-D620-4D9D-8923-656D6B06562C}" destId="{3BD3DB28-502E-4013-8C63-56FF9783D05D}" srcOrd="0" destOrd="0" presId="urn:microsoft.com/office/officeart/2005/8/layout/vList2"/>
    <dgm:cxn modelId="{910A2F4A-C5E9-4503-B930-287782C41957}" type="presOf" srcId="{55F0DE0F-A839-4FB8-950D-3CFE009CC401}" destId="{556E4120-B482-4DF2-B7F5-70CCCA5AFE3D}" srcOrd="0" destOrd="0" presId="urn:microsoft.com/office/officeart/2005/8/layout/vList2"/>
    <dgm:cxn modelId="{733CD1DA-BB8A-4477-B950-19537752D0F6}" srcId="{55F0DE0F-A839-4FB8-950D-3CFE009CC401}" destId="{602FFB60-3A93-400F-9E7D-6A38BCCF8F56}" srcOrd="2" destOrd="0" parTransId="{CF50763B-C707-4EC9-96B1-8307B39FF5D5}" sibTransId="{59DC76C9-4696-4FA6-B186-AB3FACBA1087}"/>
    <dgm:cxn modelId="{9E1DEA88-BF7B-4451-95F8-1C5A18CE0ADC}" type="presOf" srcId="{9B95A0CE-1134-4043-BC5A-1D0017B0923A}" destId="{E11515D9-6262-42F7-AC4B-04AB6DAD04F2}" srcOrd="0" destOrd="0" presId="urn:microsoft.com/office/officeart/2005/8/layout/vList2"/>
    <dgm:cxn modelId="{BA47F6B2-0006-45A3-8E32-13C96C33F4C8}" type="presOf" srcId="{0E29A9DD-E81E-4EC0-97A3-20984F79B6E8}" destId="{A30BE6B0-45A9-4289-B12F-5509165B7949}" srcOrd="0" destOrd="0" presId="urn:microsoft.com/office/officeart/2005/8/layout/vList2"/>
    <dgm:cxn modelId="{D01D526E-2558-4033-ADF1-34C796F7A651}" srcId="{55F0DE0F-A839-4FB8-950D-3CFE009CC401}" destId="{3F866E1A-2E0E-42AE-B755-46AB38ED33C1}" srcOrd="0" destOrd="0" parTransId="{B5EE5514-9084-4553-9892-A218120DA138}" sibTransId="{75D2FFCF-CAC0-4674-92F4-45FB755E042E}"/>
    <dgm:cxn modelId="{AD12960B-9A02-4AC5-BDD7-F8E8511C35B2}" type="presOf" srcId="{24D5E57A-705C-498E-AE60-DA2F2D55DAE7}" destId="{D7835AC0-83AB-49AD-BC59-18E032C82BEA}" srcOrd="0" destOrd="0" presId="urn:microsoft.com/office/officeart/2005/8/layout/vList2"/>
    <dgm:cxn modelId="{7CF268B8-C6E9-4CB2-BE84-3C7DECD1E924}" srcId="{602FFB60-3A93-400F-9E7D-6A38BCCF8F56}" destId="{54FF0BFA-D620-4D9D-8923-656D6B06562C}" srcOrd="0" destOrd="0" parTransId="{0E2F5782-92F1-4F86-9C1C-3E8812F2BCFA}" sibTransId="{7B531B22-398A-4053-B3CF-687098309223}"/>
    <dgm:cxn modelId="{828F40CC-80BC-423B-BEEA-2A406295BDD0}" type="presOf" srcId="{50D9F035-CB95-4BE1-A8AC-3935ECC3C374}" destId="{1A65DEF9-7612-46E1-9927-74FC7B64239A}" srcOrd="0" destOrd="0" presId="urn:microsoft.com/office/officeart/2005/8/layout/vList2"/>
    <dgm:cxn modelId="{CB43DBC6-B1B3-4B2D-B23F-F2C4BBA47C22}" type="presOf" srcId="{3F866E1A-2E0E-42AE-B755-46AB38ED33C1}" destId="{88DAF8AA-D5FF-473B-AAB9-936127CC82B7}" srcOrd="0" destOrd="0" presId="urn:microsoft.com/office/officeart/2005/8/layout/vList2"/>
    <dgm:cxn modelId="{34755823-347E-4DA0-AE91-C908902FF21E}" type="presOf" srcId="{618EF42E-6612-407D-B9C1-23CFEDA09818}" destId="{A0278E71-896A-4A8A-AF76-89F24FEC5627}" srcOrd="0" destOrd="0" presId="urn:microsoft.com/office/officeart/2005/8/layout/vList2"/>
    <dgm:cxn modelId="{C2042510-1015-4F7A-9FD9-3BA59ACC10B7}" type="presParOf" srcId="{556E4120-B482-4DF2-B7F5-70CCCA5AFE3D}" destId="{88DAF8AA-D5FF-473B-AAB9-936127CC82B7}" srcOrd="0" destOrd="0" presId="urn:microsoft.com/office/officeart/2005/8/layout/vList2"/>
    <dgm:cxn modelId="{463130CF-B05F-41E1-97FA-0332B8050F02}" type="presParOf" srcId="{556E4120-B482-4DF2-B7F5-70CCCA5AFE3D}" destId="{A0278E71-896A-4A8A-AF76-89F24FEC5627}" srcOrd="1" destOrd="0" presId="urn:microsoft.com/office/officeart/2005/8/layout/vList2"/>
    <dgm:cxn modelId="{4D0630B0-44BB-4378-9392-CC91B54B6E61}" type="presParOf" srcId="{556E4120-B482-4DF2-B7F5-70CCCA5AFE3D}" destId="{F72EC6B6-54C0-406E-8FFB-8FCC1424E73F}" srcOrd="2" destOrd="0" presId="urn:microsoft.com/office/officeart/2005/8/layout/vList2"/>
    <dgm:cxn modelId="{6A2292A1-54A1-4877-8CC6-EFB5D1AAD58D}" type="presParOf" srcId="{556E4120-B482-4DF2-B7F5-70CCCA5AFE3D}" destId="{E11515D9-6262-42F7-AC4B-04AB6DAD04F2}" srcOrd="3" destOrd="0" presId="urn:microsoft.com/office/officeart/2005/8/layout/vList2"/>
    <dgm:cxn modelId="{7B2E3BD0-8DF6-4479-85CC-E0C05E5669D3}" type="presParOf" srcId="{556E4120-B482-4DF2-B7F5-70CCCA5AFE3D}" destId="{F859D2BA-A77F-4B88-A737-1591D517EFFE}" srcOrd="4" destOrd="0" presId="urn:microsoft.com/office/officeart/2005/8/layout/vList2"/>
    <dgm:cxn modelId="{70E27A83-ADE8-45A8-86E7-3CF51CA0EAC5}" type="presParOf" srcId="{556E4120-B482-4DF2-B7F5-70CCCA5AFE3D}" destId="{3BD3DB28-502E-4013-8C63-56FF9783D05D}" srcOrd="5" destOrd="0" presId="urn:microsoft.com/office/officeart/2005/8/layout/vList2"/>
    <dgm:cxn modelId="{A12EA454-D93B-48A6-86E9-DAADB0ACE9C7}" type="presParOf" srcId="{556E4120-B482-4DF2-B7F5-70CCCA5AFE3D}" destId="{1A65DEF9-7612-46E1-9927-74FC7B64239A}" srcOrd="6" destOrd="0" presId="urn:microsoft.com/office/officeart/2005/8/layout/vList2"/>
    <dgm:cxn modelId="{1C3A4203-5A90-4D33-BE5E-C12505CB5B46}" type="presParOf" srcId="{556E4120-B482-4DF2-B7F5-70CCCA5AFE3D}" destId="{A30BE6B0-45A9-4289-B12F-5509165B7949}" srcOrd="7" destOrd="0" presId="urn:microsoft.com/office/officeart/2005/8/layout/vList2"/>
    <dgm:cxn modelId="{CB93E812-5D7F-4771-BB02-3A8F76EE8293}" type="presParOf" srcId="{556E4120-B482-4DF2-B7F5-70CCCA5AFE3D}" destId="{D7835AC0-83AB-49AD-BC59-18E032C82B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082F-225C-4A6D-8780-5223C11D323A}">
      <dsp:nvSpPr>
        <dsp:cNvPr id="0" name=""/>
        <dsp:cNvSpPr/>
      </dsp:nvSpPr>
      <dsp:spPr>
        <a:xfrm>
          <a:off x="0" y="0"/>
          <a:ext cx="8229600" cy="46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Društvene nejednakosti i moderno društvo</a:t>
          </a:r>
          <a:r>
            <a:rPr lang="hr-HR" sz="2000" kern="1200" dirty="0" smtClean="0"/>
            <a:t> (1974)</a:t>
          </a:r>
          <a:endParaRPr lang="hr-HR" sz="2000" kern="1200" dirty="0"/>
        </a:p>
      </dsp:txBody>
      <dsp:txXfrm>
        <a:off x="22846" y="22846"/>
        <a:ext cx="8183908" cy="422308"/>
      </dsp:txXfrm>
    </dsp:sp>
    <dsp:sp modelId="{4EA49BA0-3BEE-47E8-9C4A-32C741DD8C15}">
      <dsp:nvSpPr>
        <dsp:cNvPr id="0" name=""/>
        <dsp:cNvSpPr/>
      </dsp:nvSpPr>
      <dsp:spPr>
        <a:xfrm>
          <a:off x="0" y="541314"/>
          <a:ext cx="8229600" cy="468000"/>
        </a:xfrm>
        <a:prstGeom prst="roundRect">
          <a:avLst/>
        </a:prstGeom>
        <a:solidFill>
          <a:schemeClr val="accent4">
            <a:hueOff val="-331254"/>
            <a:satOff val="601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smtClean="0"/>
            <a:t>Raspeto katoličanstvo</a:t>
          </a:r>
          <a:r>
            <a:rPr lang="hr-HR" sz="2000" kern="1200" smtClean="0"/>
            <a:t> (koautor, 1980)</a:t>
          </a:r>
          <a:endParaRPr lang="hr-HR" sz="2000" kern="1200"/>
        </a:p>
      </dsp:txBody>
      <dsp:txXfrm>
        <a:off x="22846" y="564160"/>
        <a:ext cx="8183908" cy="422308"/>
      </dsp:txXfrm>
    </dsp:sp>
    <dsp:sp modelId="{05B0E280-7D3D-45DC-AD87-685310DDAF4E}">
      <dsp:nvSpPr>
        <dsp:cNvPr id="0" name=""/>
        <dsp:cNvSpPr/>
      </dsp:nvSpPr>
      <dsp:spPr>
        <a:xfrm>
          <a:off x="0" y="1066914"/>
          <a:ext cx="8229600" cy="468000"/>
        </a:xfrm>
        <a:prstGeom prst="roundRect">
          <a:avLst/>
        </a:prstGeom>
        <a:solidFill>
          <a:schemeClr val="accent4">
            <a:hueOff val="-662509"/>
            <a:satOff val="1202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smtClean="0"/>
            <a:t>Od krize religije k religiji krize</a:t>
          </a:r>
          <a:r>
            <a:rPr lang="hr-HR" sz="2000" kern="1200" smtClean="0"/>
            <a:t> (1986)</a:t>
          </a:r>
          <a:endParaRPr lang="hr-HR" sz="2000" kern="1200"/>
        </a:p>
      </dsp:txBody>
      <dsp:txXfrm>
        <a:off x="22846" y="1089760"/>
        <a:ext cx="8183908" cy="422308"/>
      </dsp:txXfrm>
    </dsp:sp>
    <dsp:sp modelId="{EDF21F1F-2657-4B2E-94CF-82AE1651DD7B}">
      <dsp:nvSpPr>
        <dsp:cNvPr id="0" name=""/>
        <dsp:cNvSpPr/>
      </dsp:nvSpPr>
      <dsp:spPr>
        <a:xfrm>
          <a:off x="0" y="1592514"/>
          <a:ext cx="8229600" cy="468000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smtClean="0"/>
            <a:t>Sport i nasilje danas u nas</a:t>
          </a:r>
          <a:r>
            <a:rPr lang="hr-HR" sz="2000" kern="1200" smtClean="0"/>
            <a:t> (1990)</a:t>
          </a:r>
          <a:endParaRPr lang="hr-HR" sz="2000" kern="1200"/>
        </a:p>
      </dsp:txBody>
      <dsp:txXfrm>
        <a:off x="22846" y="1615360"/>
        <a:ext cx="8183908" cy="422308"/>
      </dsp:txXfrm>
    </dsp:sp>
    <dsp:sp modelId="{C2B7C4F9-E627-44BE-A364-FD89ED00E799}">
      <dsp:nvSpPr>
        <dsp:cNvPr id="0" name=""/>
        <dsp:cNvSpPr/>
      </dsp:nvSpPr>
      <dsp:spPr>
        <a:xfrm>
          <a:off x="0" y="2118114"/>
          <a:ext cx="8229600" cy="468000"/>
        </a:xfrm>
        <a:prstGeom prst="roundRect">
          <a:avLst/>
        </a:prstGeom>
        <a:solidFill>
          <a:schemeClr val="accent4">
            <a:hueOff val="-1325018"/>
            <a:satOff val="2405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smtClean="0"/>
            <a:t>Pohod na glasače: izbori u Hrvatskoj 1990. – 1993.</a:t>
          </a:r>
          <a:r>
            <a:rPr lang="hr-HR" sz="2000" kern="1200" smtClean="0"/>
            <a:t> (koautor, 1995)</a:t>
          </a:r>
          <a:endParaRPr lang="hr-HR" sz="2000" kern="1200"/>
        </a:p>
      </dsp:txBody>
      <dsp:txXfrm>
        <a:off x="22846" y="2140960"/>
        <a:ext cx="8183908" cy="422308"/>
      </dsp:txXfrm>
    </dsp:sp>
    <dsp:sp modelId="{22236BD7-78EA-45F0-9FA3-9A614C885B83}">
      <dsp:nvSpPr>
        <dsp:cNvPr id="0" name=""/>
        <dsp:cNvSpPr/>
      </dsp:nvSpPr>
      <dsp:spPr>
        <a:xfrm>
          <a:off x="0" y="2643714"/>
          <a:ext cx="8229600" cy="468000"/>
        </a:xfrm>
        <a:prstGeom prst="roundRect">
          <a:avLst/>
        </a:prstGeom>
        <a:solidFill>
          <a:schemeClr val="accent4">
            <a:hueOff val="-1656272"/>
            <a:satOff val="3006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smtClean="0"/>
            <a:t>Nogomet – politika – nasilje: ogledi iz sociologije nogometa</a:t>
          </a:r>
          <a:r>
            <a:rPr lang="hr-HR" sz="2000" kern="1200" smtClean="0"/>
            <a:t> (2003)</a:t>
          </a:r>
          <a:endParaRPr lang="hr-HR" sz="2000" kern="1200"/>
        </a:p>
      </dsp:txBody>
      <dsp:txXfrm>
        <a:off x="22846" y="2666560"/>
        <a:ext cx="8183908" cy="422308"/>
      </dsp:txXfrm>
    </dsp:sp>
    <dsp:sp modelId="{2120B92D-FEBF-4D49-80B9-32B7987E726B}">
      <dsp:nvSpPr>
        <dsp:cNvPr id="0" name=""/>
        <dsp:cNvSpPr/>
      </dsp:nvSpPr>
      <dsp:spPr>
        <a:xfrm>
          <a:off x="0" y="3169313"/>
          <a:ext cx="8229600" cy="468000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Nacija, nacionalizam, moderna država</a:t>
          </a:r>
          <a:r>
            <a:rPr lang="hr-HR" sz="2000" kern="1200" dirty="0" smtClean="0"/>
            <a:t> (2006</a:t>
          </a:r>
          <a:r>
            <a:rPr lang="en-US" sz="2000" kern="1200" dirty="0" smtClean="0"/>
            <a:t>)</a:t>
          </a:r>
          <a:endParaRPr lang="hr-HR" sz="2000" kern="1200" dirty="0"/>
        </a:p>
      </dsp:txBody>
      <dsp:txXfrm>
        <a:off x="22846" y="3192159"/>
        <a:ext cx="8183908" cy="42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B186B-C4D1-4D37-9E53-B1B9D16C3BD0}">
      <dsp:nvSpPr>
        <dsp:cNvPr id="0" name=""/>
        <dsp:cNvSpPr/>
      </dsp:nvSpPr>
      <dsp:spPr>
        <a:xfrm>
          <a:off x="0" y="156864"/>
          <a:ext cx="7192975" cy="608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ARISTOTEL</a:t>
          </a: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186564"/>
        <a:ext cx="7133575" cy="549000"/>
      </dsp:txXfrm>
    </dsp:sp>
    <dsp:sp modelId="{985E2BFC-CF10-4B54-9F56-E8E5A9088D70}">
      <dsp:nvSpPr>
        <dsp:cNvPr id="0" name=""/>
        <dsp:cNvSpPr/>
      </dsp:nvSpPr>
      <dsp:spPr>
        <a:xfrm>
          <a:off x="0" y="765264"/>
          <a:ext cx="7192975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37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djelovanje u kojem slobodni i jednakopravni građani raspravljaju, spore se i odlučuju o pitanjima “dobrog života”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65264"/>
        <a:ext cx="7192975" cy="592020"/>
      </dsp:txXfrm>
    </dsp:sp>
    <dsp:sp modelId="{E9D4A7E6-CF0E-40B2-8F6F-D77F95C0BAAB}">
      <dsp:nvSpPr>
        <dsp:cNvPr id="0" name=""/>
        <dsp:cNvSpPr/>
      </dsp:nvSpPr>
      <dsp:spPr>
        <a:xfrm>
          <a:off x="0" y="1357284"/>
          <a:ext cx="7192975" cy="608400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MACHIAVELLI, WEBER</a:t>
          </a: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1386984"/>
        <a:ext cx="7133575" cy="549000"/>
      </dsp:txXfrm>
    </dsp:sp>
    <dsp:sp modelId="{1C7BB33F-8CF7-4A1B-BDCE-C503AA16E96E}">
      <dsp:nvSpPr>
        <dsp:cNvPr id="0" name=""/>
        <dsp:cNvSpPr/>
      </dsp:nvSpPr>
      <dsp:spPr>
        <a:xfrm>
          <a:off x="0" y="1965684"/>
          <a:ext cx="7192975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37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politiku kao dominacija, odnosno tehnologija i umijeće vladanja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65684"/>
        <a:ext cx="7192975" cy="430560"/>
      </dsp:txXfrm>
    </dsp:sp>
    <dsp:sp modelId="{20236001-6590-452C-8F0E-3EAA10314BA6}">
      <dsp:nvSpPr>
        <dsp:cNvPr id="0" name=""/>
        <dsp:cNvSpPr/>
      </dsp:nvSpPr>
      <dsp:spPr>
        <a:xfrm>
          <a:off x="0" y="2396244"/>
          <a:ext cx="7192975" cy="608400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CARL SCHMITT</a:t>
          </a: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2425944"/>
        <a:ext cx="7133575" cy="549000"/>
      </dsp:txXfrm>
    </dsp:sp>
    <dsp:sp modelId="{0E0382E2-5A6B-4423-B1D8-456531D4DA28}">
      <dsp:nvSpPr>
        <dsp:cNvPr id="0" name=""/>
        <dsp:cNvSpPr/>
      </dsp:nvSpPr>
      <dsp:spPr>
        <a:xfrm>
          <a:off x="0" y="3004644"/>
          <a:ext cx="7192975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37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podjel</a:t>
          </a:r>
          <a:r>
            <a:rPr lang="hr-HR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dru</a:t>
          </a:r>
          <a:r>
            <a:rPr lang="hr-HR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š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tva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liniji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prijatelj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neprijatelj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04644"/>
        <a:ext cx="7192975" cy="43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A2E97-AEE6-4C26-9A98-131FC8659657}">
      <dsp:nvSpPr>
        <dsp:cNvPr id="0" name=""/>
        <dsp:cNvSpPr/>
      </dsp:nvSpPr>
      <dsp:spPr>
        <a:xfrm>
          <a:off x="0" y="0"/>
          <a:ext cx="7705344" cy="824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ETNIČKI NACIONALIZAM I NACIJA 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shvaćeni i prakticirani kao zajednice porijekla</a:t>
          </a:r>
          <a:br>
            <a:rPr lang="hr-HR" sz="1600" b="1" kern="1200" dirty="0" smtClean="0"/>
          </a:br>
          <a:endParaRPr lang="hr-HR" sz="1600" kern="1200" dirty="0"/>
        </a:p>
      </dsp:txBody>
      <dsp:txXfrm>
        <a:off x="40248" y="40248"/>
        <a:ext cx="7624848" cy="743988"/>
      </dsp:txXfrm>
    </dsp:sp>
    <dsp:sp modelId="{F612FB64-CD97-4CC7-97C1-3D23F7BA76C5}">
      <dsp:nvSpPr>
        <dsp:cNvPr id="0" name=""/>
        <dsp:cNvSpPr/>
      </dsp:nvSpPr>
      <dsp:spPr>
        <a:xfrm>
          <a:off x="0" y="838274"/>
          <a:ext cx="7705344" cy="824484"/>
        </a:xfrm>
        <a:prstGeom prst="roundRect">
          <a:avLst/>
        </a:prstGeom>
        <a:solidFill>
          <a:schemeClr val="accent4">
            <a:hueOff val="-662509"/>
            <a:satOff val="1202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KULTURNI NACIONALIZAM I NACIJA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shvaćene kao kulturne zajednice</a:t>
          </a:r>
          <a:endParaRPr lang="hr-HR" sz="1600" kern="1200" dirty="0"/>
        </a:p>
      </dsp:txBody>
      <dsp:txXfrm>
        <a:off x="40248" y="878522"/>
        <a:ext cx="7624848" cy="743988"/>
      </dsp:txXfrm>
    </dsp:sp>
    <dsp:sp modelId="{7FA9679C-6439-4A35-9539-26741DDB6798}">
      <dsp:nvSpPr>
        <dsp:cNvPr id="0" name=""/>
        <dsp:cNvSpPr/>
      </dsp:nvSpPr>
      <dsp:spPr>
        <a:xfrm>
          <a:off x="0" y="1675443"/>
          <a:ext cx="7705344" cy="824484"/>
        </a:xfrm>
        <a:prstGeom prst="roundRect">
          <a:avLst/>
        </a:prstGeom>
        <a:solidFill>
          <a:schemeClr val="accent4">
            <a:hueOff val="-1325018"/>
            <a:satOff val="2405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GRAĐANSKA NACIJA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shvaćena kao politička asocijacija slobodnih i jednakopravnih građana koji žive na određenom jasnom ograničenom prostoru</a:t>
          </a:r>
          <a:endParaRPr lang="hr-HR" sz="1600" kern="1200" dirty="0"/>
        </a:p>
      </dsp:txBody>
      <dsp:txXfrm>
        <a:off x="40248" y="1715691"/>
        <a:ext cx="7624848" cy="743988"/>
      </dsp:txXfrm>
    </dsp:sp>
    <dsp:sp modelId="{B83FC310-46F2-47DE-B0DF-A8F1D77FE06A}">
      <dsp:nvSpPr>
        <dsp:cNvPr id="0" name=""/>
        <dsp:cNvSpPr/>
      </dsp:nvSpPr>
      <dsp:spPr>
        <a:xfrm>
          <a:off x="0" y="2512612"/>
          <a:ext cx="7705344" cy="824484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POSTNACIONALNE  i  TRANSNACIONALNE KONSTELACIJE</a:t>
          </a:r>
          <a:endParaRPr lang="hr-HR" sz="1600" kern="1200" dirty="0"/>
        </a:p>
      </dsp:txBody>
      <dsp:txXfrm>
        <a:off x="40248" y="2552860"/>
        <a:ext cx="7624848" cy="743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04EF8-925A-4C8A-8E4D-228D942EABBF}">
      <dsp:nvSpPr>
        <dsp:cNvPr id="0" name=""/>
        <dsp:cNvSpPr/>
      </dsp:nvSpPr>
      <dsp:spPr>
        <a:xfrm>
          <a:off x="0" y="71649"/>
          <a:ext cx="7241192" cy="514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Društveno uključiv</a:t>
          </a:r>
          <a:r>
            <a:rPr lang="en-US" sz="2200" kern="1200" dirty="0" smtClean="0"/>
            <a:t>a</a:t>
          </a:r>
          <a:r>
            <a:rPr lang="hr-HR" sz="2200" kern="1200" dirty="0" smtClean="0"/>
            <a:t>nje / isključivanje</a:t>
          </a:r>
          <a:endParaRPr lang="hr-HR" sz="2200" kern="1200" dirty="0"/>
        </a:p>
      </dsp:txBody>
      <dsp:txXfrm>
        <a:off x="25130" y="96779"/>
        <a:ext cx="7190932" cy="464540"/>
      </dsp:txXfrm>
    </dsp:sp>
    <dsp:sp modelId="{823148C7-46E2-4F1D-B581-24C9EE87D1B4}">
      <dsp:nvSpPr>
        <dsp:cNvPr id="0" name=""/>
        <dsp:cNvSpPr/>
      </dsp:nvSpPr>
      <dsp:spPr>
        <a:xfrm>
          <a:off x="0" y="662577"/>
          <a:ext cx="7241192" cy="514800"/>
        </a:xfrm>
        <a:prstGeom prst="roundRect">
          <a:avLst/>
        </a:prstGeom>
        <a:solidFill>
          <a:schemeClr val="accent4">
            <a:hueOff val="-496882"/>
            <a:satOff val="902"/>
            <a:lumOff val="-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smtClean="0"/>
            <a:t>Davanje </a:t>
          </a:r>
          <a:r>
            <a:rPr lang="en-US" sz="2200" kern="1200" smtClean="0"/>
            <a:t>i</a:t>
          </a:r>
          <a:r>
            <a:rPr lang="hr-HR" sz="2200" kern="1200" smtClean="0"/>
            <a:t> uskraćivanje ljudskih </a:t>
          </a:r>
          <a:r>
            <a:rPr lang="en-US" sz="2200" kern="1200" smtClean="0"/>
            <a:t>i</a:t>
          </a:r>
          <a:r>
            <a:rPr lang="hr-HR" sz="2200" kern="1200" smtClean="0"/>
            <a:t> građanskih prava</a:t>
          </a:r>
          <a:endParaRPr lang="hr-HR" sz="2200" kern="1200"/>
        </a:p>
      </dsp:txBody>
      <dsp:txXfrm>
        <a:off x="25130" y="687707"/>
        <a:ext cx="7190932" cy="464540"/>
      </dsp:txXfrm>
    </dsp:sp>
    <dsp:sp modelId="{3F54DDC0-84B3-4705-B266-83162C5E3528}">
      <dsp:nvSpPr>
        <dsp:cNvPr id="0" name=""/>
        <dsp:cNvSpPr/>
      </dsp:nvSpPr>
      <dsp:spPr>
        <a:xfrm>
          <a:off x="0" y="1240737"/>
          <a:ext cx="7241192" cy="514800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smtClean="0"/>
            <a:t>Temelj za dobivanje ili uskraćivanje ljudskih </a:t>
          </a:r>
          <a:r>
            <a:rPr lang="en-US" sz="2200" kern="1200" smtClean="0"/>
            <a:t>i</a:t>
          </a:r>
          <a:r>
            <a:rPr lang="hr-HR" sz="2200" kern="1200" smtClean="0"/>
            <a:t> građanskih prava</a:t>
          </a:r>
          <a:endParaRPr lang="hr-HR" sz="2200" kern="1200"/>
        </a:p>
      </dsp:txBody>
      <dsp:txXfrm>
        <a:off x="25130" y="1265867"/>
        <a:ext cx="7190932" cy="464540"/>
      </dsp:txXfrm>
    </dsp:sp>
    <dsp:sp modelId="{0BB551D1-64C2-4758-908F-DD985A433111}">
      <dsp:nvSpPr>
        <dsp:cNvPr id="0" name=""/>
        <dsp:cNvSpPr/>
      </dsp:nvSpPr>
      <dsp:spPr>
        <a:xfrm>
          <a:off x="0" y="1818897"/>
          <a:ext cx="7241192" cy="514800"/>
        </a:xfrm>
        <a:prstGeom prst="roundRect">
          <a:avLst/>
        </a:prstGeom>
        <a:solidFill>
          <a:schemeClr val="accent4">
            <a:hueOff val="-1490645"/>
            <a:satOff val="2705"/>
            <a:lumOff val="-9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smtClean="0"/>
            <a:t>Zahtjev privrženosti državi</a:t>
          </a:r>
          <a:endParaRPr lang="hr-HR" sz="2200" kern="1200"/>
        </a:p>
      </dsp:txBody>
      <dsp:txXfrm>
        <a:off x="25130" y="1844027"/>
        <a:ext cx="7190932" cy="464540"/>
      </dsp:txXfrm>
    </dsp:sp>
    <dsp:sp modelId="{39D6F778-3E64-42FC-A18C-664FC6CD2D02}">
      <dsp:nvSpPr>
        <dsp:cNvPr id="0" name=""/>
        <dsp:cNvSpPr/>
      </dsp:nvSpPr>
      <dsp:spPr>
        <a:xfrm>
          <a:off x="0" y="2397057"/>
          <a:ext cx="7241192" cy="514800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Način prakticiranja patriotizma</a:t>
          </a:r>
          <a:endParaRPr lang="hr-HR" sz="2200" kern="1200" dirty="0"/>
        </a:p>
      </dsp:txBody>
      <dsp:txXfrm>
        <a:off x="25130" y="2422187"/>
        <a:ext cx="7190932" cy="464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AF8AA-D5FF-473B-AAB9-936127CC82B7}">
      <dsp:nvSpPr>
        <dsp:cNvPr id="0" name=""/>
        <dsp:cNvSpPr/>
      </dsp:nvSpPr>
      <dsp:spPr>
        <a:xfrm>
          <a:off x="0" y="70653"/>
          <a:ext cx="8979171" cy="486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Blagostanje pomoću isključivanja drugih</a:t>
          </a:r>
          <a:endParaRPr lang="hr-HR" sz="18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0" y="94413"/>
        <a:ext cx="8931651" cy="439200"/>
      </dsp:txXfrm>
    </dsp:sp>
    <dsp:sp modelId="{A0278E71-896A-4A8A-AF76-89F24FEC5627}">
      <dsp:nvSpPr>
        <dsp:cNvPr id="0" name=""/>
        <dsp:cNvSpPr/>
      </dsp:nvSpPr>
      <dsp:spPr>
        <a:xfrm>
          <a:off x="0" y="557373"/>
          <a:ext cx="8979171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8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Razmjena dobara isključivo unutar vlastite zajednice</a:t>
          </a:r>
          <a:endParaRPr lang="hr-HR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57373"/>
        <a:ext cx="8979171" cy="430560"/>
      </dsp:txXfrm>
    </dsp:sp>
    <dsp:sp modelId="{F72EC6B6-54C0-406E-8FFB-8FCC1424E73F}">
      <dsp:nvSpPr>
        <dsp:cNvPr id="0" name=""/>
        <dsp:cNvSpPr/>
      </dsp:nvSpPr>
      <dsp:spPr>
        <a:xfrm>
          <a:off x="0" y="987933"/>
          <a:ext cx="8979171" cy="486720"/>
        </a:xfrm>
        <a:prstGeom prst="roundRect">
          <a:avLst/>
        </a:prstGeom>
        <a:solidFill>
          <a:schemeClr val="accent4">
            <a:hueOff val="-496882"/>
            <a:satOff val="902"/>
            <a:lumOff val="-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Kulturalizacija teritorija – blagostanje moguće jedino ako nema „kulturnog zagađivanja”</a:t>
          </a:r>
          <a:endParaRPr lang="hr-HR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0" y="1011693"/>
        <a:ext cx="8931651" cy="439200"/>
      </dsp:txXfrm>
    </dsp:sp>
    <dsp:sp modelId="{E11515D9-6262-42F7-AC4B-04AB6DAD04F2}">
      <dsp:nvSpPr>
        <dsp:cNvPr id="0" name=""/>
        <dsp:cNvSpPr/>
      </dsp:nvSpPr>
      <dsp:spPr>
        <a:xfrm>
          <a:off x="0" y="1474653"/>
          <a:ext cx="8979171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8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Schengen; odbijanje izbjeglica; odbijanje gradnje religijskih ustanova</a:t>
          </a:r>
          <a:endParaRPr lang="hr-HR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74653"/>
        <a:ext cx="8979171" cy="430560"/>
      </dsp:txXfrm>
    </dsp:sp>
    <dsp:sp modelId="{F859D2BA-A77F-4B88-A737-1591D517EFFE}">
      <dsp:nvSpPr>
        <dsp:cNvPr id="0" name=""/>
        <dsp:cNvSpPr/>
      </dsp:nvSpPr>
      <dsp:spPr>
        <a:xfrm>
          <a:off x="0" y="1905213"/>
          <a:ext cx="8979171" cy="486720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Državljanstvo</a:t>
          </a:r>
          <a:endParaRPr lang="hr-HR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0" y="1928973"/>
        <a:ext cx="8931651" cy="439200"/>
      </dsp:txXfrm>
    </dsp:sp>
    <dsp:sp modelId="{3BD3DB28-502E-4013-8C63-56FF9783D05D}">
      <dsp:nvSpPr>
        <dsp:cNvPr id="0" name=""/>
        <dsp:cNvSpPr/>
      </dsp:nvSpPr>
      <dsp:spPr>
        <a:xfrm>
          <a:off x="0" y="2391933"/>
          <a:ext cx="8979171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8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Temelj za državljanstvo etnička pripadnost? (samoodređenje)</a:t>
          </a:r>
          <a:endParaRPr lang="hr-HR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91933"/>
        <a:ext cx="8979171" cy="430560"/>
      </dsp:txXfrm>
    </dsp:sp>
    <dsp:sp modelId="{1A65DEF9-7612-46E1-9927-74FC7B64239A}">
      <dsp:nvSpPr>
        <dsp:cNvPr id="0" name=""/>
        <dsp:cNvSpPr/>
      </dsp:nvSpPr>
      <dsp:spPr>
        <a:xfrm>
          <a:off x="0" y="2822493"/>
          <a:ext cx="8979171" cy="486720"/>
        </a:xfrm>
        <a:prstGeom prst="roundRect">
          <a:avLst/>
        </a:prstGeom>
        <a:solidFill>
          <a:schemeClr val="accent4">
            <a:hueOff val="-1490645"/>
            <a:satOff val="2705"/>
            <a:lumOff val="-9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Poistovjećivanje vlasti i države</a:t>
          </a:r>
          <a:endParaRPr lang="hr-HR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0" y="2846253"/>
        <a:ext cx="8931651" cy="439200"/>
      </dsp:txXfrm>
    </dsp:sp>
    <dsp:sp modelId="{A30BE6B0-45A9-4289-B12F-5509165B7949}">
      <dsp:nvSpPr>
        <dsp:cNvPr id="0" name=""/>
        <dsp:cNvSpPr/>
      </dsp:nvSpPr>
      <dsp:spPr>
        <a:xfrm>
          <a:off x="0" y="3309213"/>
          <a:ext cx="8979171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8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Cosa nostra</a:t>
          </a:r>
          <a:endParaRPr lang="hr-HR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09213"/>
        <a:ext cx="8979171" cy="430560"/>
      </dsp:txXfrm>
    </dsp:sp>
    <dsp:sp modelId="{D7835AC0-83AB-49AD-BC59-18E032C82BEA}">
      <dsp:nvSpPr>
        <dsp:cNvPr id="0" name=""/>
        <dsp:cNvSpPr/>
      </dsp:nvSpPr>
      <dsp:spPr>
        <a:xfrm>
          <a:off x="0" y="3739773"/>
          <a:ext cx="8979171" cy="486720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Eliminacija priče o pravednosti i jednakosti</a:t>
          </a:r>
          <a:endParaRPr lang="hr-HR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0" y="3763533"/>
        <a:ext cx="8931651" cy="43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C427-E555-4560-9E34-8A496A4A364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832A-EBED-4AE4-B2A7-FE99C5826A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91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5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2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1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2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52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3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4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008" y="1120872"/>
            <a:ext cx="5514137" cy="1052313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accent4">
                    <a:lumMod val="75000"/>
                  </a:schemeClr>
                </a:solidFill>
              </a:rPr>
              <a:t>Srđan vrcan</a:t>
            </a:r>
            <a:endParaRPr lang="hr-HR" sz="2800" b="1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25" y="2589410"/>
            <a:ext cx="73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doc. dr. sc. Ivan Perkov</a:t>
            </a:r>
          </a:p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Fakultet hrvatskih studija Sveučilišta u Zagrebu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008" y="504509"/>
            <a:ext cx="551413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SOCIOLOGIJA HRVATSKOGA DRUŠTVA 5</a:t>
            </a:r>
            <a:endParaRPr lang="hr-H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967"/>
            <a:ext cx="5702431" cy="3206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431" y="3651966"/>
            <a:ext cx="6492217" cy="3206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430" y="484221"/>
            <a:ext cx="4127281" cy="275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61" y="418912"/>
            <a:ext cx="5693664" cy="7056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Faze razvoja nogometa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703073"/>
            <a:ext cx="5084064" cy="24521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1. FAZA </a:t>
            </a:r>
          </a:p>
          <a:p>
            <a:pPr lvl="1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ruga polovica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19.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stoljeća u Engleskoj, 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standardiziranje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pravila igre, 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smještanje unutar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stadionskih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granica, 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postavljanje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stroge razdiobe između igrača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i gledatelja 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te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redovito održavanje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utakmica već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postojećih i relativno stalnih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momčadi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58256" y="1683886"/>
            <a:ext cx="5084064" cy="24521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. FAZA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Rana moderna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Klubovi radnika (Arsenal,  Manchester United..)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Odnos igrača i publike – lokalno herojstvo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Izražena socijalna komponeneta i poveznaost igraća i najvijača (isti dio grada, stil života, socijalni status)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93136" y="4312978"/>
            <a:ext cx="4614672" cy="24521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3. FAZA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Nakon 2. svjetskog rata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Profesionalizacija – nogomet postaje posao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Zarada zamjenjuje zabavu</a:t>
            </a:r>
          </a:p>
          <a:p>
            <a:pPr lvl="1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Postaje važno identitetsko pitanje</a:t>
            </a:r>
          </a:p>
          <a:p>
            <a:pPr lvl="1"/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800" y="4521611"/>
            <a:ext cx="3511296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 smtClean="0"/>
              <a:t>Vrcan: .. europska </a:t>
            </a:r>
            <a:r>
              <a:rPr lang="hr-HR" dirty="0"/>
              <a:t>međuklupska</a:t>
            </a:r>
          </a:p>
          <a:p>
            <a:r>
              <a:rPr lang="hr-HR" dirty="0"/>
              <a:t>natjecanja </a:t>
            </a:r>
            <a:r>
              <a:rPr lang="hr-HR" dirty="0" smtClean="0"/>
              <a:t>učinila su </a:t>
            </a:r>
            <a:r>
              <a:rPr lang="hr-HR" dirty="0"/>
              <a:t>više na integraciji </a:t>
            </a:r>
            <a:r>
              <a:rPr lang="hr-HR" dirty="0" smtClean="0"/>
              <a:t>Europe na </a:t>
            </a:r>
            <a:r>
              <a:rPr lang="hr-HR" dirty="0"/>
              <a:t>razini svijeta života i svakidašnjice </a:t>
            </a:r>
            <a:r>
              <a:rPr lang="hr-HR" dirty="0" smtClean="0"/>
              <a:t>nago  sva </a:t>
            </a:r>
            <a:r>
              <a:rPr lang="hr-HR" dirty="0"/>
              <a:t>zasjedanja, deklaracije i rezolucije </a:t>
            </a:r>
            <a:r>
              <a:rPr lang="hr-HR" dirty="0" smtClean="0"/>
              <a:t>Vijeća Europe </a:t>
            </a:r>
            <a:r>
              <a:rPr lang="hr-HR" dirty="0"/>
              <a:t>i Europske unije.”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1" y="4731641"/>
            <a:ext cx="2543175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142" y="418912"/>
            <a:ext cx="2276954" cy="1561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012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42900"/>
            <a:ext cx="4425696" cy="11887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Navijači,Politika, nasilje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894333"/>
            <a:ext cx="6376416" cy="153161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Rastom popularnosti otvara se prostor za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njegovu sve veću politizaciju jer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nogometni stadioni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prestaju biti okupljališta “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kvartovske bagre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”, a počinju biti mjesta idealna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za propagandu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ideologija svih vrsta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pošto medijski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sudjeluju na puno većoj,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globalnoj pozornici</a:t>
            </a: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6170414"/>
            <a:ext cx="505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https://www.youtube.com/watch?v=AgVWR_lXVTY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968" y="921759"/>
            <a:ext cx="4249100" cy="2832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07536" y="4117206"/>
            <a:ext cx="596188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Klubovi kao političko sredstvo (imena Dinamo, CSKA)</a:t>
            </a:r>
          </a:p>
          <a:p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Političke konotacije: Dinamo, Crvena Zvezda, Partizan, Hajduk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45" y="3757924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059424" y="5570249"/>
            <a:ext cx="597408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„Navijači smatraju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se uprave i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igrači mijenjaju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oni kao pravi predstavnici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klubova ostaju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zauvijek. Zbog takvog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fanatičnog razmišljanja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ne treba čuditi što shvaćaju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 klub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integrativni dio svoje ličnosti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hr-HR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1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06" y="447416"/>
            <a:ext cx="3990923" cy="2883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6047">
            <a:off x="6393912" y="508231"/>
            <a:ext cx="4985600" cy="2989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525" y="3137661"/>
            <a:ext cx="4964430" cy="297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45" y="4454832"/>
            <a:ext cx="1615580" cy="1566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0535">
            <a:off x="7620565" y="3389377"/>
            <a:ext cx="4039565" cy="265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06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57" y="823296"/>
            <a:ext cx="3840480" cy="8153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Iz životopisa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57" y="1972056"/>
            <a:ext cx="10302240" cy="44089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4">
                    <a:lumMod val="75000"/>
                  </a:schemeClr>
                </a:solidFill>
              </a:rPr>
              <a:t>1922. – 2006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hr-H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hr-HR" sz="2400" b="1" dirty="0" err="1" smtClean="0">
                <a:solidFill>
                  <a:schemeClr val="accent4">
                    <a:lumMod val="75000"/>
                  </a:schemeClr>
                </a:solidFill>
              </a:rPr>
              <a:t>iplomirao</a:t>
            </a:r>
            <a:r>
              <a:rPr lang="hr-HR" sz="2400" b="1" dirty="0" smtClean="0">
                <a:solidFill>
                  <a:schemeClr val="accent4">
                    <a:lumMod val="75000"/>
                  </a:schemeClr>
                </a:solidFill>
              </a:rPr>
              <a:t> filozofiju 1953, ; doktorirao sociologiju 1965.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hr-HR" sz="2400" b="1" dirty="0" err="1" smtClean="0">
                <a:solidFill>
                  <a:schemeClr val="accent4">
                    <a:lumMod val="75000"/>
                  </a:schemeClr>
                </a:solidFill>
              </a:rPr>
              <a:t>bnašao</a:t>
            </a:r>
            <a:r>
              <a:rPr lang="hr-HR" sz="2400" b="1" dirty="0" smtClean="0">
                <a:solidFill>
                  <a:schemeClr val="accent4">
                    <a:lumMod val="75000"/>
                  </a:schemeClr>
                </a:solidFill>
              </a:rPr>
              <a:t> brojne funkcije (dekan Pravnog fakulteta u Splitu, prorektor)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hr-HR" sz="2400" b="1" dirty="0" smtClean="0">
                <a:solidFill>
                  <a:schemeClr val="accent4">
                    <a:lumMod val="75000"/>
                  </a:schemeClr>
                </a:solidFill>
              </a:rPr>
              <a:t>okretač i glavni urednik časopisa Pogledi</a:t>
            </a:r>
          </a:p>
          <a:p>
            <a:r>
              <a:rPr lang="hr-HR" sz="2400" b="1" dirty="0" smtClean="0">
                <a:solidFill>
                  <a:schemeClr val="accent4">
                    <a:lumMod val="75000"/>
                  </a:schemeClr>
                </a:solidFill>
              </a:rPr>
              <a:t>Interesi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i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doprinosi</a:t>
            </a:r>
            <a:endParaRPr lang="hr-H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hr-HR" sz="2200" b="1" dirty="0" smtClean="0">
                <a:solidFill>
                  <a:schemeClr val="accent4">
                    <a:lumMod val="75000"/>
                  </a:schemeClr>
                </a:solidFill>
              </a:rPr>
              <a:t>Sociologija religije</a:t>
            </a:r>
          </a:p>
          <a:p>
            <a:pPr lvl="1"/>
            <a:r>
              <a:rPr lang="hr-HR" sz="2200" b="1" dirty="0" smtClean="0">
                <a:solidFill>
                  <a:schemeClr val="accent4">
                    <a:lumMod val="75000"/>
                  </a:schemeClr>
                </a:solidFill>
              </a:rPr>
              <a:t>Sociologija politike</a:t>
            </a:r>
          </a:p>
          <a:p>
            <a:pPr lvl="1"/>
            <a:r>
              <a:rPr lang="hr-HR" sz="2200" b="1" dirty="0" smtClean="0">
                <a:solidFill>
                  <a:schemeClr val="accent4">
                    <a:lumMod val="75000"/>
                  </a:schemeClr>
                </a:solidFill>
              </a:rPr>
              <a:t>Sociologija sporta</a:t>
            </a:r>
            <a:endParaRPr lang="hr-HR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752" y="3728853"/>
            <a:ext cx="3057809" cy="209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50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496" y="934593"/>
            <a:ext cx="2450592" cy="9128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KNJIGE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754551"/>
              </p:ext>
            </p:extLst>
          </p:nvPr>
        </p:nvGraphicFramePr>
        <p:xfrm>
          <a:off x="862584" y="2257806"/>
          <a:ext cx="8229600" cy="365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2184" y="524256"/>
            <a:ext cx="2400300" cy="346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854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561325"/>
              </p:ext>
            </p:extLst>
          </p:nvPr>
        </p:nvGraphicFramePr>
        <p:xfrm>
          <a:off x="641604" y="2516124"/>
          <a:ext cx="7192975" cy="359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2728" y="829056"/>
            <a:ext cx="2450592" cy="133540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Tri koncepta politike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8032" y="829056"/>
            <a:ext cx="65592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Weberov savjet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njemaćkom generalu </a:t>
            </a:r>
            <a:r>
              <a:rPr lang="hr-HR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Ludendorfu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izbora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svojim glasačima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javno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kaže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“Izabrali ste me, a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 šutite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834579" y="3953256"/>
            <a:ext cx="4010558" cy="25065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959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088" y="899631"/>
            <a:ext cx="3706368" cy="11887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O NACIJI I NACIONALIZMU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514132"/>
              </p:ext>
            </p:extLst>
          </p:nvPr>
        </p:nvGraphicFramePr>
        <p:xfrm>
          <a:off x="938784" y="2462784"/>
          <a:ext cx="7705344" cy="333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998720" y="888022"/>
            <a:ext cx="6096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Vrcan “ove prostore” promatra “prije svega kao društveno polje u kojem su na djelu izrazite napetosti izme|u političkih strategija različite provenijencije i različitog utemeljenja:</a:t>
            </a:r>
          </a:p>
          <a:p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4643949"/>
            <a:ext cx="3151266" cy="20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98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231" y="2799298"/>
            <a:ext cx="6087744" cy="364900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zborni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 promatra ponajprije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ponajviše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svojevrsno stranačko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političko sredstvo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se svjesno i namjerno bira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primjenjuje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osobite stranačke svrhe,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doduše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unutar općih okvira nužne demokratizaci</a:t>
            </a:r>
            <a:b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političkoga sustava u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cijelosti</a:t>
            </a:r>
            <a:endParaRPr lang="hr-HR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Izborna aritmetika i načelo približno jednake težine stvarnog glasa</a:t>
            </a:r>
          </a:p>
          <a:p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Izbornu apstinencija kao politički čin</a:t>
            </a:r>
          </a:p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biračkih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popisa</a:t>
            </a:r>
            <a:endParaRPr lang="hr-HR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231" y="888181"/>
            <a:ext cx="2844259" cy="133540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O IZBORIMA U HRAVTSKOJ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8310" y="893873"/>
            <a:ext cx="559322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TRANZICIJA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kontradiktorni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proces modernizacije,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demodernizacije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i kontramodernizacije te kao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mješavinu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procesa tipa Gemeinschaft i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Gesellschaft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177" y="2799298"/>
            <a:ext cx="3815880" cy="355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76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499813"/>
              </p:ext>
            </p:extLst>
          </p:nvPr>
        </p:nvGraphicFramePr>
        <p:xfrm>
          <a:off x="482352" y="2779223"/>
          <a:ext cx="7241192" cy="299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607" y="1016664"/>
            <a:ext cx="6120328" cy="91472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000" dirty="0">
                <a:solidFill>
                  <a:schemeClr val="accent4">
                    <a:lumMod val="75000"/>
                  </a:schemeClr>
                </a:solidFill>
              </a:rPr>
              <a:t> od politike 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</a:rPr>
              <a:t>interesa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politike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</a:rPr>
              <a:t> identiteta </a:t>
            </a:r>
            <a:endParaRPr lang="hr-H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2956" y="3505142"/>
            <a:ext cx="3436505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Tourraine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obrat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socijalnih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identiteta</a:t>
            </a:r>
            <a:endParaRPr lang="hr-HR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39329" y="4892781"/>
            <a:ext cx="336013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„O interesima se raspravlja, identitet je isključiv”</a:t>
            </a:r>
            <a:endParaRPr lang="hr-HR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566" y="168827"/>
            <a:ext cx="4200760" cy="26103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576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747601"/>
              </p:ext>
            </p:extLst>
          </p:nvPr>
        </p:nvGraphicFramePr>
        <p:xfrm>
          <a:off x="648607" y="1818647"/>
          <a:ext cx="8979171" cy="429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607" y="643417"/>
            <a:ext cx="6535964" cy="91472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</a:rPr>
              <a:t>Kritične TOČKE POLITIKE IDENTITETA </a:t>
            </a:r>
            <a:endParaRPr lang="hr-H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9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992" y="1952663"/>
            <a:ext cx="7729728" cy="1036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„Danas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nogomet razvio u jednu od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najvećih ne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 sportskih, nego i bilo kakvih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drugih atrakcija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 manifestacija koje nam se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pružaju na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tržištu kao zabava ili relaksacija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upražnjavanje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slobodnog vremena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hr-HR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22832" y="687760"/>
            <a:ext cx="3840480" cy="8153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nogometu</a:t>
            </a:r>
            <a:endParaRPr lang="hr-HR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992" y="3523088"/>
            <a:ext cx="509016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orast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privlačnosti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nogometa fenomen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se za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 sociološki može daleko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bolje opisati i komentirati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 objasniti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6016" y="609381"/>
            <a:ext cx="397459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Čemu nogomet duguje rasprostranjenost?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6752" y="3404023"/>
            <a:ext cx="609600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„Kao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 kapitalizmu,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 postoje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poslovi koji su in, ali i oni koji su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out, tako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 se i u nogometu otvoriti velika rupa</a:t>
            </a:r>
            <a:b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između plaća vrhunskih i onih tek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solidnih. Pa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se to može smatrati normalnim?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unutar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današnjeg sistema dakako da može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hr-HR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992" y="5160066"/>
            <a:ext cx="826617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„Nema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sumnje da se sport danas postepeno, ali sigurno birokratizira. Kako mu raste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opseg, sport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više postaje područje aktivnosti u kojem dominiraju krupne organizacije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vrlo formalizirane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naravi. One u velikoj mjeri reguliraju cjelokupnu aktivnost u području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sporta. Pritom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povećava broj ljudi koji žive od sporta, a ne samo za njega“ (Vrcan, 1990:111)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2768" y="4547616"/>
            <a:ext cx="2373402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7601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DE1D69A971A4AABBD220257FAB68A" ma:contentTypeVersion="2" ma:contentTypeDescription="Create a new document." ma:contentTypeScope="" ma:versionID="8a6b0406cd661a23b7f88e294385be1d">
  <xsd:schema xmlns:xsd="http://www.w3.org/2001/XMLSchema" xmlns:xs="http://www.w3.org/2001/XMLSchema" xmlns:p="http://schemas.microsoft.com/office/2006/metadata/properties" xmlns:ns2="d5fd3971-b5ca-4513-81b0-4115ed507baf" targetNamespace="http://schemas.microsoft.com/office/2006/metadata/properties" ma:root="true" ma:fieldsID="fda94f5d3140f022508fcbcff9d8d6ea" ns2:_="">
    <xsd:import namespace="d5fd3971-b5ca-4513-81b0-4115ed507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3971-b5ca-4513-81b0-4115ed507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2289AC-3CA0-42F6-BF7B-160017FEC26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d5fd3971-b5ca-4513-81b0-4115ed507ba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889E8-4E49-42F0-85FC-CD6C1B33A0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137E58-4643-45F4-8142-D23A1E1FA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d3971-b5ca-4513-81b0-4115ed507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4793</TotalTime>
  <Words>881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Parcel</vt:lpstr>
      <vt:lpstr>Srđan vrcan</vt:lpstr>
      <vt:lpstr>Iz životopisa</vt:lpstr>
      <vt:lpstr>KNJIGE</vt:lpstr>
      <vt:lpstr>Tri koncepta politike</vt:lpstr>
      <vt:lpstr>O NACIJI I NACIONALIZMU</vt:lpstr>
      <vt:lpstr>O IZBORIMA U HRAVTSKOJ</vt:lpstr>
      <vt:lpstr> od politike interesa do politike identiteta </vt:lpstr>
      <vt:lpstr>Kritične TOČKE POLITIKE IDENTITETA </vt:lpstr>
      <vt:lpstr>O nogometu</vt:lpstr>
      <vt:lpstr>Faze razvoja nogometa</vt:lpstr>
      <vt:lpstr>Navijači,Politika, nasilje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Perkov</dc:creator>
  <cp:lastModifiedBy>Ivan Perkov</cp:lastModifiedBy>
  <cp:revision>224</cp:revision>
  <dcterms:created xsi:type="dcterms:W3CDTF">2021-02-27T15:10:45Z</dcterms:created>
  <dcterms:modified xsi:type="dcterms:W3CDTF">2022-12-06T10:07:41Z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0x0101004A3DE1D69A971A4AABBD220257FAB68A</vt:lpwstr>
  </property>
</Properties>
</file>