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9" r:id="rId5"/>
    <p:sldId id="268" r:id="rId6"/>
    <p:sldId id="258" r:id="rId7"/>
    <p:sldId id="260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9" autoAdjust="0"/>
    <p:restoredTop sz="86380" autoAdjust="0"/>
  </p:normalViewPr>
  <p:slideViewPr>
    <p:cSldViewPr snapToGrid="0">
      <p:cViewPr varScale="1">
        <p:scale>
          <a:sx n="82" d="100"/>
          <a:sy n="82" d="100"/>
        </p:scale>
        <p:origin x="108" y="276"/>
      </p:cViewPr>
      <p:guideLst/>
    </p:cSldViewPr>
  </p:slideViewPr>
  <p:outlineViewPr>
    <p:cViewPr>
      <p:scale>
        <a:sx n="33" d="100"/>
        <a:sy n="33" d="100"/>
      </p:scale>
      <p:origin x="0" y="-11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A7B-B05C-45FA-B3B4-C32B6DFCBC39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B779-D89D-4F98-A761-8187B689E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 dirty="0">
                <a:latin typeface="Palatino Linotype" panose="02040502050505030304" pitchFamily="18" charset="0"/>
              </a:rPr>
              <a:t>Kazališna aktivnost obično počinje vrlo brzo nakon otvaranja gimnazija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8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Ljudevit Lalić, herc. franjevac (17/18.st.),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Dictionarium latino-italico-illyricum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Ivan </a:t>
            </a:r>
            <a:r>
              <a:rPr lang="hr-HR" dirty="0">
                <a:latin typeface="Palatino Linotype" panose="02040502050505030304" pitchFamily="18" charset="0"/>
              </a:rPr>
              <a:t>B</a:t>
            </a:r>
            <a:r>
              <a:rPr lang="en-GB" dirty="0" err="1">
                <a:latin typeface="Palatino Linotype" panose="02040502050505030304" pitchFamily="18" charset="0"/>
              </a:rPr>
              <a:t>elostenec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(c. 1594-1675), pavlin, </a:t>
            </a:r>
            <a:r>
              <a:rPr lang="en-GB" i="1" dirty="0" err="1">
                <a:latin typeface="Palatino Linotype" panose="02040502050505030304" pitchFamily="18" charset="0"/>
              </a:rPr>
              <a:t>Gazophylacium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en-GB" sz="1800" b="0" i="1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</a:t>
            </a:r>
            <a:r>
              <a:rPr lang="en-GB" sz="1800" b="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Latino-</a:t>
            </a:r>
            <a:r>
              <a:rPr lang="en-GB" sz="1800" b="0" i="1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Illyricorum</a:t>
            </a:r>
            <a:r>
              <a:rPr lang="en-GB" sz="1800" b="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b="0" i="1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onomatum</a:t>
            </a:r>
            <a:r>
              <a:rPr lang="en-GB" sz="1800" b="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aerarium</a:t>
            </a:r>
            <a:r>
              <a:rPr lang="hr-HR" sz="1800" b="0" i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izdan tek 1740.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 dirty="0">
                <a:latin typeface="Palatino Linotype" panose="02040502050505030304" pitchFamily="18" charset="0"/>
              </a:rPr>
              <a:t>Svi nepoželjni ili nemoralni sadržaji iz autentičnih latinskih tekstova su se uklanjali i zamjenjivali, a potom su hrvatski isusovci preuzimali tekstove od isusovaca iz Njemačke, Francuske i Italije (Batušić, 1957: 351)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noProof="0" dirty="0">
                <a:latin typeface="Palatino Linotype" panose="02040502050505030304" pitchFamily="18" charset="0"/>
              </a:rPr>
              <a:t>Mary Stuart </a:t>
            </a:r>
            <a:r>
              <a:rPr lang="hr-HR" noProof="0" dirty="0">
                <a:latin typeface="Palatino Linotype" panose="02040502050505030304" pitchFamily="18" charset="0"/>
              </a:rPr>
              <a:t>izvode u </a:t>
            </a:r>
            <a:r>
              <a:rPr lang="hr-HR" i="1" noProof="0" dirty="0">
                <a:latin typeface="Palatino Linotype" panose="02040502050505030304" pitchFamily="18" charset="0"/>
              </a:rPr>
              <a:t>Anne of Green Gables</a:t>
            </a:r>
            <a:endParaRPr lang="hr-HR" noProof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600" dirty="0">
                <a:latin typeface="Palatino Linotype" panose="02040502050505030304" pitchFamily="18" charset="0"/>
              </a:rPr>
              <a:t>Predstave u austrijskim školama zabranjene 1760. godine</a:t>
            </a:r>
            <a:r>
              <a:rPr lang="en-GB" sz="2600" dirty="0">
                <a:latin typeface="Palatino Linotype" panose="02040502050505030304" pitchFamily="18" charset="0"/>
              </a:rPr>
              <a:t> </a:t>
            </a:r>
            <a:r>
              <a:rPr lang="en-GB" sz="2600" dirty="0" err="1">
                <a:latin typeface="Palatino Linotype" panose="02040502050505030304" pitchFamily="18" charset="0"/>
              </a:rPr>
              <a:t>jer</a:t>
            </a:r>
            <a:r>
              <a:rPr lang="en-GB" sz="2600" dirty="0">
                <a:latin typeface="Palatino Linotype" panose="02040502050505030304" pitchFamily="18" charset="0"/>
              </a:rPr>
              <a:t> </a:t>
            </a:r>
            <a:r>
              <a:rPr lang="hr-HR" sz="2200" dirty="0">
                <a:latin typeface="Palatino Linotype" panose="02040502050505030304" pitchFamily="18" charset="0"/>
              </a:rPr>
              <a:t>odvraćaju od učenja i zahtijevaju mnogo priprema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0" dirty="0">
                <a:latin typeface="Palatino Linotype" panose="02040502050505030304" pitchFamily="18" charset="0"/>
              </a:rPr>
              <a:t>Prva poznata perioha s hrvatskih prostora jest varaždinska </a:t>
            </a:r>
            <a:r>
              <a:rPr lang="hr-HR" i="1" noProof="0" dirty="0">
                <a:latin typeface="Palatino Linotype" panose="02040502050505030304" pitchFamily="18" charset="0"/>
              </a:rPr>
              <a:t>Instabilis fortunae ludus, sive Alvarus Luna sortis variantis singulare etypon </a:t>
            </a:r>
            <a:r>
              <a:rPr lang="hr-HR" noProof="0" dirty="0">
                <a:latin typeface="Palatino Linotype" panose="02040502050505030304" pitchFamily="18" charset="0"/>
              </a:rPr>
              <a:t>od 15. rujna 1710. godine (8 str., tiskana u Grazu, predstava na lat. iz opusa šp. isusovca Juana de Mariana,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1536 –1624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učitelja Roberta Bellarmina</a:t>
            </a:r>
            <a:r>
              <a:rPr lang="hr-HR" noProof="0" dirty="0">
                <a:latin typeface="Palatino Linotype" panose="02040502050505030304" pitchFamily="18" charset="0"/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3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69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2881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984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4060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5708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9309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0971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663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2085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2203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2828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66B0-5CDA-4888-9896-AAD593CD5FEC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1734A05-ECE1-4262-A2BE-355105F33A4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F695-5571-44CA-9B9D-F58B6B9D4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cap="small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Isusov</a:t>
            </a:r>
            <a:r>
              <a:rPr lang="en-GB" cap="small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ci</a:t>
            </a:r>
            <a:endParaRPr lang="hr-HR" cap="small" noProof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CB894-086B-4397-987F-8EAEAB54C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3600" cap="none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Svijet</a:t>
            </a:r>
            <a:r>
              <a:rPr lang="en-GB" sz="3600" cap="none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600" cap="none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en-GB" sz="3600" cap="none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600" cap="none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obrazovanje</a:t>
            </a:r>
            <a:endParaRPr lang="hr-HR" sz="3600" cap="none" noProof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hr-HR" noProof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2561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F97C-4BA8-468D-A09D-ED5138B0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379828"/>
            <a:ext cx="9314623" cy="834244"/>
          </a:xfrm>
        </p:spPr>
        <p:txBody>
          <a:bodyPr/>
          <a:lstStyle/>
          <a:p>
            <a:pPr algn="ctr"/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Družba Isusova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46C0-B116-4479-9226-0A523BA5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3040"/>
            <a:ext cx="9467557" cy="4590441"/>
          </a:xfrm>
        </p:spPr>
        <p:txBody>
          <a:bodyPr>
            <a:normAutofit fontScale="92500" lnSpcReduction="20000"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Osnovana 1540. u svrhu evangelizacije (misije, obrazovanje)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Ignacije Lojolski, Franjo Ksaverski, Pierre Lefevre, Alfonso Salmerón, Diego Laínez, Nicolas Bobadilla, Simão Rodrigues</a:t>
            </a:r>
            <a:endParaRPr lang="hr-HR" noProof="0" dirty="0">
              <a:latin typeface="Palatino Linotype" panose="02040502050505030304" pitchFamily="18" charset="0"/>
            </a:endParaRP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Pozivani i u svjetovno školstvo 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Često besplatno, sami pišu udžbenike (neke od prvih gramatika i rječnika pučkih jezika) </a:t>
            </a:r>
          </a:p>
          <a:p>
            <a:r>
              <a:rPr lang="hr-HR" i="1" noProof="0" dirty="0">
                <a:latin typeface="Palatino Linotype" panose="02040502050505030304" pitchFamily="18" charset="0"/>
              </a:rPr>
              <a:t>Ratio atque institutio studiorum Societatis Jesu – </a:t>
            </a:r>
            <a:r>
              <a:rPr lang="hr-HR" noProof="0" dirty="0">
                <a:latin typeface="Palatino Linotype" panose="02040502050505030304" pitchFamily="18" charset="0"/>
              </a:rPr>
              <a:t>priručnik kojim se normira isusovačko školstvo, 1599. 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nastavni kurikul, metode podučavanja, propisi o učeničkim obvezama, školskim aktivnostima, materijalima, i sl. </a:t>
            </a:r>
          </a:p>
          <a:p>
            <a:r>
              <a:rPr lang="hr-HR" i="1" noProof="0" dirty="0">
                <a:latin typeface="Palatino Linotype" panose="02040502050505030304" pitchFamily="18" charset="0"/>
              </a:rPr>
              <a:t>Ratio educationis totiusque rei litterariae </a:t>
            </a:r>
            <a:r>
              <a:rPr lang="hr-HR" noProof="0" dirty="0">
                <a:latin typeface="Palatino Linotype" panose="02040502050505030304" pitchFamily="18" charset="0"/>
              </a:rPr>
              <a:t>– reforma školstva Marije Terezije, 1777.g. (</a:t>
            </a:r>
            <a:r>
              <a:rPr lang="hr-HR" baseline="30000" noProof="0" dirty="0">
                <a:latin typeface="Palatino Linotype" panose="02040502050505030304" pitchFamily="18" charset="0"/>
              </a:rPr>
              <a:t>2</a:t>
            </a:r>
            <a:r>
              <a:rPr lang="hr-HR" noProof="0" dirty="0">
                <a:latin typeface="Palatino Linotype" panose="02040502050505030304" pitchFamily="18" charset="0"/>
              </a:rPr>
              <a:t>1806.)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zakon napisali ugarski kancelar barun József Ürményi i bivši isusovci: povjesničar, pedagog i upravitelj bečke dvorske knjižnice Adam František Kollár, profesor na Sveučilištu u Budimu Pál Makó, te ravnatelj arhiva bečkoga dvora Daniel Terstyanský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3F7279-2FA3-4AD9-8812-584D7856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3282" r="5237"/>
          <a:stretch/>
        </p:blipFill>
        <p:spPr>
          <a:xfrm>
            <a:off x="9314623" y="-84131"/>
            <a:ext cx="2877377" cy="403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70AE7-CA71-4D05-BABB-0C443BC6D723}"/>
              </a:ext>
            </a:extLst>
          </p:cNvPr>
          <p:cNvSpPr txBox="1"/>
          <p:nvPr/>
        </p:nvSpPr>
        <p:spPr>
          <a:xfrm>
            <a:off x="9314620" y="3953618"/>
            <a:ext cx="2877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De imitatione Christi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na jeziku náhuatl, pol. 16.st., fra Alonso de Molina (c. 1513-c.1585)</a:t>
            </a:r>
          </a:p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Isusovac Antonio del Rincón (1566–1601) napisao je prvu gramatiku</a:t>
            </a:r>
          </a:p>
        </p:txBody>
      </p:sp>
    </p:spTree>
    <p:extLst>
      <p:ext uri="{BB962C8B-B14F-4D97-AF65-F5344CB8AC3E}">
        <p14:creationId xmlns:p14="http://schemas.microsoft.com/office/powerpoint/2010/main" val="189336535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94FC-3D94-41BF-9E9D-A6F8E1D3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Isusovci u Hrvatskoj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6302-CA11-49B8-93E6-F8CEDE6B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2015732"/>
            <a:ext cx="11831782" cy="3872450"/>
          </a:xfrm>
        </p:spPr>
        <p:txBody>
          <a:bodyPr>
            <a:normAutofit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U 16. st. Nicolas Bobadilla (1511-1590) boravi u Zadru i Dubrovačkoj Republici</a:t>
            </a:r>
          </a:p>
          <a:p>
            <a:r>
              <a:rPr lang="hr-HR" dirty="0">
                <a:latin typeface="Palatino Linotype" panose="02040502050505030304" pitchFamily="18" charset="0"/>
              </a:rPr>
              <a:t>Rezidencija u</a:t>
            </a:r>
            <a:r>
              <a:rPr lang="hr-HR" noProof="0" dirty="0">
                <a:latin typeface="Palatino Linotype" panose="02040502050505030304" pitchFamily="18" charset="0"/>
              </a:rPr>
              <a:t> Dubrovniku otvara se u prvom desetljeću 17. st.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isusovačke gimnazije osnovane u Zagrebu (1607.), Rijeci (1627.), Varaždinu (1636.), Požegi (1707.) i Osijeku (1729.) te u Lepoglavi (1582. osnovali pavlini, 1644. preuzeli isusovci)</a:t>
            </a:r>
            <a:endParaRPr lang="hr-HR" noProof="0" dirty="0">
              <a:latin typeface="Palatino Linotype" panose="02040502050505030304" pitchFamily="18" charset="0"/>
            </a:endParaRPr>
          </a:p>
          <a:p>
            <a:r>
              <a:rPr lang="hr-HR" noProof="0" dirty="0">
                <a:latin typeface="Palatino Linotype" panose="02040502050505030304" pitchFamily="18" charset="0"/>
              </a:rPr>
              <a:t>Prvi Hrvati isusovci: Stjepan </a:t>
            </a:r>
            <a:r>
              <a:rPr lang="hr-HR" i="1" noProof="0" dirty="0">
                <a:latin typeface="Palatino Linotype" panose="02040502050505030304" pitchFamily="18" charset="0"/>
              </a:rPr>
              <a:t>Demitreus</a:t>
            </a:r>
            <a:r>
              <a:rPr lang="hr-HR" noProof="0" dirty="0">
                <a:latin typeface="Palatino Linotype" panose="02040502050505030304" pitchFamily="18" charset="0"/>
              </a:rPr>
              <a:t> (Demitrević) i Toma Zdelarić (djelovali izvan Hrvatske)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Zdelarić prvi hrv. isusovački dramatičar (1561. u Beču sastavio tragikomediju na latinskom?)</a:t>
            </a:r>
          </a:p>
          <a:p>
            <a:r>
              <a:rPr lang="hr-HR" noProof="0" dirty="0">
                <a:latin typeface="Palatino Linotype" panose="02040502050505030304" pitchFamily="18" charset="0"/>
              </a:rPr>
              <a:t>1669. car i kralj Leopold I. isusovačkoj Akademiji u Zagrebu dodijelio sveučilišna prava i povlastice = utemeljenje zagrebačkoga sveučilišta</a:t>
            </a:r>
          </a:p>
        </p:txBody>
      </p:sp>
    </p:spTree>
    <p:extLst>
      <p:ext uri="{BB962C8B-B14F-4D97-AF65-F5344CB8AC3E}">
        <p14:creationId xmlns:p14="http://schemas.microsoft.com/office/powerpoint/2010/main" val="323412882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B6FC-454E-47F2-9001-B09EB5DE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318" y="309153"/>
            <a:ext cx="9603275" cy="1049235"/>
          </a:xfrm>
        </p:spPr>
        <p:txBody>
          <a:bodyPr/>
          <a:lstStyle/>
          <a:p>
            <a:r>
              <a:rPr lang="hr-HR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Isusovački rječnici i gramatike</a:t>
            </a:r>
            <a:endParaRPr lang="en-GB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7A0B-9805-4AA3-9A00-3FF67D48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3373"/>
            <a:ext cx="8496300" cy="5451920"/>
          </a:xfrm>
        </p:spPr>
        <p:txBody>
          <a:bodyPr>
            <a:noAutofit/>
          </a:bodyPr>
          <a:lstStyle/>
          <a:p>
            <a:r>
              <a:rPr lang="hr-HR" sz="1800" dirty="0">
                <a:latin typeface="Palatino Linotype" panose="02040502050505030304" pitchFamily="18" charset="0"/>
              </a:rPr>
              <a:t> </a:t>
            </a:r>
            <a:r>
              <a:rPr lang="en-GB" sz="1800" dirty="0" err="1">
                <a:latin typeface="Palatino Linotype" panose="02040502050505030304" pitchFamily="18" charset="0"/>
              </a:rPr>
              <a:t>Jakov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M</a:t>
            </a:r>
            <a:r>
              <a:rPr lang="en-GB" sz="1800" dirty="0" err="1">
                <a:latin typeface="Palatino Linotype" panose="02040502050505030304" pitchFamily="18" charset="0"/>
              </a:rPr>
              <a:t>ikalja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(Dubrovnik, 1601-1654)</a:t>
            </a:r>
          </a:p>
          <a:p>
            <a:pPr lvl="1"/>
            <a:r>
              <a:rPr lang="en-GB" sz="1600" i="1" dirty="0" err="1">
                <a:latin typeface="Palatino Linotype" panose="02040502050505030304" pitchFamily="18" charset="0"/>
              </a:rPr>
              <a:t>Blago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jezika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slovinskoga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illi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hr-HR" sz="1600" i="1" dirty="0">
                <a:latin typeface="Palatino Linotype" panose="02040502050505030304" pitchFamily="18" charset="0"/>
              </a:rPr>
              <a:t>S</a:t>
            </a:r>
            <a:r>
              <a:rPr lang="en-GB" sz="1600" i="1" dirty="0" err="1">
                <a:latin typeface="Palatino Linotype" panose="02040502050505030304" pitchFamily="18" charset="0"/>
              </a:rPr>
              <a:t>lovnik</a:t>
            </a:r>
            <a:r>
              <a:rPr lang="hr-HR" sz="1600" i="1" dirty="0"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u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komu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izgovaraju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se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rječi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slovinske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latinski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dijački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 1651</a:t>
            </a:r>
            <a:endParaRPr lang="hr-HR" sz="1600" i="1" dirty="0">
              <a:latin typeface="Palatino Linotype" panose="02040502050505030304" pitchFamily="18" charset="0"/>
            </a:endParaRPr>
          </a:p>
          <a:p>
            <a:pPr lvl="1"/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De 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institutione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grammatica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pro </a:t>
            </a:r>
            <a:r>
              <a:rPr lang="hr-HR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llyricis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accommodata</a:t>
            </a:r>
            <a:r>
              <a:rPr lang="en-GB" sz="16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prv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a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hrv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. obrada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lat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.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gramatike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Manuela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Álvaresa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1637</a:t>
            </a:r>
            <a:r>
              <a:rPr lang="en-GB" sz="1600" dirty="0">
                <a:latin typeface="Palatino Linotype" panose="02040502050505030304" pitchFamily="18" charset="0"/>
              </a:rPr>
              <a:t> </a:t>
            </a:r>
            <a:endParaRPr lang="hr-HR" sz="1600" dirty="0">
              <a:latin typeface="Palatino Linotype" panose="02040502050505030304" pitchFamily="18" charset="0"/>
            </a:endParaRPr>
          </a:p>
          <a:p>
            <a:pPr lvl="0"/>
            <a:r>
              <a:rPr lang="en-GB" sz="1800" dirty="0" err="1">
                <a:latin typeface="Palatino Linotype" panose="02040502050505030304" pitchFamily="18" charset="0"/>
              </a:rPr>
              <a:t>Juraj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H</a:t>
            </a:r>
            <a:r>
              <a:rPr lang="en-GB" sz="1800" dirty="0" err="1">
                <a:latin typeface="Palatino Linotype" panose="02040502050505030304" pitchFamily="18" charset="0"/>
              </a:rPr>
              <a:t>abdelić</a:t>
            </a:r>
            <a:r>
              <a:rPr lang="hr-HR" sz="1800" dirty="0">
                <a:latin typeface="Palatino Linotype" panose="02040502050505030304" pitchFamily="18" charset="0"/>
              </a:rPr>
              <a:t> (Zagreb, 1609-1678)</a:t>
            </a:r>
          </a:p>
          <a:p>
            <a:pPr lvl="1"/>
            <a:r>
              <a:rPr lang="en-GB" sz="1600" i="1" dirty="0" err="1">
                <a:latin typeface="Palatino Linotype" panose="02040502050505030304" pitchFamily="18" charset="0"/>
              </a:rPr>
              <a:t>Dictionar</a:t>
            </a:r>
            <a:r>
              <a:rPr lang="en-GB" sz="1600" dirty="0"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ili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reči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slovenske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zvekšega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v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kup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zebrane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v red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postavljene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dijačkemi</a:t>
            </a:r>
            <a:r>
              <a:rPr lang="en-GB" sz="1600" b="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1" kern="1200" cap="none" baseline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zlahkotene</a:t>
            </a:r>
            <a:r>
              <a:rPr lang="hr-HR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</a:t>
            </a:r>
            <a:r>
              <a:rPr lang="en-GB" sz="1600" b="0" i="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 1670</a:t>
            </a:r>
            <a:endParaRPr lang="en-GB" sz="1600" dirty="0">
              <a:latin typeface="Palatino Linotype" panose="02040502050505030304" pitchFamily="18" charset="0"/>
            </a:endParaRPr>
          </a:p>
          <a:p>
            <a:r>
              <a:rPr lang="en-GB" sz="1800" dirty="0" err="1">
                <a:latin typeface="Palatino Linotype" panose="02040502050505030304" pitchFamily="18" charset="0"/>
              </a:rPr>
              <a:t>Pavao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R</a:t>
            </a:r>
            <a:r>
              <a:rPr lang="en-GB" sz="1800" dirty="0" err="1">
                <a:latin typeface="Palatino Linotype" panose="02040502050505030304" pitchFamily="18" charset="0"/>
              </a:rPr>
              <a:t>itter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V</a:t>
            </a:r>
            <a:r>
              <a:rPr lang="en-GB" sz="1800" dirty="0" err="1">
                <a:latin typeface="Palatino Linotype" panose="02040502050505030304" pitchFamily="18" charset="0"/>
              </a:rPr>
              <a:t>itezović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(1652-1713; školovan</a:t>
            </a:r>
            <a:r>
              <a:rPr lang="hr-HR" sz="1800" baseline="0" dirty="0">
                <a:latin typeface="Palatino Linotype" panose="02040502050505030304" pitchFamily="18" charset="0"/>
              </a:rPr>
              <a:t> kod isusovaca)</a:t>
            </a:r>
          </a:p>
          <a:p>
            <a:pPr lvl="1"/>
            <a:r>
              <a:rPr lang="en-GB" sz="1600" i="1" dirty="0">
                <a:latin typeface="Palatino Linotype" panose="02040502050505030304" pitchFamily="18" charset="0"/>
              </a:rPr>
              <a:t>Lexicon </a:t>
            </a:r>
            <a:r>
              <a:rPr lang="hr-HR" sz="1600" i="1" dirty="0">
                <a:latin typeface="Palatino Linotype" panose="02040502050505030304" pitchFamily="18" charset="0"/>
              </a:rPr>
              <a:t>L</a:t>
            </a:r>
            <a:r>
              <a:rPr lang="en-GB" sz="1600" i="1" dirty="0" err="1">
                <a:latin typeface="Palatino Linotype" panose="02040502050505030304" pitchFamily="18" charset="0"/>
              </a:rPr>
              <a:t>atino</a:t>
            </a:r>
            <a:r>
              <a:rPr lang="en-GB" sz="1600" i="1" dirty="0">
                <a:latin typeface="Palatino Linotype" panose="02040502050505030304" pitchFamily="18" charset="0"/>
              </a:rPr>
              <a:t>-</a:t>
            </a:r>
            <a:r>
              <a:rPr lang="hr-HR" sz="1600" i="1" dirty="0">
                <a:latin typeface="Palatino Linotype" panose="02040502050505030304" pitchFamily="18" charset="0"/>
              </a:rPr>
              <a:t>I</a:t>
            </a:r>
            <a:r>
              <a:rPr lang="en-GB" sz="1600" i="1" dirty="0" err="1">
                <a:latin typeface="Palatino Linotype" panose="02040502050505030304" pitchFamily="18" charset="0"/>
              </a:rPr>
              <a:t>llyricum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hr-HR" sz="1600" dirty="0">
                <a:latin typeface="Palatino Linotype" panose="02040502050505030304" pitchFamily="18" charset="0"/>
              </a:rPr>
              <a:t>(tiskan tek 2000., hrv.-lat. dio je izgubljen)</a:t>
            </a:r>
            <a:endParaRPr lang="en-GB" sz="1600" dirty="0">
              <a:latin typeface="Palatino Linotype" panose="02040502050505030304" pitchFamily="18" charset="0"/>
            </a:endParaRPr>
          </a:p>
          <a:p>
            <a:r>
              <a:rPr lang="en-GB" sz="1800" dirty="0" err="1">
                <a:latin typeface="Palatino Linotype" panose="02040502050505030304" pitchFamily="18" charset="0"/>
              </a:rPr>
              <a:t>Ardelio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D</a:t>
            </a:r>
            <a:r>
              <a:rPr lang="en-GB" sz="1800" dirty="0" err="1">
                <a:latin typeface="Palatino Linotype" panose="02040502050505030304" pitchFamily="18" charset="0"/>
              </a:rPr>
              <a:t>ella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B</a:t>
            </a:r>
            <a:r>
              <a:rPr lang="en-GB" sz="1800" dirty="0" err="1">
                <a:latin typeface="Palatino Linotype" panose="02040502050505030304" pitchFamily="18" charset="0"/>
              </a:rPr>
              <a:t>ella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(Dubrovnik, 1655-1737)</a:t>
            </a:r>
            <a:endParaRPr lang="en-GB" sz="1800" dirty="0">
              <a:latin typeface="Palatino Linotype" panose="02040502050505030304" pitchFamily="18" charset="0"/>
            </a:endParaRPr>
          </a:p>
          <a:p>
            <a:pPr lvl="1"/>
            <a:r>
              <a:rPr lang="en-GB" sz="1600" i="1" dirty="0" err="1">
                <a:latin typeface="Palatino Linotype" panose="02040502050505030304" pitchFamily="18" charset="0"/>
              </a:rPr>
              <a:t>Dizionario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italiano-latino-illirico</a:t>
            </a:r>
            <a:r>
              <a:rPr lang="hr-HR" sz="1600" i="0" dirty="0">
                <a:latin typeface="Palatino Linotype" panose="02040502050505030304" pitchFamily="18" charset="0"/>
              </a:rPr>
              <a:t>, 1728</a:t>
            </a:r>
            <a:r>
              <a:rPr lang="en-GB" sz="16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GB" sz="1800" dirty="0" err="1">
                <a:latin typeface="Palatino Linotype" panose="02040502050505030304" pitchFamily="18" charset="0"/>
              </a:rPr>
              <a:t>Franjo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S</a:t>
            </a:r>
            <a:r>
              <a:rPr lang="en-GB" sz="1800" dirty="0" err="1">
                <a:latin typeface="Palatino Linotype" panose="02040502050505030304" pitchFamily="18" charset="0"/>
              </a:rPr>
              <a:t>ušnik</a:t>
            </a:r>
            <a:r>
              <a:rPr lang="hr-HR" sz="1800" baseline="0" dirty="0">
                <a:latin typeface="Palatino Linotype" panose="02040502050505030304" pitchFamily="18" charset="0"/>
              </a:rPr>
              <a:t> (1686-1739) i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A</a:t>
            </a:r>
            <a:r>
              <a:rPr lang="en-GB" sz="1800" dirty="0" err="1">
                <a:latin typeface="Palatino Linotype" panose="02040502050505030304" pitchFamily="18" charset="0"/>
              </a:rPr>
              <a:t>ndrija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J</a:t>
            </a:r>
            <a:r>
              <a:rPr lang="en-GB" sz="1800" dirty="0" err="1">
                <a:latin typeface="Palatino Linotype" panose="02040502050505030304" pitchFamily="18" charset="0"/>
              </a:rPr>
              <a:t>ambrešić</a:t>
            </a:r>
            <a:r>
              <a:rPr lang="en-GB" sz="1800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(1706-1758)</a:t>
            </a:r>
          </a:p>
          <a:p>
            <a:pPr lvl="1"/>
            <a:r>
              <a:rPr lang="en-GB" sz="1600" i="1" dirty="0">
                <a:latin typeface="Palatino Linotype" panose="02040502050505030304" pitchFamily="18" charset="0"/>
              </a:rPr>
              <a:t>Lexicon </a:t>
            </a:r>
            <a:r>
              <a:rPr lang="en-GB" sz="1600" i="1" dirty="0" err="1">
                <a:latin typeface="Palatino Linotype" panose="02040502050505030304" pitchFamily="18" charset="0"/>
              </a:rPr>
              <a:t>latinum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interpretatione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illyrica</a:t>
            </a:r>
            <a:r>
              <a:rPr lang="en-GB" sz="1600" i="1" dirty="0">
                <a:latin typeface="Palatino Linotype" panose="02040502050505030304" pitchFamily="18" charset="0"/>
              </a:rPr>
              <a:t>, </a:t>
            </a:r>
            <a:r>
              <a:rPr lang="en-GB" sz="1600" i="1" dirty="0" err="1">
                <a:latin typeface="Palatino Linotype" panose="02040502050505030304" pitchFamily="18" charset="0"/>
              </a:rPr>
              <a:t>gemanica</a:t>
            </a:r>
            <a:r>
              <a:rPr lang="en-GB" sz="1600" i="1" dirty="0">
                <a:latin typeface="Palatino Linotype" panose="02040502050505030304" pitchFamily="18" charset="0"/>
              </a:rPr>
              <a:t>, et </a:t>
            </a:r>
            <a:r>
              <a:rPr lang="en-GB" sz="1600" i="1" dirty="0" err="1">
                <a:latin typeface="Palatino Linotype" panose="02040502050505030304" pitchFamily="18" charset="0"/>
              </a:rPr>
              <a:t>hungarica</a:t>
            </a:r>
            <a:r>
              <a:rPr lang="en-GB" sz="1600" i="1" dirty="0">
                <a:latin typeface="Palatino Linotype" panose="02040502050505030304" pitchFamily="18" charset="0"/>
              </a:rPr>
              <a:t> </a:t>
            </a:r>
            <a:r>
              <a:rPr lang="en-GB" sz="1600" i="1" dirty="0" err="1">
                <a:latin typeface="Palatino Linotype" panose="02040502050505030304" pitchFamily="18" charset="0"/>
              </a:rPr>
              <a:t>locuples</a:t>
            </a:r>
            <a:r>
              <a:rPr lang="hr-HR" sz="1600" i="0" dirty="0">
                <a:latin typeface="Palatino Linotype" panose="02040502050505030304" pitchFamily="18" charset="0"/>
              </a:rPr>
              <a:t>,</a:t>
            </a:r>
            <a:r>
              <a:rPr lang="hr-HR" sz="1600" i="0" baseline="0" dirty="0">
                <a:latin typeface="Palatino Linotype" panose="02040502050505030304" pitchFamily="18" charset="0"/>
              </a:rPr>
              <a:t> 1742</a:t>
            </a:r>
            <a:endParaRPr lang="en-GB" sz="1600" i="1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8EECB-E5BD-4B1E-B226-D248F410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29">
            <a:off x="8323580" y="904008"/>
            <a:ext cx="3695700" cy="570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46064-D70C-49F4-8C7B-2F90AC70E8F8}"/>
              </a:ext>
            </a:extLst>
          </p:cNvPr>
          <p:cNvSpPr txBox="1"/>
          <p:nvPr/>
        </p:nvSpPr>
        <p:spPr>
          <a:xfrm>
            <a:off x="0" y="6548847"/>
            <a:ext cx="849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https://commons.wikimedia.org/wiki/File:De_Institutione_Grammatica,_padre_Manuel_%C3%81lvares,_Lisboa,_1572.jpg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6AE0E-87A1-444C-8D91-A0309930A864}"/>
              </a:ext>
            </a:extLst>
          </p:cNvPr>
          <p:cNvSpPr txBox="1"/>
          <p:nvPr/>
        </p:nvSpPr>
        <p:spPr>
          <a:xfrm>
            <a:off x="8721969" y="52754"/>
            <a:ext cx="331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De institutione grammatica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, izdana u preko 400 izdanja po cijelom svijetu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0187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AB10-1736-441C-A3CA-11C86CA4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Jezik</a:t>
            </a:r>
            <a:endParaRPr lang="en-GB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2459-9D14-4933-9680-CC1E7F73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4"/>
            <a:ext cx="8629649" cy="4363706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Školovanje, ali i priredbe su u principu na latinskom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„</a:t>
            </a:r>
            <a:r>
              <a:rPr lang="hr-HR" i="1" dirty="0">
                <a:latin typeface="Palatino Linotype" panose="02040502050505030304" pitchFamily="18" charset="0"/>
              </a:rPr>
              <a:t>patrio/croatico sermone</a:t>
            </a:r>
            <a:r>
              <a:rPr lang="hr-HR" dirty="0">
                <a:latin typeface="Palatino Linotype" panose="02040502050505030304" pitchFamily="18" charset="0"/>
              </a:rPr>
              <a:t>“, „</a:t>
            </a:r>
            <a:r>
              <a:rPr lang="hr-HR" i="1" dirty="0">
                <a:latin typeface="Palatino Linotype" panose="02040502050505030304" pitchFamily="18" charset="0"/>
              </a:rPr>
              <a:t>patrio/illyrico idiomate</a:t>
            </a:r>
            <a:r>
              <a:rPr lang="hr-HR" dirty="0">
                <a:latin typeface="Palatino Linotype" panose="02040502050505030304" pitchFamily="18" charset="0"/>
              </a:rPr>
              <a:t>“; </a:t>
            </a:r>
          </a:p>
          <a:p>
            <a:pPr lvl="2"/>
            <a:r>
              <a:rPr lang="hr-HR" dirty="0">
                <a:latin typeface="Palatino Linotype" panose="02040502050505030304" pitchFamily="18" charset="0"/>
              </a:rPr>
              <a:t>u Osijeku na njem., u Rijeci na tal.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Prva sigurna predstava na hrvatskom: </a:t>
            </a:r>
            <a:r>
              <a:rPr lang="hr-HR" i="1" dirty="0">
                <a:latin typeface="Palatino Linotype" panose="02040502050505030304" pitchFamily="18" charset="0"/>
              </a:rPr>
              <a:t>Amoris et Doloris in Christo patiente certamen; </a:t>
            </a:r>
            <a:r>
              <a:rPr lang="hr-HR" dirty="0">
                <a:latin typeface="Palatino Linotype" panose="02040502050505030304" pitchFamily="18" charset="0"/>
              </a:rPr>
              <a:t>1644. u zagrebačkoj gimnaziji na Veliki petak </a:t>
            </a:r>
          </a:p>
          <a:p>
            <a:r>
              <a:rPr lang="hr-HR" dirty="0">
                <a:latin typeface="Palatino Linotype" panose="02040502050505030304" pitchFamily="18" charset="0"/>
              </a:rPr>
              <a:t>Učenje i usavršavanje narodnih jezika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Nastava na narodnom jeziku u nižim razredima (tj. u narodnim školama), dvojezični udžbenici, preporuka za podučavanje drugih, korisnih narodnih jezika Monarhije (njemački)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Pisanje teza ili sastavaka na narodnom jeziku u određenim prilikama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Korištenje narodnog jezika prilikom svečanih ispitivanja i dodjela nagrada istaknutim učenicima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8B209-73BA-4E1C-B2A4-22655A043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2" b="1952"/>
          <a:stretch/>
        </p:blipFill>
        <p:spPr>
          <a:xfrm>
            <a:off x="8235905" y="0"/>
            <a:ext cx="3805086" cy="368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2B922-6D10-48B6-8DAC-0634CF28F3CC}"/>
              </a:ext>
            </a:extLst>
          </p:cNvPr>
          <p:cNvSpPr txBox="1"/>
          <p:nvPr/>
        </p:nvSpPr>
        <p:spPr>
          <a:xfrm>
            <a:off x="9566031" y="3712441"/>
            <a:ext cx="262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RE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, 1777; §CI, CXVII, pp.  146, 187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CC35B-CF4D-4E37-B04D-7E955BCA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66" y="5331655"/>
            <a:ext cx="3835093" cy="104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02673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513C-3AFF-4C68-802D-9BCFB8C0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44" y="449151"/>
            <a:ext cx="9603275" cy="1049235"/>
          </a:xfrm>
        </p:spPr>
        <p:txBody>
          <a:bodyPr/>
          <a:lstStyle/>
          <a:p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Prigode za predstave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B191-D364-4C28-B054-00DCCD5E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5518"/>
            <a:ext cx="12192000" cy="4705466"/>
          </a:xfrm>
        </p:spPr>
        <p:txBody>
          <a:bodyPr>
            <a:normAutofit fontScale="85000" lnSpcReduction="20000"/>
          </a:bodyPr>
          <a:lstStyle/>
          <a:p>
            <a:r>
              <a:rPr lang="hr-HR" noProof="0" dirty="0">
                <a:latin typeface="Palatino Linotype" panose="02040502050505030304" pitchFamily="18" charset="0"/>
              </a:rPr>
              <a:t>Svaki razred izlaže svoj rad na javnim priredbama bar triput godišnje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završni ispit</a:t>
            </a:r>
            <a:r>
              <a:rPr lang="hr-HR" noProof="0" dirty="0">
                <a:latin typeface="Palatino Linotype" panose="02040502050505030304" pitchFamily="18" charset="0"/>
              </a:rPr>
              <a:t> na kraju školske godine; </a:t>
            </a:r>
            <a:r>
              <a:rPr lang="hr-HR" dirty="0">
                <a:latin typeface="Palatino Linotype" panose="02040502050505030304" pitchFamily="18" charset="0"/>
              </a:rPr>
              <a:t>kraj zimskog polugodišta, </a:t>
            </a:r>
            <a:r>
              <a:rPr lang="hr-HR" noProof="0" dirty="0">
                <a:latin typeface="Palatino Linotype" panose="02040502050505030304" pitchFamily="18" charset="0"/>
              </a:rPr>
              <a:t>na blagdan sv. Ignacija, </a:t>
            </a:r>
          </a:p>
          <a:p>
            <a:pPr marL="457200" lvl="1" indent="0">
              <a:buNone/>
            </a:pPr>
            <a:r>
              <a:rPr lang="hr-HR" noProof="0" dirty="0">
                <a:latin typeface="Palatino Linotype" panose="02040502050505030304" pitchFamily="18" charset="0"/>
              </a:rPr>
              <a:t>u posebnim prigodama...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učenički radovi</a:t>
            </a:r>
            <a:r>
              <a:rPr lang="hr-HR" dirty="0">
                <a:latin typeface="Palatino Linotype" panose="02040502050505030304" pitchFamily="18" charset="0"/>
              </a:rPr>
              <a:t>, zahvalni govori</a:t>
            </a:r>
            <a:r>
              <a:rPr lang="hr-HR" noProof="0" dirty="0">
                <a:latin typeface="Palatino Linotype" panose="02040502050505030304" pitchFamily="18" charset="0"/>
              </a:rPr>
              <a:t>, rasprave, natjecanja i predstave pred publikom,</a:t>
            </a:r>
          </a:p>
          <a:p>
            <a:pPr marL="457200" lvl="1" indent="0">
              <a:buNone/>
            </a:pPr>
            <a:r>
              <a:rPr lang="hr-HR" noProof="0" dirty="0">
                <a:latin typeface="Palatino Linotype" panose="02040502050505030304" pitchFamily="18" charset="0"/>
              </a:rPr>
              <a:t>na zatvorenom ili otvorenom; sudjeluju i učenici i nastavnici</a:t>
            </a:r>
          </a:p>
          <a:p>
            <a:r>
              <a:rPr lang="hr-HR" noProof="0" dirty="0">
                <a:latin typeface="Palatino Linotype" panose="02040502050505030304" pitchFamily="18" charset="0"/>
              </a:rPr>
              <a:t>Teme drama (većinom tragedija – obrazovno i vjerski poticajne):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Biblija („Samson”, „Razmetni sin”)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Kristov život i djela (</a:t>
            </a:r>
            <a:r>
              <a:rPr lang="hr-HR" sz="18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Servator vivus in cruce pendens, </a:t>
            </a:r>
            <a:r>
              <a:rPr lang="hr-HR" dirty="0">
                <a:latin typeface="Palatino Linotype" panose="02040502050505030304" pitchFamily="18" charset="0"/>
              </a:rPr>
              <a:t>Karlovac 1648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lang="hr-HR" sz="18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Sacra tragoedia hebdomadis sanctae</a:t>
            </a:r>
            <a:r>
              <a:rPr lang="hr-HR" dirty="0">
                <a:latin typeface="Palatino Linotype" panose="02040502050505030304" pitchFamily="18" charset="0"/>
              </a:rPr>
              <a:t>, Požega 1734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Antika (</a:t>
            </a:r>
            <a:r>
              <a:rPr lang="hr-HR" i="1" noProof="0" dirty="0">
                <a:latin typeface="Palatino Linotype" panose="02040502050505030304" pitchFamily="18" charset="0"/>
              </a:rPr>
              <a:t>Lysimachus</a:t>
            </a:r>
            <a:r>
              <a:rPr lang="hr-HR" noProof="0" dirty="0">
                <a:latin typeface="Palatino Linotype" panose="02040502050505030304" pitchFamily="18" charset="0"/>
              </a:rPr>
              <a:t> – prijevod Charlesa de la Ruea s lat. na kajkavski, 1768, Zagreb; „Brut ubija Cezara”, „Heraklo na raskršću” - alegorija)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Hagiografija (</a:t>
            </a:r>
            <a:r>
              <a:rPr lang="hr-HR" i="1" dirty="0">
                <a:latin typeface="Palatino Linotype" panose="02040502050505030304" pitchFamily="18" charset="0"/>
              </a:rPr>
              <a:t>S. Catharina Martyr</a:t>
            </a:r>
            <a:r>
              <a:rPr lang="hr-HR" dirty="0">
                <a:latin typeface="Palatino Linotype" panose="02040502050505030304" pitchFamily="18" charset="0"/>
              </a:rPr>
              <a:t>, „</a:t>
            </a:r>
            <a:r>
              <a:rPr lang="it-IT" dirty="0">
                <a:latin typeface="Palatino Linotype" panose="02040502050505030304" pitchFamily="18" charset="0"/>
              </a:rPr>
              <a:t>Sv</a:t>
            </a:r>
            <a:r>
              <a:rPr lang="hr-HR" dirty="0">
                <a:latin typeface="Palatino Linotype" panose="02040502050505030304" pitchFamily="18" charset="0"/>
              </a:rPr>
              <a:t>.</a:t>
            </a:r>
            <a:r>
              <a:rPr lang="it-IT" dirty="0">
                <a:latin typeface="Palatino Linotype" panose="02040502050505030304" pitchFamily="18" charset="0"/>
              </a:rPr>
              <a:t> Venefrid</a:t>
            </a:r>
            <a:r>
              <a:rPr lang="hr-HR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- </a:t>
            </a:r>
            <a:r>
              <a:rPr lang="it-IT" dirty="0">
                <a:latin typeface="Palatino Linotype" panose="02040502050505030304" pitchFamily="18" charset="0"/>
              </a:rPr>
              <a:t>Trionfo od čistoće Bara Kašića“</a:t>
            </a:r>
            <a:r>
              <a:rPr lang="hr-HR" dirty="0">
                <a:latin typeface="Palatino Linotype" panose="02040502050505030304" pitchFamily="18" charset="0"/>
              </a:rPr>
              <a:t>,</a:t>
            </a:r>
            <a:r>
              <a:rPr lang="it-IT" dirty="0">
                <a:latin typeface="Palatino Linotype" panose="02040502050505030304" pitchFamily="18" charset="0"/>
              </a:rPr>
              <a:t> 1627</a:t>
            </a:r>
            <a:r>
              <a:rPr lang="hr-HR" dirty="0">
                <a:latin typeface="Palatino Linotype" panose="02040502050505030304" pitchFamily="18" charset="0"/>
              </a:rPr>
              <a:t>; „Sveti Alojzije je pobijedio svijet i oca”, </a:t>
            </a:r>
            <a:r>
              <a:rPr lang="en-GB" dirty="0">
                <a:latin typeface="Palatino Linotype" panose="02040502050505030304" pitchFamily="18" charset="0"/>
              </a:rPr>
              <a:t>“</a:t>
            </a:r>
            <a:r>
              <a:rPr lang="en-GB" dirty="0" err="1">
                <a:latin typeface="Palatino Linotype" panose="02040502050505030304" pitchFamily="18" charset="0"/>
              </a:rPr>
              <a:t>Japanac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Ludovik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mučenik</a:t>
            </a:r>
            <a:r>
              <a:rPr lang="en-GB" dirty="0">
                <a:latin typeface="Palatino Linotype" panose="02040502050505030304" pitchFamily="18" charset="0"/>
              </a:rPr>
              <a:t>”, </a:t>
            </a:r>
            <a:r>
              <a:rPr lang="hr-HR" dirty="0">
                <a:latin typeface="Palatino Linotype" panose="02040502050505030304" pitchFamily="18" charset="0"/>
              </a:rPr>
              <a:t>„Sveti Kvirin, biskup sisački i mučenik”, „Marko Križevčanin ovjenčan lovorom mučeničkim”)</a:t>
            </a:r>
          </a:p>
          <a:p>
            <a:pPr lvl="1"/>
            <a:r>
              <a:rPr lang="hr-HR" noProof="0" dirty="0">
                <a:latin typeface="Palatino Linotype" panose="02040502050505030304" pitchFamily="18" charset="0"/>
              </a:rPr>
              <a:t>Povijest (</a:t>
            </a:r>
            <a:r>
              <a:rPr lang="hr-HR" i="1" dirty="0">
                <a:latin typeface="Palatino Linotype" panose="02040502050505030304" pitchFamily="18" charset="0"/>
              </a:rPr>
              <a:t>Maria Stuarta seu Vaticana sedes Regali Mariae sanguine purpurata</a:t>
            </a:r>
            <a:r>
              <a:rPr lang="hr-HR" dirty="0">
                <a:latin typeface="Palatino Linotype" panose="02040502050505030304" pitchFamily="18" charset="0"/>
              </a:rPr>
              <a:t>, Varaždin 1699 pod pokroviteljstvom Draškovića;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sz="1800" i="1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Nicolaus Zrinus ad Sigethi moenia cum suis fortiter ocumbens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Zagreb 1749;</a:t>
            </a:r>
            <a:r>
              <a:rPr lang="hr-HR" sz="1800" kern="1200" cap="none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anose="02040502050505030304" pitchFamily="18" charset="0"/>
              </a:rPr>
              <a:t>Zriny und Mustafa</a:t>
            </a:r>
            <a:r>
              <a:rPr lang="hr-HR" dirty="0">
                <a:latin typeface="Palatino Linotype" panose="02040502050505030304" pitchFamily="18" charset="0"/>
              </a:rPr>
              <a:t>, </a:t>
            </a:r>
            <a:r>
              <a:rPr lang="hr-HR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Graz 1760)</a:t>
            </a:r>
            <a:r>
              <a:rPr lang="en-GB" sz="1800" kern="1200" cap="none" baseline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hr-HR" sz="1800" kern="1200" cap="none" baseline="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Moralne komedije („Čovjek ćelave glave a kosmatoga čela”, „Melankolija protjerana iz Utopije”)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Pavao </a:t>
            </a:r>
            <a:r>
              <a:rPr lang="hr-HR" noProof="0" dirty="0">
                <a:latin typeface="Palatino Linotype" panose="02040502050505030304" pitchFamily="18" charset="0"/>
              </a:rPr>
              <a:t>Vitezović – „Mesopustjica aliti čin od mesopusta</a:t>
            </a:r>
            <a:r>
              <a:rPr lang="hr-HR" dirty="0">
                <a:latin typeface="Palatino Linotype" panose="02040502050505030304" pitchFamily="18" charset="0"/>
              </a:rPr>
              <a:t>” (đaci hrvatskoga kolegija u Beču za maškare </a:t>
            </a:r>
            <a:r>
              <a:rPr lang="hr-HR" noProof="0" dirty="0">
                <a:latin typeface="Palatino Linotype" panose="02040502050505030304" pitchFamily="18" charset="0"/>
              </a:rPr>
              <a:t>1682)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BFF3A-CB4A-4807-BD07-2DE4F0CFF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885"/>
          <a:stretch/>
        </p:blipFill>
        <p:spPr>
          <a:xfrm>
            <a:off x="8510954" y="1"/>
            <a:ext cx="3681046" cy="2422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4C339-1989-4019-BC0B-2ADA5A1C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54" y="2393734"/>
            <a:ext cx="3681046" cy="1266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CCF4D-9A3A-464D-B157-EB302BD1E1C1}"/>
              </a:ext>
            </a:extLst>
          </p:cNvPr>
          <p:cNvSpPr txBox="1"/>
          <p:nvPr/>
        </p:nvSpPr>
        <p:spPr>
          <a:xfrm>
            <a:off x="8890782" y="3290998"/>
            <a:ext cx="330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RE </a:t>
            </a: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1777, pp.  267-8.</a:t>
            </a:r>
            <a:endParaRPr lang="en-GB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7943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281E-0E6E-4525-B9DF-9F5BF025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798" y="241812"/>
            <a:ext cx="9603275" cy="1049235"/>
          </a:xfrm>
        </p:spPr>
        <p:txBody>
          <a:bodyPr/>
          <a:lstStyle/>
          <a:p>
            <a:pPr algn="ctr"/>
            <a:r>
              <a:rPr lang="hr-HR" cap="none" noProof="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Tradicija isusovačkog kazališta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A38-7952-4E68-AA35-B244A9E2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671"/>
            <a:ext cx="12192000" cy="5645517"/>
          </a:xfrm>
        </p:spPr>
        <p:txBody>
          <a:bodyPr>
            <a:normAutofit fontScale="70000" lnSpcReduction="20000"/>
          </a:bodyPr>
          <a:lstStyle/>
          <a:p>
            <a:r>
              <a:rPr lang="hr-HR" sz="2600" noProof="0" dirty="0">
                <a:latin typeface="Palatino Linotype" panose="02040502050505030304" pitchFamily="18" charset="0"/>
              </a:rPr>
              <a:t>Pandan humanističkom svjetovnom kazalištu (u Dubrovniku nema podataka o isusovačkim predstavama)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Predstave su se igrale i u drugim europskim akademijama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Franjevci su više posvećeni biblijskim sadržajima </a:t>
            </a:r>
            <a:r>
              <a:rPr lang="hr-HR" sz="2200" noProof="0">
                <a:latin typeface="Palatino Linotype" panose="02040502050505030304" pitchFamily="18" charset="0"/>
              </a:rPr>
              <a:t>na narodnom </a:t>
            </a:r>
            <a:r>
              <a:rPr lang="hr-HR" sz="2200" noProof="0" dirty="0">
                <a:latin typeface="Palatino Linotype" panose="02040502050505030304" pitchFamily="18" charset="0"/>
              </a:rPr>
              <a:t>jeziku (pogotovo protiv germanizacije u Slavoniji)</a:t>
            </a:r>
          </a:p>
          <a:p>
            <a:r>
              <a:rPr lang="hr-HR" sz="2600" noProof="0" dirty="0">
                <a:latin typeface="Palatino Linotype" panose="02040502050505030304" pitchFamily="18" charset="0"/>
              </a:rPr>
              <a:t>Utjecaji: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srednjovjekovna crkvena prikazanja 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renesansno (svjetovno) kazalište svjetovne poetike (i kasnije „frančezarije”)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barokno kazalište (uvođenje glazbe)</a:t>
            </a:r>
            <a:endParaRPr lang="hr-HR" sz="2200" noProof="0" dirty="0">
              <a:latin typeface="Palatino Linotype" panose="02040502050505030304" pitchFamily="18" charset="0"/>
            </a:endParaRPr>
          </a:p>
          <a:p>
            <a:r>
              <a:rPr lang="hr-HR" sz="2600" dirty="0">
                <a:latin typeface="Palatino Linotype" panose="02040502050505030304" pitchFamily="18" charset="0"/>
              </a:rPr>
              <a:t>Na hrvatskim prostorima odigrano oko 400 drama (prerade stranih), ali tekstovi nisu sačuvani (periohe)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vrijeme i mjesto izvedbe te kratak sadržaj, za gledatelje/pokrovitelje koji ne znaju hrvatski, pisane latinskim</a:t>
            </a:r>
            <a:r>
              <a:rPr lang="hr-HR" sz="2200" baseline="0" dirty="0">
                <a:latin typeface="Palatino Linotype" panose="02040502050505030304" pitchFamily="18" charset="0"/>
              </a:rPr>
              <a:t> (rjeđe</a:t>
            </a:r>
            <a:r>
              <a:rPr lang="hr-HR" sz="2200" dirty="0">
                <a:latin typeface="Palatino Linotype" panose="02040502050505030304" pitchFamily="18" charset="0"/>
              </a:rPr>
              <a:t> njemačkim ili francuskim)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sačuvano 5 perioha iz 18. st. (Varaždin, Požega, 3 iz Zagreba)</a:t>
            </a:r>
          </a:p>
          <a:p>
            <a:r>
              <a:rPr lang="hr-HR" sz="2600" noProof="0" dirty="0">
                <a:latin typeface="Palatino Linotype" panose="02040502050505030304" pitchFamily="18" charset="0"/>
              </a:rPr>
              <a:t>U Zagrebu tradiciju nastavljaju učenici Kraljevskog plemićkog konvikta, kao i Klasične gimnazije</a:t>
            </a:r>
          </a:p>
          <a:p>
            <a:pPr lvl="1"/>
            <a:r>
              <a:rPr lang="hr-HR" sz="2200" noProof="0" dirty="0">
                <a:latin typeface="Palatino Linotype" panose="02040502050505030304" pitchFamily="18" charset="0"/>
              </a:rPr>
              <a:t>komedije na kajkavskom, adaptacije njemačkih (August Kotzebue, August Wilhelm Iffland, Gottlob Stephanie, Karl von Eckartshausen), manje talijanskih i francuskih</a:t>
            </a:r>
          </a:p>
          <a:p>
            <a:pPr lvl="1"/>
            <a:r>
              <a:rPr lang="hr-HR" sz="2200" b="1" noProof="0" dirty="0">
                <a:latin typeface="Palatino Linotype" panose="02040502050505030304" pitchFamily="18" charset="0"/>
              </a:rPr>
              <a:t>Tituš Brezovački </a:t>
            </a:r>
            <a:r>
              <a:rPr lang="hr-HR" sz="2200" noProof="0" dirty="0">
                <a:latin typeface="Palatino Linotype" panose="02040502050505030304" pitchFamily="18" charset="0"/>
              </a:rPr>
              <a:t>(1757-1805) - đak zagreb. isus. kolegija; „Diogeneš ili Sluga dveh zgubljeneh bratov” (prema đačkoj predstavi iz 1772)</a:t>
            </a:r>
          </a:p>
        </p:txBody>
      </p:sp>
    </p:spTree>
    <p:extLst>
      <p:ext uri="{BB962C8B-B14F-4D97-AF65-F5344CB8AC3E}">
        <p14:creationId xmlns:p14="http://schemas.microsoft.com/office/powerpoint/2010/main" val="5564345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F178E2-AACB-4EFE-A67A-5327512E4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F31E2E-F25D-43B0-9B21-1DE46FC6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768BCC8-9198-4803-B840-7349E43F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282A56-24D8-489E-AC37-6EA78E07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1A879E-4440-4322-879E-91929B14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B8CEF1-AE40-447A-B7A4-2024DDCD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1A05-589A-48DA-A28A-E58754B1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" y="6209904"/>
            <a:ext cx="12191696" cy="63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https://books.google.hr/books/about/Alvarus_de_Luna.html?id=U-5EAAAAcAAJ&amp;redir_esc=y</a:t>
            </a:r>
            <a:endParaRPr lang="hr-HR" sz="900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http://virtualna.nsk.hr/divald/1840/03/04/paedicterion-honoribus-administrorum-rei-litterariae-in-r-m-gymnasio-essekinensi-directoris-professorum-colendissimorum-in-perennem-pro-impensis-fatigiis-gratitudinis-tesseram-cum-fine-a-s/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31796-D69E-448B-B714-6659B61A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3066">
            <a:off x="6385482" y="-585369"/>
            <a:ext cx="4335521" cy="6909196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B9EE3-C0BD-46EC-AFDE-DD4140BB6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307"/>
            <a:ext cx="5444411" cy="5686068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7877111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Gallery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969</TotalTime>
  <Words>1281</Words>
  <Application>Microsoft Office PowerPoint</Application>
  <PresentationFormat>Široki zaslon</PresentationFormat>
  <Paragraphs>86</Paragraphs>
  <Slides>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Palatino Linotype</vt:lpstr>
      <vt:lpstr>Gallery</vt:lpstr>
      <vt:lpstr>Isusovci</vt:lpstr>
      <vt:lpstr>Družba Isusova</vt:lpstr>
      <vt:lpstr>Isusovci u Hrvatskoj</vt:lpstr>
      <vt:lpstr>Isusovački rječnici i gramatike</vt:lpstr>
      <vt:lpstr>Jezik</vt:lpstr>
      <vt:lpstr>Prigode za predstave</vt:lpstr>
      <vt:lpstr>Tradicija isusovačkog kazališta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</dc:title>
  <dc:creator>mrmat</dc:creator>
  <cp:lastModifiedBy>Maja Matasović</cp:lastModifiedBy>
  <cp:revision>76</cp:revision>
  <dcterms:created xsi:type="dcterms:W3CDTF">2020-11-05T18:57:38Z</dcterms:created>
  <dcterms:modified xsi:type="dcterms:W3CDTF">2024-11-25T18:16:43Z</dcterms:modified>
</cp:coreProperties>
</file>