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1" r:id="rId4"/>
    <p:sldId id="262" r:id="rId5"/>
    <p:sldId id="263" r:id="rId6"/>
    <p:sldId id="311" r:id="rId7"/>
    <p:sldId id="270" r:id="rId8"/>
    <p:sldId id="264" r:id="rId9"/>
    <p:sldId id="266" r:id="rId10"/>
    <p:sldId id="279" r:id="rId11"/>
    <p:sldId id="290" r:id="rId12"/>
    <p:sldId id="294" r:id="rId13"/>
    <p:sldId id="291" r:id="rId14"/>
    <p:sldId id="296" r:id="rId15"/>
    <p:sldId id="300" r:id="rId16"/>
    <p:sldId id="289" r:id="rId17"/>
    <p:sldId id="280" r:id="rId18"/>
    <p:sldId id="292" r:id="rId19"/>
    <p:sldId id="278" r:id="rId20"/>
    <p:sldId id="282" r:id="rId21"/>
    <p:sldId id="283" r:id="rId22"/>
    <p:sldId id="299" r:id="rId23"/>
    <p:sldId id="297" r:id="rId24"/>
    <p:sldId id="257" r:id="rId25"/>
    <p:sldId id="271" r:id="rId26"/>
    <p:sldId id="258" r:id="rId27"/>
    <p:sldId id="306" r:id="rId28"/>
    <p:sldId id="260" r:id="rId29"/>
    <p:sldId id="272" r:id="rId30"/>
    <p:sldId id="287" r:id="rId31"/>
    <p:sldId id="265" r:id="rId32"/>
    <p:sldId id="281" r:id="rId33"/>
    <p:sldId id="288" r:id="rId34"/>
    <p:sldId id="267" r:id="rId35"/>
    <p:sldId id="273" r:id="rId36"/>
    <p:sldId id="277" r:id="rId37"/>
    <p:sldId id="285" r:id="rId38"/>
    <p:sldId id="313" r:id="rId39"/>
    <p:sldId id="315" r:id="rId40"/>
    <p:sldId id="316" r:id="rId41"/>
    <p:sldId id="317" r:id="rId42"/>
    <p:sldId id="298" r:id="rId43"/>
    <p:sldId id="318" r:id="rId44"/>
    <p:sldId id="323" r:id="rId45"/>
    <p:sldId id="319" r:id="rId46"/>
    <p:sldId id="322" r:id="rId47"/>
    <p:sldId id="321" r:id="rId48"/>
    <p:sldId id="320" r:id="rId49"/>
    <p:sldId id="302" r:id="rId50"/>
    <p:sldId id="309" r:id="rId51"/>
    <p:sldId id="312" r:id="rId52"/>
    <p:sldId id="310" r:id="rId53"/>
    <p:sldId id="304" r:id="rId54"/>
    <p:sldId id="308" r:id="rId55"/>
    <p:sldId id="305" r:id="rId56"/>
    <p:sldId id="303" r:id="rId5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3" autoAdjust="0"/>
    <p:restoredTop sz="86372" autoAdjust="0"/>
  </p:normalViewPr>
  <p:slideViewPr>
    <p:cSldViewPr>
      <p:cViewPr varScale="1">
        <p:scale>
          <a:sx n="58" d="100"/>
          <a:sy n="58" d="100"/>
        </p:scale>
        <p:origin x="-1206" y="-90"/>
      </p:cViewPr>
      <p:guideLst>
        <p:guide orient="horz" pos="2160"/>
        <p:guide pos="2880"/>
      </p:guideLst>
    </p:cSldViewPr>
  </p:slideViewPr>
  <p:outlineViewPr>
    <p:cViewPr>
      <p:scale>
        <a:sx n="33" d="100"/>
        <a:sy n="33" d="100"/>
      </p:scale>
      <p:origin x="0" y="150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17" name="Footer Placeholder 16"/>
          <p:cNvSpPr>
            <a:spLocks noGrp="1"/>
          </p:cNvSpPr>
          <p:nvPr>
            <p:ph type="ftr" sz="quarter" idx="11"/>
          </p:nvPr>
        </p:nvSpPr>
        <p:spPr/>
        <p:txBody>
          <a:bodyPr/>
          <a:lstStyle/>
          <a:p>
            <a:endParaRPr lang="hr-HR"/>
          </a:p>
        </p:txBody>
      </p:sp>
      <p:sp>
        <p:nvSpPr>
          <p:cNvPr id="29" name="Slide Number Placeholder 28"/>
          <p:cNvSpPr>
            <a:spLocks noGrp="1"/>
          </p:cNvSpPr>
          <p:nvPr>
            <p:ph type="sldNum" sz="quarter" idx="12"/>
          </p:nvPr>
        </p:nvSpPr>
        <p:spPr/>
        <p:txBody>
          <a:bodyPr/>
          <a:lstStyle/>
          <a:p>
            <a:fld id="{47D96141-D741-4D2F-8508-923A70240B4F}" type="slidenum">
              <a:rPr lang="hr-HR" smtClean="0"/>
              <a:pPr/>
              <a:t>‹#›</a:t>
            </a:fld>
            <a:endParaRPr lang="hr-H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7924800" y="6416675"/>
            <a:ext cx="762000" cy="365125"/>
          </a:xfrm>
        </p:spPr>
        <p:txBody>
          <a:bodyPr/>
          <a:lstStyle/>
          <a:p>
            <a:fld id="{47D96141-D741-4D2F-8508-923A70240B4F}"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6ECD2E-A510-440F-973B-0F1C0391C385}" type="datetimeFigureOut">
              <a:rPr lang="hr-HR" smtClean="0"/>
              <a:pPr/>
              <a:t>11.12.2019.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7D96141-D741-4D2F-8508-923A70240B4F}"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66ECD2E-A510-440F-973B-0F1C0391C385}" type="datetimeFigureOut">
              <a:rPr lang="hr-HR" smtClean="0"/>
              <a:pPr/>
              <a:t>11.12.2019.</a:t>
            </a:fld>
            <a:endParaRPr lang="hr-H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r-H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7D96141-D741-4D2F-8508-923A70240B4F}"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latin typeface="Times New Roman" pitchFamily="18" charset="0"/>
                <a:cs typeface="Times New Roman" pitchFamily="18" charset="0"/>
              </a:rPr>
              <a:t>Srednji vijek</a:t>
            </a:r>
            <a:endParaRPr lang="hr-HR"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hr-HR" dirty="0" smtClean="0"/>
              <a:t>Hrvatska </a:t>
            </a:r>
            <a:r>
              <a:rPr lang="hr-HR" dirty="0" err="1" smtClean="0"/>
              <a:t>latinistička</a:t>
            </a:r>
            <a:r>
              <a:rPr lang="hr-HR" dirty="0" smtClean="0"/>
              <a:t> historiografija</a:t>
            </a:r>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Ljetopis Popa Dukljanina</a:t>
            </a:r>
            <a:endParaRPr lang="hr-HR" dirty="0"/>
          </a:p>
        </p:txBody>
      </p:sp>
      <p:sp>
        <p:nvSpPr>
          <p:cNvPr id="3" name="Content Placeholder 2"/>
          <p:cNvSpPr>
            <a:spLocks noGrp="1"/>
          </p:cNvSpPr>
          <p:nvPr>
            <p:ph idx="1"/>
          </p:nvPr>
        </p:nvSpPr>
        <p:spPr/>
        <p:txBody>
          <a:bodyPr>
            <a:normAutofit/>
          </a:bodyPr>
          <a:lstStyle/>
          <a:p>
            <a:r>
              <a:rPr lang="hr-HR" b="1" dirty="0" smtClean="0"/>
              <a:t>LJETOPIS POPA DUKLJANINA</a:t>
            </a:r>
            <a:r>
              <a:rPr lang="hr-HR" dirty="0" smtClean="0"/>
              <a:t> (</a:t>
            </a:r>
            <a:r>
              <a:rPr lang="hr-HR" i="1" dirty="0" err="1" smtClean="0"/>
              <a:t>Regnum</a:t>
            </a:r>
            <a:r>
              <a:rPr lang="hr-HR" i="1" dirty="0" smtClean="0"/>
              <a:t> </a:t>
            </a:r>
            <a:r>
              <a:rPr lang="hr-HR" i="1" dirty="0" err="1" smtClean="0"/>
              <a:t>Sclavorum</a:t>
            </a:r>
            <a:r>
              <a:rPr lang="hr-HR" dirty="0" smtClean="0"/>
              <a:t>, Barski rodoslov, </a:t>
            </a:r>
            <a:r>
              <a:rPr lang="hr-HR" i="1" dirty="0" smtClean="0"/>
              <a:t>Gesta </a:t>
            </a:r>
            <a:r>
              <a:rPr lang="hr-HR" i="1" dirty="0" err="1" smtClean="0"/>
              <a:t>regum</a:t>
            </a:r>
            <a:r>
              <a:rPr lang="hr-HR" i="1" dirty="0" smtClean="0"/>
              <a:t> </a:t>
            </a:r>
            <a:r>
              <a:rPr lang="hr-HR" i="1" dirty="0" err="1" smtClean="0"/>
              <a:t>Sclavorum</a:t>
            </a:r>
            <a:r>
              <a:rPr lang="hr-HR" dirty="0" smtClean="0"/>
              <a:t>) je historiografski spis zanimljiv za povijest  Južnim Slavena. S obzirom na sadržaj većina povjesničara smatra da je kronika nastala u Baru u XII. st. Također se drži da ju je sastavio neki barski svećenik s namjerom da se obrane prava </a:t>
            </a:r>
            <a:r>
              <a:rPr lang="hr-HR" dirty="0" err="1" smtClean="0"/>
              <a:t>Dukljansko</a:t>
            </a:r>
            <a:r>
              <a:rPr lang="hr-HR" dirty="0" smtClean="0"/>
              <a:t>-barske nadbiskupije kao </a:t>
            </a:r>
            <a:r>
              <a:rPr lang="hr-HR" dirty="0" err="1" smtClean="0"/>
              <a:t>metropolije</a:t>
            </a:r>
            <a:r>
              <a:rPr lang="hr-HR" dirty="0" smtClean="0"/>
              <a:t> u odnosu na Dubrovačku nadbiskupiju.</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r>
              <a:rPr lang="hr-HR" dirty="0" smtClean="0"/>
              <a:t>U rukopisima su sačuvana dva primjerka </a:t>
            </a:r>
            <a:r>
              <a:rPr lang="hr-HR" i="1" dirty="0" smtClean="0"/>
              <a:t>Ljetopisa</a:t>
            </a:r>
            <a:r>
              <a:rPr lang="hr-HR" dirty="0" smtClean="0"/>
              <a:t> na latinskom jeziku. Jedan se primjerak čuva u Vatikanskoj biblioteci (</a:t>
            </a:r>
            <a:r>
              <a:rPr lang="hr-HR" i="1" dirty="0" smtClean="0"/>
              <a:t>Vat. </a:t>
            </a:r>
            <a:r>
              <a:rPr lang="hr-HR" i="1" dirty="0" err="1" smtClean="0"/>
              <a:t>Lat</a:t>
            </a:r>
            <a:r>
              <a:rPr lang="hr-HR" i="1" dirty="0" smtClean="0"/>
              <a:t>.</a:t>
            </a:r>
            <a:r>
              <a:rPr lang="hr-HR" dirty="0" smtClean="0"/>
              <a:t> 6958), a drugi u Beogradu u Narodnoj biblioteci Srbije (R – 570). Analizom vodenih znakova papira obadva se rukopisa datiraju u sredinu XVII. st.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smtClean="0"/>
              <a:t>Međutim najstariji poznati tekst je onaj u talijanskom prijevodu </a:t>
            </a:r>
            <a:r>
              <a:rPr lang="hr-HR" dirty="0" err="1" smtClean="0"/>
              <a:t>Mavra</a:t>
            </a:r>
            <a:r>
              <a:rPr lang="hr-HR" dirty="0" smtClean="0"/>
              <a:t> </a:t>
            </a:r>
            <a:r>
              <a:rPr lang="hr-HR" dirty="0" err="1" smtClean="0"/>
              <a:t>Orbinija</a:t>
            </a:r>
            <a:r>
              <a:rPr lang="hr-HR" dirty="0" smtClean="0"/>
              <a:t> iz 1601. godine u njegovom djelu </a:t>
            </a:r>
            <a:r>
              <a:rPr lang="hr-HR" i="1" dirty="0" err="1" smtClean="0"/>
              <a:t>Il</a:t>
            </a:r>
            <a:r>
              <a:rPr lang="hr-HR" i="1" dirty="0" smtClean="0"/>
              <a:t> </a:t>
            </a:r>
            <a:r>
              <a:rPr lang="hr-HR" i="1" dirty="0" err="1" smtClean="0"/>
              <a:t>regno</a:t>
            </a:r>
            <a:r>
              <a:rPr lang="hr-HR" i="1" dirty="0" smtClean="0"/>
              <a:t> </a:t>
            </a:r>
            <a:r>
              <a:rPr lang="hr-HR" i="1" dirty="0" err="1" smtClean="0"/>
              <a:t>degli</a:t>
            </a:r>
            <a:r>
              <a:rPr lang="hr-HR" i="1" dirty="0" smtClean="0"/>
              <a:t> </a:t>
            </a:r>
            <a:r>
              <a:rPr lang="hr-HR" i="1" dirty="0" err="1" smtClean="0"/>
              <a:t>Sclavi</a:t>
            </a:r>
            <a:r>
              <a:rPr lang="hr-HR" dirty="0" smtClean="0"/>
              <a:t>, za koji se drži da je nastao po starijem predlošku. Osim kod M. </a:t>
            </a:r>
            <a:r>
              <a:rPr lang="hr-HR" dirty="0" err="1" smtClean="0"/>
              <a:t>Orbinija</a:t>
            </a:r>
            <a:r>
              <a:rPr lang="hr-HR" dirty="0" smtClean="0"/>
              <a:t> </a:t>
            </a:r>
            <a:r>
              <a:rPr lang="hr-HR" i="1" dirty="0" smtClean="0"/>
              <a:t>Ljetopis</a:t>
            </a:r>
            <a:r>
              <a:rPr lang="hr-HR" dirty="0" smtClean="0"/>
              <a:t> je pod nazivom </a:t>
            </a:r>
            <a:r>
              <a:rPr lang="hr-HR" i="1" dirty="0" err="1" smtClean="0"/>
              <a:t>Presbyteri</a:t>
            </a:r>
            <a:r>
              <a:rPr lang="hr-HR" i="1" dirty="0" smtClean="0"/>
              <a:t> </a:t>
            </a:r>
            <a:r>
              <a:rPr lang="hr-HR" i="1" dirty="0" err="1" smtClean="0"/>
              <a:t>Diocleatis</a:t>
            </a:r>
            <a:r>
              <a:rPr lang="hr-HR" i="1" dirty="0" smtClean="0"/>
              <a:t> </a:t>
            </a:r>
            <a:r>
              <a:rPr lang="hr-HR" i="1" dirty="0" err="1" smtClean="0"/>
              <a:t>Regnum</a:t>
            </a:r>
            <a:r>
              <a:rPr lang="hr-HR" i="1" dirty="0" smtClean="0"/>
              <a:t> </a:t>
            </a:r>
            <a:r>
              <a:rPr lang="hr-HR" i="1" dirty="0" err="1" smtClean="0"/>
              <a:t>Slavorum</a:t>
            </a:r>
            <a:r>
              <a:rPr lang="hr-HR" dirty="0" smtClean="0"/>
              <a:t> objavio Ivan Lučić-</a:t>
            </a:r>
            <a:r>
              <a:rPr lang="hr-HR" dirty="0" err="1" smtClean="0"/>
              <a:t>Lucius</a:t>
            </a:r>
            <a:r>
              <a:rPr lang="hr-HR" dirty="0" smtClean="0"/>
              <a:t> u svom djelu </a:t>
            </a:r>
            <a:r>
              <a:rPr lang="hr-HR" i="1" dirty="0" smtClean="0"/>
              <a:t>De </a:t>
            </a:r>
            <a:r>
              <a:rPr lang="hr-HR" i="1" dirty="0" err="1" smtClean="0"/>
              <a:t>regno</a:t>
            </a:r>
            <a:r>
              <a:rPr lang="hr-HR" i="1" dirty="0" smtClean="0"/>
              <a:t> </a:t>
            </a:r>
            <a:r>
              <a:rPr lang="hr-HR" i="1" dirty="0" err="1" smtClean="0"/>
              <a:t>Dalmatiae</a:t>
            </a:r>
            <a:r>
              <a:rPr lang="hr-HR" i="1" dirty="0" smtClean="0"/>
              <a:t> et </a:t>
            </a:r>
            <a:r>
              <a:rPr lang="hr-HR" i="1" dirty="0" err="1" smtClean="0"/>
              <a:t>Croatiae</a:t>
            </a:r>
            <a:r>
              <a:rPr lang="hr-HR" i="1" dirty="0" smtClean="0"/>
              <a:t> libri </a:t>
            </a:r>
            <a:r>
              <a:rPr lang="hr-HR" i="1" dirty="0" err="1" smtClean="0"/>
              <a:t>sex</a:t>
            </a:r>
            <a:r>
              <a:rPr lang="hr-HR" dirty="0" smtClean="0"/>
              <a:t>  1666. u Amsterdamu.</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hr-HR" i="1" dirty="0" smtClean="0"/>
              <a:t>Ljetopis</a:t>
            </a:r>
            <a:r>
              <a:rPr lang="hr-HR" dirty="0" smtClean="0"/>
              <a:t> nije homogeno komponirana kronika nego se sastoji od više različitih cjelina s različitim i nepovezanim sadržajima. Pripovijedanje počinje dolaskom u rimsku provinciju Dalmaciju/</a:t>
            </a:r>
            <a:r>
              <a:rPr lang="hr-HR" dirty="0" err="1" smtClean="0"/>
              <a:t>Prevalitanu</a:t>
            </a:r>
            <a:r>
              <a:rPr lang="hr-HR" dirty="0" smtClean="0"/>
              <a:t> Gota koji su izjednačeni sa Slavenima. Osnovni sadržaj oko kojega se priča povijest jest katalog gotsko-slavenskih vladara od V. do kraja XII. st. Opisuje zamišljeno kraljevstvo Slavena, kralja </a:t>
            </a:r>
            <a:r>
              <a:rPr lang="hr-HR" dirty="0" err="1" smtClean="0"/>
              <a:t>Svetopeleka</a:t>
            </a:r>
            <a:r>
              <a:rPr lang="hr-HR" dirty="0" smtClean="0"/>
              <a:t> koji je održao sabor </a:t>
            </a:r>
            <a:r>
              <a:rPr lang="hr-HR" i="1" dirty="0" err="1" smtClean="0"/>
              <a:t>in</a:t>
            </a:r>
            <a:r>
              <a:rPr lang="hr-HR" i="1" dirty="0" smtClean="0"/>
              <a:t> </a:t>
            </a:r>
            <a:r>
              <a:rPr lang="hr-HR" i="1" dirty="0" err="1" smtClean="0"/>
              <a:t>planitie</a:t>
            </a:r>
            <a:r>
              <a:rPr lang="hr-HR" i="1" dirty="0" smtClean="0"/>
              <a:t> </a:t>
            </a:r>
            <a:r>
              <a:rPr lang="hr-HR" i="1" dirty="0" err="1" smtClean="0"/>
              <a:t>Dalmae</a:t>
            </a:r>
            <a:r>
              <a:rPr lang="hr-HR" dirty="0" smtClean="0"/>
              <a:t>. </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smtClean="0"/>
              <a:t>Govori o  Bijeloj i Crvenoj Hrvatskoj, odnosno Donjoj i Gornjoj Dalmaciji, hrvatskim kraljevima Tomislavu koji je uspješno ratovao s ugarskim kraljem „Atilom“ i Krešimiru koji je zauzeo „čitavu Bosnu“ te spominje još neke vladare neobičnih imena i njihova nepouzdana rodoslovlja, legendu o osnutku Dubrovnika, povijest </a:t>
            </a:r>
            <a:r>
              <a:rPr lang="hr-HR" dirty="0" err="1" smtClean="0"/>
              <a:t>Duklje</a:t>
            </a:r>
            <a:r>
              <a:rPr lang="hr-HR" dirty="0" smtClean="0"/>
              <a:t>.</a:t>
            </a: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smtClean="0"/>
              <a:t>Do danas nije utvrđeno tko je autor ovog spisa. Od novijih istraživača Eduard </a:t>
            </a:r>
            <a:r>
              <a:rPr lang="hr-HR" dirty="0" err="1" smtClean="0"/>
              <a:t>Peričić</a:t>
            </a:r>
            <a:r>
              <a:rPr lang="hr-HR" dirty="0" smtClean="0"/>
              <a:t> autorstvo pripisuje barskom nadbiskupu Grguru podrijetlom iz Zadra, a Tibor Živković smatra da je to bio cistercit Čeh </a:t>
            </a:r>
            <a:r>
              <a:rPr lang="hr-HR" dirty="0" err="1" smtClean="0"/>
              <a:t>Rudger</a:t>
            </a:r>
            <a:r>
              <a:rPr lang="hr-HR" dirty="0" smtClean="0"/>
              <a:t>. No, njegova je argumentacija neuvjerljiva.</a:t>
            </a:r>
          </a:p>
          <a:p>
            <a:r>
              <a:rPr lang="hr-HR" dirty="0" smtClean="0"/>
              <a:t> </a:t>
            </a:r>
          </a:p>
          <a:p>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r>
              <a:rPr lang="hr-HR" dirty="0" smtClean="0"/>
              <a:t>Pripovijedanje počinje dolaskom u rimsku provinciju Dalmaciju/</a:t>
            </a:r>
            <a:r>
              <a:rPr lang="hr-HR" dirty="0" err="1" smtClean="0"/>
              <a:t>Prevalitanu</a:t>
            </a:r>
            <a:r>
              <a:rPr lang="hr-HR" dirty="0" smtClean="0"/>
              <a:t> Gota, izjednačenih sa Slavenima. Osnovni sadržaj oko kojega se priča povijest jest katalog gotsko-slavenskih vladara od 5. do kraja 12. st. Spis opisuje zamišljeno kraljevstvo Slavena te kralja </a:t>
            </a:r>
            <a:r>
              <a:rPr lang="hr-HR" dirty="0" err="1" smtClean="0"/>
              <a:t>Svetopeleka</a:t>
            </a:r>
            <a:r>
              <a:rPr lang="hr-HR" dirty="0" smtClean="0"/>
              <a:t> koji je održao sabor </a:t>
            </a:r>
            <a:r>
              <a:rPr lang="hr-HR" i="1" dirty="0" err="1" smtClean="0"/>
              <a:t>in</a:t>
            </a:r>
            <a:r>
              <a:rPr lang="hr-HR" i="1" dirty="0" smtClean="0"/>
              <a:t> </a:t>
            </a:r>
            <a:r>
              <a:rPr lang="hr-HR" i="1" dirty="0" err="1" smtClean="0"/>
              <a:t>planitie</a:t>
            </a:r>
            <a:r>
              <a:rPr lang="hr-HR" i="1" dirty="0" smtClean="0"/>
              <a:t> </a:t>
            </a:r>
            <a:r>
              <a:rPr lang="hr-HR" i="1" dirty="0" err="1" smtClean="0"/>
              <a:t>Dalmae</a:t>
            </a:r>
            <a:r>
              <a:rPr lang="hr-HR" dirty="0" smtClean="0"/>
              <a:t>. Govori o Bijeloj i Crvenoj Hrvatskoj, odnosno Donjoj i Gornjoj Dalmaciji, hrvatskim kraljevima Tomislavu, koji je uspješno ratovao s ugarskim kraljem „Atilom“, i Krešimiru, koji je zauzeo „čitavu Bosnu“, te spominje još neke vladare neobičnih imena i njihova nepouzdana rodoslovlja, legendu o osnutku Dubrovnika, povijest </a:t>
            </a:r>
            <a:r>
              <a:rPr lang="hr-HR" dirty="0" err="1" smtClean="0"/>
              <a:t>Duklje</a:t>
            </a:r>
            <a:r>
              <a:rPr lang="hr-HR" dirty="0" smtClean="0"/>
              <a:t>. </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7500" lnSpcReduction="20000"/>
          </a:bodyPr>
          <a:lstStyle/>
          <a:p>
            <a:r>
              <a:rPr lang="hr-HR" dirty="0" smtClean="0"/>
              <a:t>Mnogi od navoda nisu provjerljivi drugim pouzdanijim vrelima, ali svakako kritička analiza pojedinih dijelova i uspoređivanje s drugim zapisima pokazuje da postoje vrijedni podaci korišteni u historiografskoj interpretaciji. Geografski podaci iz </a:t>
            </a:r>
            <a:r>
              <a:rPr lang="hr-HR" i="1" dirty="0" smtClean="0"/>
              <a:t>Ljetopisa</a:t>
            </a:r>
            <a:r>
              <a:rPr lang="hr-HR" dirty="0" smtClean="0"/>
              <a:t>, u usporedbi s drugim narativnim zapisima (Konstantin </a:t>
            </a:r>
            <a:r>
              <a:rPr lang="hr-HR" dirty="0" err="1" smtClean="0"/>
              <a:t>Porfirogenet</a:t>
            </a:r>
            <a:r>
              <a:rPr lang="hr-HR" dirty="0" smtClean="0"/>
              <a:t>) i diplomatičkim dokumentima, pokazali su se pouzdanima (F. Rački, V. Sokol). F. Šišić je u autoru </a:t>
            </a:r>
            <a:r>
              <a:rPr lang="hr-HR" i="1" dirty="0" smtClean="0"/>
              <a:t>Ljetopisa</a:t>
            </a:r>
            <a:r>
              <a:rPr lang="hr-HR" dirty="0" smtClean="0"/>
              <a:t> vidio „našega prvog književnika“. Do danas nije utvrđeno tko je autor ovog spisa. Među novijim istraživačima Eduard </a:t>
            </a:r>
            <a:r>
              <a:rPr lang="hr-HR" dirty="0" err="1" smtClean="0"/>
              <a:t>Peričić</a:t>
            </a:r>
            <a:r>
              <a:rPr lang="hr-HR" dirty="0" smtClean="0"/>
              <a:t> autorstvo pripisuje barskom nadbiskupu Grguru podrijetlom iz Zadra, a Tibor Živković smatra da je to bio cistercit Čeh </a:t>
            </a:r>
            <a:r>
              <a:rPr lang="hr-HR" dirty="0" err="1" smtClean="0"/>
              <a:t>Rudger</a:t>
            </a:r>
            <a:r>
              <a:rPr lang="hr-HR" dirty="0" smtClean="0"/>
              <a:t>. No, njegova je argumentacija neuvjerljiva. V. Sokol, temeljem analize „geografija“, mjesto nastanka ovog spisa smješta u Dubrovnik.</a:t>
            </a:r>
          </a:p>
          <a:p>
            <a:endParaRPr lang="hr-HR" dirty="0" smtClean="0"/>
          </a:p>
          <a:p>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Literatura:</a:t>
            </a:r>
            <a:br>
              <a:rPr lang="hr-HR" dirty="0" smtClean="0"/>
            </a:br>
            <a:endParaRPr lang="hr-HR" dirty="0"/>
          </a:p>
        </p:txBody>
      </p:sp>
      <p:sp>
        <p:nvSpPr>
          <p:cNvPr id="3" name="Content Placeholder 2"/>
          <p:cNvSpPr>
            <a:spLocks noGrp="1"/>
          </p:cNvSpPr>
          <p:nvPr>
            <p:ph idx="1"/>
          </p:nvPr>
        </p:nvSpPr>
        <p:spPr/>
        <p:txBody>
          <a:bodyPr>
            <a:normAutofit fontScale="77500" lnSpcReduction="20000"/>
          </a:bodyPr>
          <a:lstStyle/>
          <a:p>
            <a:r>
              <a:rPr lang="hr-HR" dirty="0" smtClean="0"/>
              <a:t>I. </a:t>
            </a:r>
            <a:r>
              <a:rPr lang="hr-HR" dirty="0" err="1" smtClean="0"/>
              <a:t>Črnčić</a:t>
            </a:r>
            <a:r>
              <a:rPr lang="hr-HR" dirty="0" smtClean="0"/>
              <a:t>, </a:t>
            </a:r>
            <a:r>
              <a:rPr lang="hr-HR" i="1" dirty="0" smtClean="0"/>
              <a:t>Popa Dukljanina </a:t>
            </a:r>
            <a:r>
              <a:rPr lang="hr-HR" i="1" dirty="0" err="1" smtClean="0"/>
              <a:t>letopis</a:t>
            </a:r>
            <a:r>
              <a:rPr lang="hr-HR" i="1" dirty="0" smtClean="0"/>
              <a:t> po latinsku i toga nekoliko i još nešto po hrvatsku po </a:t>
            </a:r>
            <a:r>
              <a:rPr lang="hr-HR" i="1" dirty="0" err="1" smtClean="0"/>
              <a:t>prepisu</a:t>
            </a:r>
            <a:r>
              <a:rPr lang="hr-HR" i="1" dirty="0" smtClean="0"/>
              <a:t> popa Jerolima </a:t>
            </a:r>
            <a:r>
              <a:rPr lang="hr-HR" i="1" dirty="0" err="1" smtClean="0"/>
              <a:t>Kaletića</a:t>
            </a:r>
            <a:r>
              <a:rPr lang="hr-HR" dirty="0" smtClean="0"/>
              <a:t>, Kraljevica 1874.</a:t>
            </a:r>
          </a:p>
          <a:p>
            <a:r>
              <a:rPr lang="hr-HR" dirty="0" smtClean="0"/>
              <a:t>F. Šišić, </a:t>
            </a:r>
            <a:r>
              <a:rPr lang="hr-HR" i="1" dirty="0" smtClean="0"/>
              <a:t>Ljetopis Popa Dukljanina, </a:t>
            </a:r>
            <a:r>
              <a:rPr lang="hr-HR" dirty="0" smtClean="0"/>
              <a:t>Beograd-Zagreb</a:t>
            </a:r>
            <a:r>
              <a:rPr lang="hr-HR" i="1" dirty="0" smtClean="0"/>
              <a:t> 1928.</a:t>
            </a:r>
            <a:endParaRPr lang="hr-HR" dirty="0" smtClean="0"/>
          </a:p>
          <a:p>
            <a:r>
              <a:rPr lang="hr-HR" dirty="0" smtClean="0"/>
              <a:t>V. </a:t>
            </a:r>
            <a:r>
              <a:rPr lang="hr-HR" dirty="0" err="1" smtClean="0"/>
              <a:t>Mošin</a:t>
            </a:r>
            <a:r>
              <a:rPr lang="hr-HR" i="1" dirty="0" smtClean="0"/>
              <a:t>, Ljetopis Popa Dukljanina, </a:t>
            </a:r>
            <a:r>
              <a:rPr lang="hr-HR" dirty="0" smtClean="0"/>
              <a:t>Zagreb 1950.</a:t>
            </a:r>
          </a:p>
          <a:p>
            <a:r>
              <a:rPr lang="hr-HR" dirty="0" smtClean="0"/>
              <a:t>N. Klaić, </a:t>
            </a:r>
            <a:r>
              <a:rPr lang="hr-HR" i="1" dirty="0" smtClean="0"/>
              <a:t>Povijest Hrvata u ranom srednjem vijeku</a:t>
            </a:r>
            <a:r>
              <a:rPr lang="hr-HR" dirty="0" smtClean="0"/>
              <a:t>, Zagreb 1971.</a:t>
            </a:r>
          </a:p>
          <a:p>
            <a:r>
              <a:rPr lang="hr-HR" dirty="0" smtClean="0"/>
              <a:t>S. </a:t>
            </a:r>
            <a:r>
              <a:rPr lang="hr-HR" dirty="0" err="1" smtClean="0"/>
              <a:t>Antoljak</a:t>
            </a:r>
            <a:r>
              <a:rPr lang="hr-HR" dirty="0" smtClean="0"/>
              <a:t>, </a:t>
            </a:r>
            <a:r>
              <a:rPr lang="hr-HR" i="1" dirty="0" smtClean="0"/>
              <a:t>Izvori za historiju naroda Jugoslavije</a:t>
            </a:r>
            <a:r>
              <a:rPr lang="hr-HR" dirty="0" smtClean="0"/>
              <a:t>, Zadar 1978.</a:t>
            </a:r>
          </a:p>
          <a:p>
            <a:r>
              <a:rPr lang="hr-HR" dirty="0" smtClean="0"/>
              <a:t>E. </a:t>
            </a:r>
            <a:r>
              <a:rPr lang="hr-HR" dirty="0" err="1" smtClean="0"/>
              <a:t>Peričić</a:t>
            </a:r>
            <a:r>
              <a:rPr lang="hr-HR" i="1" dirty="0" smtClean="0"/>
              <a:t>, </a:t>
            </a:r>
            <a:r>
              <a:rPr lang="hr-HR" i="1" dirty="0" err="1" smtClean="0"/>
              <a:t>Sclavorum</a:t>
            </a:r>
            <a:r>
              <a:rPr lang="hr-HR" i="1" dirty="0" smtClean="0"/>
              <a:t> </a:t>
            </a:r>
            <a:r>
              <a:rPr lang="hr-HR" i="1" dirty="0" err="1" smtClean="0"/>
              <a:t>regnum</a:t>
            </a:r>
            <a:r>
              <a:rPr lang="hr-HR" i="1" dirty="0" smtClean="0"/>
              <a:t> Grgura Barskog-Ljetopis Popa Dukljanina, </a:t>
            </a:r>
            <a:r>
              <a:rPr lang="hr-HR" dirty="0" smtClean="0"/>
              <a:t>Zagreb 1990. </a:t>
            </a:r>
          </a:p>
          <a:p>
            <a:r>
              <a:rPr lang="hr-HR" dirty="0" smtClean="0"/>
              <a:t>I. Mužić,</a:t>
            </a:r>
            <a:r>
              <a:rPr lang="hr-HR" i="1" dirty="0" smtClean="0"/>
              <a:t> Hrvatska kronika 547.-1089</a:t>
            </a:r>
            <a:r>
              <a:rPr lang="hr-HR" dirty="0" smtClean="0"/>
              <a:t>., Split 2002</a:t>
            </a:r>
            <a:r>
              <a:rPr lang="hr-HR" i="1" dirty="0" smtClean="0"/>
              <a:t>.</a:t>
            </a:r>
            <a:endParaRPr lang="hr-HR" dirty="0" smtClean="0"/>
          </a:p>
          <a:p>
            <a:r>
              <a:rPr lang="hr-HR" dirty="0" smtClean="0"/>
              <a:t>T. Živković, </a:t>
            </a:r>
            <a:r>
              <a:rPr lang="hr-HR" i="1" dirty="0" smtClean="0"/>
              <a:t>Gesta </a:t>
            </a:r>
            <a:r>
              <a:rPr lang="hr-HR" i="1" dirty="0" err="1" smtClean="0"/>
              <a:t>regum</a:t>
            </a:r>
            <a:r>
              <a:rPr lang="hr-HR" i="1" dirty="0" smtClean="0"/>
              <a:t> </a:t>
            </a:r>
            <a:r>
              <a:rPr lang="hr-HR" i="1" dirty="0" err="1" smtClean="0"/>
              <a:t>Sclavorum</a:t>
            </a:r>
            <a:r>
              <a:rPr lang="hr-HR" dirty="0" smtClean="0"/>
              <a:t>, Beograd 2009.</a:t>
            </a:r>
          </a:p>
          <a:p>
            <a:pPr>
              <a:buNone/>
            </a:pPr>
            <a:r>
              <a:rPr lang="hr-HR" dirty="0" smtClean="0"/>
              <a:t> </a:t>
            </a:r>
          </a:p>
          <a:p>
            <a:endParaRPr lang="hr-HR" dirty="0" smtClean="0"/>
          </a:p>
          <a:p>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Hagiografije</a:t>
            </a:r>
            <a:endParaRPr lang="hr-HR" dirty="0"/>
          </a:p>
        </p:txBody>
      </p:sp>
      <p:sp>
        <p:nvSpPr>
          <p:cNvPr id="3" name="Content Placeholder 2"/>
          <p:cNvSpPr>
            <a:spLocks noGrp="1"/>
          </p:cNvSpPr>
          <p:nvPr>
            <p:ph idx="1"/>
          </p:nvPr>
        </p:nvSpPr>
        <p:spPr/>
        <p:txBody>
          <a:bodyPr/>
          <a:lstStyle/>
          <a:p>
            <a:r>
              <a:rPr lang="hr-HR" dirty="0" smtClean="0"/>
              <a:t>Blaženi Ivan Trogirski-biskup </a:t>
            </a:r>
            <a:r>
              <a:rPr lang="hr-HR" dirty="0" err="1" smtClean="0"/>
              <a:t>Treguan</a:t>
            </a:r>
            <a:endParaRPr lang="hr-HR" dirty="0" smtClean="0"/>
          </a:p>
          <a:p>
            <a:r>
              <a:rPr lang="hr-HR" dirty="0" smtClean="0"/>
              <a:t>Hagiografije o sv. </a:t>
            </a:r>
            <a:r>
              <a:rPr lang="hr-HR" dirty="0" err="1" smtClean="0"/>
              <a:t>Dujmu</a:t>
            </a:r>
            <a:r>
              <a:rPr lang="hr-HR" dirty="0" smtClean="0"/>
              <a:t> i Anastaziju</a:t>
            </a:r>
          </a:p>
          <a:p>
            <a:r>
              <a:rPr lang="hr-HR" dirty="0" smtClean="0"/>
              <a:t>Sv. Kristofor</a:t>
            </a:r>
          </a:p>
          <a:p>
            <a:r>
              <a:rPr lang="hr-HR" dirty="0" smtClean="0"/>
              <a:t>Sv. </a:t>
            </a:r>
            <a:r>
              <a:rPr lang="hr-HR" dirty="0" err="1" smtClean="0"/>
              <a:t>Gaudencije</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err="1" smtClean="0"/>
              <a:t>Kartulari</a:t>
            </a:r>
            <a:r>
              <a:rPr lang="hr-HR" dirty="0" smtClean="0"/>
              <a:t> – Teodor, Dobre </a:t>
            </a:r>
            <a:r>
              <a:rPr lang="hr-HR" dirty="0" err="1" smtClean="0"/>
              <a:t>Ditov</a:t>
            </a:r>
            <a:endParaRPr lang="hr-HR" dirty="0" smtClean="0"/>
          </a:p>
          <a:p>
            <a:r>
              <a:rPr lang="hr-HR" dirty="0" smtClean="0"/>
              <a:t>Gesta </a:t>
            </a:r>
            <a:r>
              <a:rPr lang="hr-HR" dirty="0" err="1" smtClean="0"/>
              <a:t>abbatum</a:t>
            </a:r>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hr-HR" dirty="0" smtClean="0"/>
              <a:t>Svakako u najranije književne žanrove treba uvrstiti hagiografije gradskih patrona Splita, Trogira, Zadra, Raba, </a:t>
            </a:r>
            <a:r>
              <a:rPr lang="hr-HR" dirty="0" err="1" smtClean="0"/>
              <a:t>Osora</a:t>
            </a:r>
            <a:r>
              <a:rPr lang="hr-HR" dirty="0" smtClean="0"/>
              <a:t> i drugih. Danas poznate redakcije ovih hagiografskih tekstova su iz kasnijih vremena, ali nema sumnje da su im jezgre, oko kojih će se kasnije razviti priča, nastale znatno ranije. Književna inačica sastavljena po hagiografskim običajima nastaje u trenutku potpore afirmaciji komune i postaje svojevrsnom legitimacijom </a:t>
            </a:r>
            <a:r>
              <a:rPr lang="hr-HR" dirty="0" err="1" smtClean="0"/>
              <a:t>civiteta</a:t>
            </a:r>
            <a:r>
              <a:rPr lang="hr-HR" dirty="0" smtClean="0"/>
              <a:t> naših najstarijih gradova.</a:t>
            </a:r>
          </a:p>
          <a:p>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hr-HR" dirty="0" smtClean="0"/>
              <a:t>Latinska pismenost bila je od ključne važnosti za liturgijske tekstove, razne razvijene nove oblike crkvenih priručnika (rituali, brevijari, misali), za sastavljanje raznolikih hagiografskih legendi. U gradovima na dalmatinskoj obali, gdje su u ranome srednjem vijeku obnovljene ili uspostavljene nove biskupije, njihovim osnivačima su se pripisivala „čudesna” djela, a sve iz razloga da se osnaži komunalna samosvijest personificirana u ličnostima istaknutih crkvenih prelata. </a:t>
            </a:r>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r>
              <a:rPr lang="hr-HR" dirty="0" smtClean="0"/>
              <a:t>Hagiografije salonitansko-splitskih mučenika već su se tijekom XI. i XII. st. zapisivale, a one „mlađih” biskupija redigiraju se „iz starih zapisa” kroz XIII. i XIV. st. Firentinac </a:t>
            </a:r>
            <a:r>
              <a:rPr lang="hr-HR" dirty="0" err="1" smtClean="0"/>
              <a:t>Treguan</a:t>
            </a:r>
            <a:r>
              <a:rPr lang="hr-HR" dirty="0" smtClean="0"/>
              <a:t>, koji dolazi s nadbiskupom Bernardom voditi splitsku katedralnu školu, redigirao je 1203. životopis sv. Ivana Trogirskoga, vjerojatno prema nekom starijem predlošku. Poslije je i sam postao dugovječnim trogirskim biskupom. Ovaj se spis drži važnim vrelom za poznavanje crkvenih, političkih i kulturnih prilika u Trogiru i Dalmaciji. Blaženi, za Trogirane sveti, Ivan Trogirski postaje simbolom trogirske komune koja će mu se odužiti umjetnički vrhunskom kapelicom u XV. st.</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hr-HR" dirty="0" smtClean="0"/>
              <a:t>Vjerojatno je na sličan način – na temelju starih knjiga i pričanja građana – nastalo djelo poznato pod naslovom </a:t>
            </a:r>
            <a:r>
              <a:rPr lang="hr-HR" i="1" dirty="0" err="1" smtClean="0"/>
              <a:t>Miracula</a:t>
            </a:r>
            <a:r>
              <a:rPr lang="hr-HR" i="1" dirty="0" smtClean="0"/>
              <a:t> s. </a:t>
            </a:r>
            <a:r>
              <a:rPr lang="hr-HR" i="1" dirty="0" err="1" smtClean="0"/>
              <a:t>Christophori</a:t>
            </a:r>
            <a:r>
              <a:rPr lang="hr-HR" dirty="0" smtClean="0"/>
              <a:t> ili </a:t>
            </a:r>
            <a:r>
              <a:rPr lang="hr-HR" i="1" dirty="0" err="1" smtClean="0"/>
              <a:t>Miracula</a:t>
            </a:r>
            <a:r>
              <a:rPr lang="hr-HR" i="1" dirty="0" smtClean="0"/>
              <a:t> (</a:t>
            </a:r>
            <a:r>
              <a:rPr lang="hr-HR" i="1" dirty="0" err="1" smtClean="0"/>
              <a:t>Historia</a:t>
            </a:r>
            <a:r>
              <a:rPr lang="hr-HR" i="1" dirty="0" smtClean="0"/>
              <a:t>) </a:t>
            </a:r>
            <a:r>
              <a:rPr lang="hr-HR" i="1" dirty="0" err="1" smtClean="0"/>
              <a:t>sancti</a:t>
            </a:r>
            <a:r>
              <a:rPr lang="hr-HR" i="1" dirty="0" smtClean="0"/>
              <a:t> </a:t>
            </a:r>
            <a:r>
              <a:rPr lang="hr-HR" i="1" dirty="0" err="1" smtClean="0"/>
              <a:t>Christophori</a:t>
            </a:r>
            <a:r>
              <a:rPr lang="hr-HR" i="1" dirty="0" smtClean="0"/>
              <a:t> </a:t>
            </a:r>
            <a:r>
              <a:rPr lang="hr-HR" i="1" dirty="0" err="1" smtClean="0"/>
              <a:t>martyris</a:t>
            </a:r>
            <a:r>
              <a:rPr lang="hr-HR" dirty="0" smtClean="0"/>
              <a:t> koje je redigirao i sastavio rapski biskup Juraj de </a:t>
            </a:r>
            <a:r>
              <a:rPr lang="hr-HR" dirty="0" err="1" smtClean="0"/>
              <a:t>Ermolais</a:t>
            </a:r>
            <a:r>
              <a:rPr lang="hr-HR" b="1" dirty="0" smtClean="0"/>
              <a:t> </a:t>
            </a:r>
            <a:r>
              <a:rPr lang="hr-HR" dirty="0" smtClean="0"/>
              <a:t>god. 1308. U ovom spisu je detaljno ispričano i kako je svetac tri puta (između 1074. i 1105) spasio grad i otok Rab od neprijateljskih napada. Oba ova spisa djelo su osoba koje su obnašale najvišu crkvenu dužnost u svojoj komuni kao biskupi. Može se pretpostaviti da su sami biskupa Trogira i Raba, preko začetnika svojih biskupija, osnaživali svoje komune, kao i svoju funkciju legendama o njihovim čudotvornim djelima. Iako su navedena djela prvenstveno hagiografskog karaktera, imaju važnu historiografsku komponentu zbog pristupa i načina obrade teme. Tijekom vremena sastavljane su i druge legende o gradskim patronima. O svetom </a:t>
            </a:r>
            <a:r>
              <a:rPr lang="hr-HR" dirty="0" err="1" smtClean="0"/>
              <a:t>Dujmu</a:t>
            </a:r>
            <a:r>
              <a:rPr lang="hr-HR" dirty="0" smtClean="0"/>
              <a:t>, salonitanskom mučeniku i splitskom patronu one su najbrojnije i o njima postoji velika literatura.</a:t>
            </a:r>
          </a:p>
          <a:p>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052736"/>
            <a:ext cx="6732000" cy="4801314"/>
          </a:xfrm>
          <a:prstGeom prst="rect">
            <a:avLst/>
          </a:prstGeom>
        </p:spPr>
        <p:txBody>
          <a:bodyPr>
            <a:spAutoFit/>
          </a:bodyPr>
          <a:lstStyle/>
          <a:p>
            <a:pPr lvl="0" algn="just" fontAlgn="base">
              <a:spcBef>
                <a:spcPct val="0"/>
              </a:spcBef>
              <a:spcAft>
                <a:spcPct val="0"/>
              </a:spcAft>
            </a:pPr>
            <a:r>
              <a:rPr lang="hr-HR" b="1" dirty="0" smtClean="0">
                <a:latin typeface="Arial" pitchFamily="34" charset="0"/>
                <a:ea typeface="Times New Roman" pitchFamily="18" charset="0"/>
                <a:cs typeface="Arial" pitchFamily="34" charset="0"/>
              </a:rPr>
              <a:t>MIHA MADIJEV</a:t>
            </a:r>
            <a:r>
              <a:rPr lang="pl-PL" dirty="0" smtClean="0">
                <a:latin typeface="Arial" pitchFamily="34" charset="0"/>
                <a:ea typeface="Times New Roman" pitchFamily="18" charset="0"/>
                <a:cs typeface="Arial" pitchFamily="34" charset="0"/>
              </a:rPr>
              <a:t>  (</a:t>
            </a:r>
            <a:r>
              <a:rPr lang="pl-PL" i="1" dirty="0" smtClean="0">
                <a:latin typeface="Arial" pitchFamily="34" charset="0"/>
                <a:ea typeface="Times New Roman" pitchFamily="18" charset="0"/>
                <a:cs typeface="Arial" pitchFamily="34" charset="0"/>
              </a:rPr>
              <a:t>Micha Madii de Barbazanis</a:t>
            </a:r>
            <a:r>
              <a:rPr lang="pl-PL" dirty="0" smtClean="0">
                <a:latin typeface="Arial" pitchFamily="34" charset="0"/>
                <a:ea typeface="Times New Roman" pitchFamily="18" charset="0"/>
                <a:cs typeface="Arial" pitchFamily="34" charset="0"/>
              </a:rPr>
              <a:t>) rođen oko godine 1284. u Splitu.</a:t>
            </a:r>
          </a:p>
          <a:p>
            <a:pPr lvl="0" algn="just" fontAlgn="base">
              <a:spcBef>
                <a:spcPct val="0"/>
              </a:spcBef>
              <a:spcAft>
                <a:spcPct val="0"/>
              </a:spcAft>
            </a:pPr>
            <a:r>
              <a:rPr lang="pl-PL" dirty="0" smtClean="0">
                <a:latin typeface="Arial" pitchFamily="34" charset="0"/>
                <a:ea typeface="Times New Roman" pitchFamily="18" charset="0"/>
                <a:cs typeface="Arial" pitchFamily="34" charset="0"/>
              </a:rPr>
              <a:t> Osnovni podaci o liku i djelu Mihe Madijeva iskristalizirali u se više rasprava. Najveći doprinos tome dali su do sada F. Šišić, V. Rismondo, N. Klaić, i T. Raukar, dok su neke aspekte ovog </a:t>
            </a:r>
          </a:p>
          <a:p>
            <a:pPr lvl="0" algn="just" fontAlgn="base">
              <a:spcBef>
                <a:spcPct val="0"/>
              </a:spcBef>
              <a:spcAft>
                <a:spcPct val="0"/>
              </a:spcAft>
            </a:pPr>
            <a:r>
              <a:rPr lang="pl-PL" dirty="0" smtClean="0">
                <a:latin typeface="Arial" pitchFamily="34" charset="0"/>
                <a:ea typeface="Times New Roman" pitchFamily="18" charset="0"/>
                <a:cs typeface="Arial" pitchFamily="34" charset="0"/>
              </a:rPr>
              <a:t>srednjovjekovnog autora pokušavali sagledati i interperetirati D. Švob i G. Čremošnik. Miha Madijev potječe iz ugledne splitske patricijske obitelji. Njegov djed je skupa s Tomom Arhiđakon putovao u Anconu po novog gradskog upravitelja, potestata Gargana i uz to je također  obnašao više visokih gradskih službi, a otac Madije Mihin kao pripadnik patricijskog staleža sudjelovao u javnim komunalnim poslovima. Pisac Miha Madijev naveden je u splitskom Statutu iz 1312. među plemićima kojima je dužnost nadzirati rad potestata, zatim u više navrata 1314, 1319, 1320, 1328, 1344, 1355, 1357. obnaša dužnost gradskog suca, član je gradskog vijeća 1314,1327. te tajnog vijeća 1357, </a:t>
            </a:r>
          </a:p>
          <a:p>
            <a:pPr lvl="0" algn="just" fontAlgn="base">
              <a:spcBef>
                <a:spcPct val="0"/>
              </a:spcBef>
              <a:spcAft>
                <a:spcPct val="0"/>
              </a:spcAft>
            </a:pPr>
            <a:r>
              <a:rPr lang="pl-PL" dirty="0" smtClean="0">
                <a:latin typeface="Arial" pitchFamily="34" charset="0"/>
                <a:ea typeface="Times New Roman" pitchFamily="18" charset="0"/>
                <a:cs typeface="Arial" pitchFamily="34" charset="0"/>
              </a:rPr>
              <a:t>a posljednji put se spominje 1358. godine kao općinski savjetnik. </a:t>
            </a:r>
            <a:endParaRPr lang="hr-HR"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Rectangle 2"/>
          <p:cNvSpPr/>
          <p:nvPr/>
        </p:nvSpPr>
        <p:spPr>
          <a:xfrm>
            <a:off x="1619672" y="1916832"/>
            <a:ext cx="6012000" cy="3816000"/>
          </a:xfrm>
          <a:prstGeom prst="rect">
            <a:avLst/>
          </a:prstGeom>
        </p:spPr>
        <p:txBody>
          <a:bodyPr>
            <a:spAutoFit/>
          </a:bodyPr>
          <a:lstStyle/>
          <a:p>
            <a:pPr lvl="0" algn="just" eaLnBrk="0" fontAlgn="base" hangingPunct="0">
              <a:spcBef>
                <a:spcPct val="0"/>
              </a:spcBef>
              <a:spcAft>
                <a:spcPct val="0"/>
              </a:spcAft>
            </a:pPr>
            <a:r>
              <a:rPr lang="pl-PL" dirty="0" smtClean="0">
                <a:latin typeface="Arial" pitchFamily="34" charset="0"/>
                <a:ea typeface="Times New Roman" pitchFamily="18" charset="0"/>
                <a:cs typeface="Arial" pitchFamily="34" charset="0"/>
              </a:rPr>
              <a:t>Napisao je djelo pod nazivom </a:t>
            </a:r>
            <a:r>
              <a:rPr lang="pl-PL" i="1" dirty="0" smtClean="0">
                <a:latin typeface="Arial" pitchFamily="34" charset="0"/>
                <a:ea typeface="Times New Roman" pitchFamily="18" charset="0"/>
                <a:cs typeface="Arial" pitchFamily="34" charset="0"/>
              </a:rPr>
              <a:t>Historia</a:t>
            </a:r>
            <a:r>
              <a:rPr lang="pl-PL" dirty="0" smtClean="0">
                <a:latin typeface="Arial" pitchFamily="34" charset="0"/>
                <a:ea typeface="Times New Roman" pitchFamily="18" charset="0"/>
                <a:cs typeface="Arial" pitchFamily="34" charset="0"/>
              </a:rPr>
              <a:t> </a:t>
            </a:r>
            <a:r>
              <a:rPr lang="pl-PL" i="1" dirty="0" smtClean="0">
                <a:latin typeface="Arial" pitchFamily="34" charset="0"/>
                <a:ea typeface="Times New Roman" pitchFamily="18" charset="0"/>
                <a:cs typeface="Arial" pitchFamily="34" charset="0"/>
              </a:rPr>
              <a:t>de gestis Romanorum imperatorum et summorum pontificum</a:t>
            </a:r>
            <a:r>
              <a:rPr lang="pl-PL" dirty="0" smtClean="0">
                <a:latin typeface="Arial" pitchFamily="34" charset="0"/>
                <a:ea typeface="Times New Roman" pitchFamily="18" charset="0"/>
                <a:cs typeface="Arial" pitchFamily="34" charset="0"/>
              </a:rPr>
              <a:t> </a:t>
            </a:r>
          </a:p>
          <a:p>
            <a:pPr lvl="0" algn="just" eaLnBrk="0" fontAlgn="base" hangingPunct="0">
              <a:spcBef>
                <a:spcPct val="0"/>
              </a:spcBef>
              <a:spcAft>
                <a:spcPct val="0"/>
              </a:spcAft>
            </a:pPr>
            <a:r>
              <a:rPr lang="pl-PL" dirty="0" smtClean="0">
                <a:latin typeface="Arial" pitchFamily="34" charset="0"/>
                <a:ea typeface="Times New Roman" pitchFamily="18" charset="0"/>
                <a:cs typeface="Arial" pitchFamily="34" charset="0"/>
              </a:rPr>
              <a:t>od kojega je sačuvan dio drugog dijela. Ono je koncipirano kao kronika rimskih careva i papa. </a:t>
            </a:r>
          </a:p>
          <a:p>
            <a:pPr lvl="0" algn="just" eaLnBrk="0" fontAlgn="base" hangingPunct="0">
              <a:spcBef>
                <a:spcPct val="0"/>
              </a:spcBef>
              <a:spcAft>
                <a:spcPct val="0"/>
              </a:spcAft>
            </a:pPr>
            <a:r>
              <a:rPr lang="pl-PL" dirty="0" smtClean="0">
                <a:latin typeface="Arial" pitchFamily="34" charset="0"/>
                <a:ea typeface="Times New Roman" pitchFamily="18" charset="0"/>
                <a:cs typeface="Arial" pitchFamily="34" charset="0"/>
              </a:rPr>
              <a:t>Na neki je način nastavak Tomine </a:t>
            </a:r>
            <a:r>
              <a:rPr lang="pl-PL" i="1" dirty="0" smtClean="0">
                <a:latin typeface="Arial" pitchFamily="34" charset="0"/>
                <a:ea typeface="Times New Roman" pitchFamily="18" charset="0"/>
                <a:cs typeface="Arial" pitchFamily="34" charset="0"/>
              </a:rPr>
              <a:t>Salonitanske povijesti</a:t>
            </a:r>
            <a:r>
              <a:rPr lang="pl-PL" dirty="0" smtClean="0">
                <a:latin typeface="Arial" pitchFamily="34" charset="0"/>
                <a:ea typeface="Times New Roman" pitchFamily="18" charset="0"/>
                <a:cs typeface="Arial" pitchFamily="34" charset="0"/>
              </a:rPr>
              <a:t>, ali poznat je samo dio koji teče o</a:t>
            </a:r>
          </a:p>
          <a:p>
            <a:pPr lvl="0" algn="just" eaLnBrk="0" fontAlgn="base" hangingPunct="0">
              <a:spcBef>
                <a:spcPct val="0"/>
              </a:spcBef>
              <a:spcAft>
                <a:spcPct val="0"/>
              </a:spcAft>
            </a:pPr>
            <a:endParaRPr lang="hr-HR" dirty="0" smtClean="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556792"/>
            <a:ext cx="6264000" cy="3854901"/>
          </a:xfrm>
          <a:prstGeom prst="rect">
            <a:avLst/>
          </a:prstGeom>
        </p:spPr>
        <p:txBody>
          <a:bodyPr>
            <a:spAutoFit/>
          </a:bodyPr>
          <a:lstStyle/>
          <a:p>
            <a:pPr lvl="0" eaLnBrk="0" fontAlgn="base" hangingPunct="0">
              <a:spcBef>
                <a:spcPct val="0"/>
              </a:spcBef>
              <a:spcAft>
                <a:spcPct val="0"/>
              </a:spcAft>
            </a:pPr>
            <a:r>
              <a:rPr lang="pl-PL" dirty="0">
                <a:latin typeface="Arial" pitchFamily="34" charset="0"/>
                <a:ea typeface="Times New Roman" pitchFamily="18" charset="0"/>
                <a:cs typeface="Arial" pitchFamily="34" charset="0"/>
              </a:rPr>
              <a:t>O</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1290. godine. Djelo je sačuvano u tzv. Trogirskom kodeksu pisanom knjižnom goticom bolonjskog tipa (</a:t>
            </a:r>
            <a:r>
              <a:rPr kumimoji="0" lang="pl-P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littera Bononiensis</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koji je sa splitskim nadbiskupskim arhivom i bibliotekom dospio u posjed obitelji Garagnin u Trogir i otuda ime, a danas se nalazi u Budimpešti u Nacionalnoj biblioteci Szėchėny (Codices Latini medii aevi 440). </a:t>
            </a:r>
          </a:p>
          <a:p>
            <a:pPr lvl="0"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 danas još nije ovo historiografsko djelo u potpunosti vrednovano. </a:t>
            </a:r>
            <a:r>
              <a:rPr kumimoji="0" lang="pl-P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Historija</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Mihe Madijeva uspoređuje se sa </a:t>
            </a:r>
            <a:r>
              <a:rPr kumimoji="0" lang="pl-P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Salonitanskom poviješću</a:t>
            </a: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Tome Arhiđakona. </a:t>
            </a:r>
          </a:p>
          <a:p>
            <a:pPr lvl="0"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Sličnost se uočava u  težnji jednog i drugog autora da se afirmira komunalno društvo i grad Split, </a:t>
            </a:r>
          </a:p>
          <a:p>
            <a:pPr lvl="0"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bitna je razlika u jezičnom izričaju i tekstovnom ustrojstvu na štetu Mihe Madijeva </a:t>
            </a:r>
            <a:endParaRPr kumimoji="0" lang="hr-HR"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hr-HR"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r>
              <a:rPr lang="pl-PL" dirty="0" smtClean="0"/>
              <a:t>Djelo se uspoređuje sa </a:t>
            </a:r>
            <a:r>
              <a:rPr lang="pl-PL" i="1" dirty="0" smtClean="0"/>
              <a:t>Salonitanskom poviješću</a:t>
            </a:r>
            <a:r>
              <a:rPr lang="pl-PL" dirty="0" smtClean="0"/>
              <a:t> Tome Arhiđakona. Sličnost se uočava u  težnji jednog i drugog autora da se afirmira komunalno društvo i grad Split, a bitna je razlika u jezičnom izričaju i tekstovnom ustrojstvu na štetu Mihe Madijeva. U poglavlju </a:t>
            </a:r>
            <a:r>
              <a:rPr lang="pl-PL" i="1" dirty="0" smtClean="0"/>
              <a:t>De origine ciuium ciuitatis Spalatensis</a:t>
            </a:r>
            <a:r>
              <a:rPr lang="pl-PL" dirty="0" smtClean="0"/>
              <a:t> prepoznaje se snažan oslonac na Tominu </a:t>
            </a:r>
            <a:r>
              <a:rPr lang="pl-PL" i="1" dirty="0" smtClean="0"/>
              <a:t>Povijest</a:t>
            </a:r>
            <a:r>
              <a:rPr lang="pl-PL" dirty="0" smtClean="0"/>
              <a:t> kada piše o podrijetlu građana grada Splita. Osjeća se namjera Mihe Madijev da u novom, nastupajućem humanističkom duhovnom ozračju podupre priču o rimsko/romanskom podrijetlu splitskog plemstva, kojemu i sam pripada. </a:t>
            </a: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pPr hangingPunct="0"/>
            <a:r>
              <a:rPr lang="pl-PL" b="1" cap="all" dirty="0"/>
              <a:t>A Cutheis</a:t>
            </a:r>
            <a:r>
              <a:rPr lang="pl-PL" cap="all" dirty="0"/>
              <a:t> </a:t>
            </a:r>
            <a:r>
              <a:rPr lang="pl-PL" dirty="0"/>
              <a:t>je</a:t>
            </a:r>
            <a:r>
              <a:rPr lang="pl-PL" cap="all" dirty="0"/>
              <a:t> </a:t>
            </a:r>
            <a:r>
              <a:rPr lang="pl-PL" dirty="0"/>
              <a:t>anonimni kroni</a:t>
            </a:r>
            <a:r>
              <a:rPr lang="hr-HR" dirty="0"/>
              <a:t>č</a:t>
            </a:r>
            <a:r>
              <a:rPr lang="pl-PL" dirty="0"/>
              <a:t>ar iz Splita o kojemu se ne zna ni</a:t>
            </a:r>
            <a:r>
              <a:rPr lang="hr-HR" dirty="0"/>
              <a:t>š</a:t>
            </a:r>
            <a:r>
              <a:rPr lang="pl-PL" dirty="0"/>
              <a:t>ta osim da je pripadao patricijskoj obitelji koja se </a:t>
            </a:r>
            <a:r>
              <a:rPr lang="it-IT" dirty="0" err="1"/>
              <a:t>kasnije</a:t>
            </a:r>
            <a:r>
              <a:rPr lang="it-IT" dirty="0"/>
              <a:t> </a:t>
            </a:r>
            <a:r>
              <a:rPr lang="it-IT" dirty="0" err="1"/>
              <a:t>nazivala</a:t>
            </a:r>
            <a:r>
              <a:rPr lang="it-IT" dirty="0"/>
              <a:t> </a:t>
            </a:r>
            <a:r>
              <a:rPr lang="it-IT" dirty="0" err="1"/>
              <a:t>Jeremija</a:t>
            </a:r>
            <a:r>
              <a:rPr lang="hr-HR" dirty="0"/>
              <a:t>. </a:t>
            </a:r>
            <a:r>
              <a:rPr lang="pl-PL" dirty="0"/>
              <a:t>Sam za sebe kaže da je  </a:t>
            </a:r>
            <a:r>
              <a:rPr lang="pl-PL" i="1" dirty="0"/>
              <a:t>a Cutheis</a:t>
            </a:r>
            <a:r>
              <a:rPr lang="pl-PL" dirty="0"/>
              <a:t> Djelovao je u XIV. st. </a:t>
            </a:r>
            <a:r>
              <a:rPr lang="pt-BR" dirty="0"/>
              <a:t>Autor je spisa </a:t>
            </a:r>
            <a:r>
              <a:rPr lang="pt-BR" i="1" dirty="0"/>
              <a:t>Summa historiarum tabula</a:t>
            </a:r>
            <a:r>
              <a:rPr lang="pt-BR" dirty="0"/>
              <a:t> </a:t>
            </a:r>
            <a:r>
              <a:rPr lang="pt-BR" i="1" dirty="0"/>
              <a:t>de gestis ciuium Spalatinorum.</a:t>
            </a:r>
            <a:r>
              <a:rPr lang="pt-BR" dirty="0"/>
              <a:t> Tri poznata poglavlja dio su veće nesačuvane cjeline. Autor spis naziva “kompilacijom ukratko sastavljenom iz raznih rukopisa o podvizima splitskih građana</a:t>
            </a:r>
            <a:r>
              <a:rPr lang="pt-BR" dirty="0" smtClean="0"/>
              <a:t>.”</a:t>
            </a:r>
            <a:endParaRPr lang="hr-H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Rectangle 2"/>
          <p:cNvSpPr/>
          <p:nvPr/>
        </p:nvSpPr>
        <p:spPr>
          <a:xfrm>
            <a:off x="899592" y="1502688"/>
            <a:ext cx="7668000" cy="5632311"/>
          </a:xfrm>
          <a:prstGeom prst="rect">
            <a:avLst/>
          </a:prstGeom>
        </p:spPr>
        <p:txBody>
          <a:bodyPr>
            <a:spAutoFit/>
          </a:bodyPr>
          <a:lstStyle/>
          <a:p>
            <a:pPr hangingPunct="0"/>
            <a:r>
              <a:rPr lang="pt-BR" sz="2400" dirty="0" smtClean="0"/>
              <a:t>Sačuvani su opisi kuge u Splitu 1348. godine, zatim dolaska nadbiskupa Hugolina 1349. godine, pobune Splićana i Trogirana protiv Mlečana 1357.  </a:t>
            </a:r>
            <a:r>
              <a:rPr lang="pl-PL" sz="2400" dirty="0" smtClean="0"/>
              <a:t>i bitke na rijeci Marici 1371. godine. Djelo je sačuvano u tzv. Trogirskom kodeksu pisanom knjižnom goticom bolonjskog tipa (</a:t>
            </a:r>
            <a:r>
              <a:rPr lang="pl-PL" sz="2400" i="1" dirty="0" smtClean="0"/>
              <a:t>littera Bononiensis</a:t>
            </a:r>
            <a:r>
              <a:rPr lang="pl-PL" sz="2400" dirty="0" smtClean="0"/>
              <a:t>) koji je sa splitskim nadbiskupskim arhivom i bibliotekom dospio u posjed obitelji Garagnin u Trogir i otuda ime, a danas se nalazi u Budimpešti u Nacionalnoj biblioteci Szėchėny (Codices Latini medii aevi 440). S obzirom da ovaj Splićanin nepoznata imena uzroke svih nedaća koje snalaze njegov grada sredinom XIV. st. objašnjava Božjom kaznom, N. Klaić smatra da je možda pripadao svećeničkom staležu.</a:t>
            </a:r>
            <a:endParaRPr lang="hr-HR" sz="2400" b="1" dirty="0" smtClean="0"/>
          </a:p>
          <a:p>
            <a:pPr hangingPunct="0"/>
            <a:r>
              <a:rPr lang="pl-PL" sz="2400" dirty="0" smtClean="0"/>
              <a:t> </a:t>
            </a:r>
            <a:endParaRPr lang="hr-H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Autofit/>
          </a:bodyPr>
          <a:lstStyle/>
          <a:p>
            <a:pPr hangingPunct="0"/>
            <a:r>
              <a:rPr lang="pl-PL" sz="1600" b="1" cap="all" dirty="0"/>
              <a:t>Toma Arhiđakon</a:t>
            </a:r>
            <a:r>
              <a:rPr lang="pl-PL" sz="1600" dirty="0"/>
              <a:t> (1200-1268), svećenik i pisac. </a:t>
            </a:r>
            <a:r>
              <a:rPr lang="it-IT" sz="1600" dirty="0"/>
              <a:t>Rodio se i </a:t>
            </a:r>
            <a:r>
              <a:rPr lang="it-IT" sz="1600" dirty="0" err="1"/>
              <a:t>živio</a:t>
            </a:r>
            <a:r>
              <a:rPr lang="it-IT" sz="1600" dirty="0"/>
              <a:t> u </a:t>
            </a:r>
            <a:r>
              <a:rPr lang="it-IT" sz="1600" dirty="0" err="1"/>
              <a:t>Splitu</a:t>
            </a:r>
            <a:r>
              <a:rPr lang="it-IT" sz="1600" dirty="0"/>
              <a:t>, a </a:t>
            </a:r>
            <a:r>
              <a:rPr lang="it-IT" sz="1600" dirty="0" err="1"/>
              <a:t>školovao</a:t>
            </a:r>
            <a:r>
              <a:rPr lang="it-IT" sz="1600" dirty="0"/>
              <a:t> u </a:t>
            </a:r>
            <a:r>
              <a:rPr lang="it-IT" sz="1600" dirty="0" err="1"/>
              <a:t>Bologni</a:t>
            </a:r>
            <a:r>
              <a:rPr lang="it-IT" sz="1600" dirty="0"/>
              <a:t>. U </a:t>
            </a:r>
            <a:r>
              <a:rPr lang="it-IT" sz="1600" dirty="0" err="1"/>
              <a:t>Splitu</a:t>
            </a:r>
            <a:r>
              <a:rPr lang="it-IT" sz="1600" dirty="0"/>
              <a:t> </a:t>
            </a:r>
            <a:r>
              <a:rPr lang="it-IT" sz="1600" dirty="0" err="1"/>
              <a:t>obavlja</a:t>
            </a:r>
            <a:r>
              <a:rPr lang="it-IT" sz="1600" dirty="0"/>
              <a:t> </a:t>
            </a:r>
            <a:r>
              <a:rPr lang="it-IT" sz="1600" dirty="0" err="1"/>
              <a:t>notarsku</a:t>
            </a:r>
            <a:r>
              <a:rPr lang="it-IT" sz="1600" dirty="0"/>
              <a:t> </a:t>
            </a:r>
            <a:r>
              <a:rPr lang="it-IT" sz="1600" dirty="0" err="1"/>
              <a:t>službu</a:t>
            </a:r>
            <a:r>
              <a:rPr lang="it-IT" sz="1600" dirty="0"/>
              <a:t>, 1230. </a:t>
            </a:r>
            <a:r>
              <a:rPr lang="it-IT" sz="1600" dirty="0" err="1"/>
              <a:t>izabran</a:t>
            </a:r>
            <a:r>
              <a:rPr lang="it-IT" sz="1600" dirty="0"/>
              <a:t> </a:t>
            </a:r>
            <a:r>
              <a:rPr lang="it-IT" sz="1600" dirty="0" err="1"/>
              <a:t>je</a:t>
            </a:r>
            <a:r>
              <a:rPr lang="it-IT" sz="1600" dirty="0"/>
              <a:t> </a:t>
            </a:r>
            <a:r>
              <a:rPr lang="it-IT" sz="1600" dirty="0" err="1"/>
              <a:t>za</a:t>
            </a:r>
            <a:r>
              <a:rPr lang="it-IT" sz="1600" dirty="0"/>
              <a:t> </a:t>
            </a:r>
            <a:r>
              <a:rPr lang="it-IT" sz="1600" dirty="0" err="1"/>
              <a:t>arhiđakona</a:t>
            </a:r>
            <a:r>
              <a:rPr lang="it-IT" sz="1600" dirty="0"/>
              <a:t>.  </a:t>
            </a:r>
            <a:r>
              <a:rPr lang="it-IT" sz="1600" dirty="0" err="1"/>
              <a:t>Zaslužan</a:t>
            </a:r>
            <a:r>
              <a:rPr lang="it-IT" sz="1600" dirty="0"/>
              <a:t> </a:t>
            </a:r>
            <a:r>
              <a:rPr lang="it-IT" sz="1600" dirty="0" err="1"/>
              <a:t>je</a:t>
            </a:r>
            <a:r>
              <a:rPr lang="it-IT" sz="1600" dirty="0"/>
              <a:t> </a:t>
            </a:r>
            <a:r>
              <a:rPr lang="it-IT" sz="1600" dirty="0" err="1"/>
              <a:t>za</a:t>
            </a:r>
            <a:r>
              <a:rPr lang="it-IT" sz="1600" dirty="0"/>
              <a:t> </a:t>
            </a:r>
            <a:r>
              <a:rPr lang="it-IT" sz="1600" dirty="0" err="1"/>
              <a:t>uvođenje</a:t>
            </a:r>
            <a:r>
              <a:rPr lang="it-IT" sz="1600" dirty="0"/>
              <a:t> </a:t>
            </a:r>
            <a:r>
              <a:rPr lang="it-IT" sz="1600" dirty="0" err="1"/>
              <a:t>službe</a:t>
            </a:r>
            <a:r>
              <a:rPr lang="it-IT" sz="1600" dirty="0"/>
              <a:t> </a:t>
            </a:r>
            <a:r>
              <a:rPr lang="it-IT" sz="1600" dirty="0" err="1"/>
              <a:t>potestata</a:t>
            </a:r>
            <a:r>
              <a:rPr lang="it-IT" sz="1600" dirty="0"/>
              <a:t> u </a:t>
            </a:r>
            <a:r>
              <a:rPr lang="it-IT" sz="1600" dirty="0" err="1"/>
              <a:t>Splitu</a:t>
            </a:r>
            <a:r>
              <a:rPr lang="it-IT" sz="1600" dirty="0"/>
              <a:t>  (</a:t>
            </a:r>
            <a:r>
              <a:rPr lang="it-IT" sz="1600" i="1" dirty="0" err="1"/>
              <a:t>regimen</a:t>
            </a:r>
            <a:r>
              <a:rPr lang="it-IT" sz="1600" i="1" dirty="0"/>
              <a:t> </a:t>
            </a:r>
            <a:r>
              <a:rPr lang="it-IT" sz="1600" i="1" dirty="0" err="1"/>
              <a:t>Latinorum</a:t>
            </a:r>
            <a:r>
              <a:rPr lang="it-IT" sz="1600" dirty="0"/>
              <a:t>)  i </a:t>
            </a:r>
            <a:r>
              <a:rPr lang="it-IT" sz="1600" dirty="0" err="1"/>
              <a:t>doveo</a:t>
            </a:r>
            <a:r>
              <a:rPr lang="it-IT" sz="1600" dirty="0"/>
              <a:t> </a:t>
            </a:r>
            <a:r>
              <a:rPr lang="it-IT" sz="1600" dirty="0" err="1"/>
              <a:t>je</a:t>
            </a:r>
            <a:r>
              <a:rPr lang="it-IT" sz="1600" dirty="0"/>
              <a:t> </a:t>
            </a:r>
            <a:r>
              <a:rPr lang="it-IT" sz="1600" dirty="0" err="1"/>
              <a:t>iz</a:t>
            </a:r>
            <a:r>
              <a:rPr lang="it-IT" sz="1600" dirty="0"/>
              <a:t> </a:t>
            </a:r>
            <a:r>
              <a:rPr lang="it-IT" sz="1600" dirty="0" err="1"/>
              <a:t>Ankone</a:t>
            </a:r>
            <a:r>
              <a:rPr lang="it-IT" sz="1600" dirty="0"/>
              <a:t> </a:t>
            </a:r>
            <a:r>
              <a:rPr lang="it-IT" sz="1600" dirty="0" err="1"/>
              <a:t>Gargana</a:t>
            </a:r>
            <a:r>
              <a:rPr lang="it-IT" sz="1600" dirty="0"/>
              <a:t> de </a:t>
            </a:r>
            <a:r>
              <a:rPr lang="it-IT" sz="1600" dirty="0" err="1"/>
              <a:t>Arscindisa</a:t>
            </a:r>
            <a:r>
              <a:rPr lang="it-IT" sz="1600" dirty="0"/>
              <a:t> </a:t>
            </a:r>
            <a:r>
              <a:rPr lang="it-IT" sz="1600" dirty="0" err="1"/>
              <a:t>koji</a:t>
            </a:r>
            <a:r>
              <a:rPr lang="it-IT" sz="1600" dirty="0"/>
              <a:t> </a:t>
            </a:r>
            <a:r>
              <a:rPr lang="it-IT" sz="1600" dirty="0" err="1"/>
              <a:t>je</a:t>
            </a:r>
            <a:r>
              <a:rPr lang="it-IT" sz="1600" dirty="0"/>
              <a:t> </a:t>
            </a:r>
            <a:r>
              <a:rPr lang="it-IT" sz="1600" dirty="0" err="1"/>
              <a:t>na</a:t>
            </a:r>
            <a:r>
              <a:rPr lang="it-IT" sz="1600" dirty="0"/>
              <a:t> </a:t>
            </a:r>
            <a:r>
              <a:rPr lang="it-IT" sz="1600" dirty="0" err="1"/>
              <a:t>dužnosti</a:t>
            </a:r>
            <a:r>
              <a:rPr lang="it-IT" sz="1600" dirty="0"/>
              <a:t> </a:t>
            </a:r>
            <a:r>
              <a:rPr lang="it-IT" sz="1600" dirty="0" err="1"/>
              <a:t>potestata</a:t>
            </a:r>
            <a:r>
              <a:rPr lang="it-IT" sz="1600" dirty="0"/>
              <a:t> bio od 1239. do 1242.   </a:t>
            </a:r>
            <a:r>
              <a:rPr lang="pl-PL" sz="1600" dirty="0"/>
              <a:t>Toma je 7. siječnja 1244. izabran za splitskog nadbiskupa, ali njegov izbor nije bio podržan. Umro je  8. svibnja 1268. i pokopan je u Splitu u franjevačkoj crkvi na Rivi. Napisao je djelo koje</a:t>
            </a:r>
            <a:r>
              <a:rPr lang="pl-PL" sz="1600" i="1" dirty="0"/>
              <a:t> </a:t>
            </a:r>
            <a:r>
              <a:rPr lang="pl-PL" sz="1600" dirty="0"/>
              <a:t>započinje riječima </a:t>
            </a:r>
            <a:r>
              <a:rPr lang="pl-PL" sz="1600" i="1" dirty="0"/>
              <a:t>Incipit historia Salonitanorum atque Spalatinorum</a:t>
            </a:r>
            <a:r>
              <a:rPr lang="pl-PL" sz="1600" dirty="0"/>
              <a:t> </a:t>
            </a:r>
            <a:r>
              <a:rPr lang="pl-PL" sz="1600" i="1" dirty="0"/>
              <a:t>pontificum (Povijest salonitanskih i splitskih prvosvećenika)</a:t>
            </a:r>
            <a:r>
              <a:rPr lang="pl-PL" sz="1600" dirty="0"/>
              <a:t> što jest autorov naziv spisa, a imenom </a:t>
            </a:r>
            <a:r>
              <a:rPr lang="pl-PL" sz="1600" i="1" dirty="0"/>
              <a:t>Historia Salonitana</a:t>
            </a:r>
            <a:r>
              <a:rPr lang="pl-PL" sz="1600" dirty="0"/>
              <a:t>  (</a:t>
            </a:r>
            <a:r>
              <a:rPr lang="pl-PL" sz="1600" i="1" dirty="0"/>
              <a:t>Salonitanska povijest</a:t>
            </a:r>
            <a:r>
              <a:rPr lang="pl-PL" sz="1600" dirty="0"/>
              <a:t>) nazvao ga je Ivan Lučić Lucius koji ga je prvi objavio uz izdanje svoga djela </a:t>
            </a:r>
            <a:r>
              <a:rPr lang="pl-PL" sz="1600" i="1" dirty="0"/>
              <a:t>De regno Dalmatiae et Croatiae libri sex</a:t>
            </a:r>
            <a:r>
              <a:rPr lang="pl-PL" sz="1600" dirty="0"/>
              <a:t> u Amsterdamu 1666. godine u tiskari Blaeu u dodatku </a:t>
            </a:r>
            <a:r>
              <a:rPr lang="pl-PL" sz="1600" i="1" dirty="0"/>
              <a:t>Rerum Dalmaticarum Scriptores,</a:t>
            </a:r>
            <a:r>
              <a:rPr lang="pl-PL" sz="1600" dirty="0"/>
              <a:t> a po vatikanskom kodeksu. Uz ponovljeno izdanje svoga djela 1668. godine također u Amsterdamu Lučić je donio neke ispravke uz svoje prethodno izdanje, pa tako i one koje se tiču </a:t>
            </a:r>
            <a:r>
              <a:rPr lang="pl-PL" sz="1600" i="1" dirty="0"/>
              <a:t>Salonitanske povijesti</a:t>
            </a:r>
            <a:r>
              <a:rPr lang="pl-PL" sz="1600" dirty="0"/>
              <a:t> uz naznaku </a:t>
            </a:r>
            <a:r>
              <a:rPr lang="pl-PL" sz="1600" i="1" dirty="0"/>
              <a:t>Ad historiam Thomae Archidiaconi Spalatensis et memoriam Episcoporum Salonitanae Ecclesiae</a:t>
            </a:r>
            <a:r>
              <a:rPr lang="pl-PL" sz="1600" dirty="0"/>
              <a:t>, a daljnje korekture također je objavio u </a:t>
            </a:r>
            <a:r>
              <a:rPr lang="pl-PL" sz="1600" i="1" dirty="0"/>
              <a:t>Inscriptiones Dalmaticae.</a:t>
            </a:r>
            <a:r>
              <a:rPr lang="pl-PL" sz="1600" dirty="0"/>
              <a:t>  Izdanje je ponovljeno kada je J. G. Schwandtner u Beču u seriji </a:t>
            </a:r>
            <a:r>
              <a:rPr lang="pl-PL" sz="1600" i="1" dirty="0"/>
              <a:t>Scriptores Rerum Hungaricarum, Dalmaticarum, Croaticarum et Slavonicarum</a:t>
            </a:r>
            <a:r>
              <a:rPr lang="pl-PL" sz="1600" dirty="0"/>
              <a:t> vol. III, 1748. tiskao Lučićevo djelo, pa je pretiskao i </a:t>
            </a:r>
            <a:r>
              <a:rPr lang="pl-PL" sz="1600" i="1" dirty="0"/>
              <a:t>Salonitansku povijest</a:t>
            </a:r>
            <a:r>
              <a:rPr lang="pl-PL" sz="1600" dirty="0"/>
              <a:t>  i to s manjim izmjenama. </a:t>
            </a:r>
            <a:endParaRPr lang="hr-HR" sz="1600" b="1" dirty="0"/>
          </a:p>
          <a:p>
            <a:pPr hangingPunct="0"/>
            <a:r>
              <a:rPr lang="pl-PL" sz="1600" dirty="0"/>
              <a:t> </a:t>
            </a:r>
            <a:endParaRPr lang="hr-HR" sz="16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Zadarska historiografija</a:t>
            </a:r>
            <a:endParaRPr lang="hr-HR" dirty="0"/>
          </a:p>
        </p:txBody>
      </p:sp>
      <p:sp>
        <p:nvSpPr>
          <p:cNvPr id="3" name="Content Placeholder 2"/>
          <p:cNvSpPr>
            <a:spLocks noGrp="1"/>
          </p:cNvSpPr>
          <p:nvPr>
            <p:ph idx="1"/>
          </p:nvPr>
        </p:nvSpPr>
        <p:spPr/>
        <p:txBody>
          <a:bodyPr/>
          <a:lstStyle/>
          <a:p>
            <a:r>
              <a:rPr lang="hr-HR" dirty="0" err="1" smtClean="0"/>
              <a:t>Obsidio</a:t>
            </a:r>
            <a:r>
              <a:rPr lang="hr-HR" dirty="0" smtClean="0"/>
              <a:t> </a:t>
            </a:r>
            <a:r>
              <a:rPr lang="hr-HR" dirty="0" err="1" smtClean="0"/>
              <a:t>Iadrensis</a:t>
            </a:r>
            <a:endParaRPr lang="hr-HR" dirty="0" smtClean="0"/>
          </a:p>
          <a:p>
            <a:r>
              <a:rPr lang="hr-HR" dirty="0" err="1" smtClean="0"/>
              <a:t>Cronica</a:t>
            </a:r>
            <a:r>
              <a:rPr lang="hr-HR" dirty="0" smtClean="0"/>
              <a:t> </a:t>
            </a:r>
            <a:r>
              <a:rPr lang="hr-HR" dirty="0" err="1" smtClean="0"/>
              <a:t>Iadartina</a:t>
            </a:r>
            <a:endParaRPr lang="hr-HR" dirty="0" smtClean="0"/>
          </a:p>
          <a:p>
            <a:r>
              <a:rPr lang="hr-HR" dirty="0" err="1" smtClean="0"/>
              <a:t>Memoriale</a:t>
            </a:r>
            <a:r>
              <a:rPr lang="hr-HR" dirty="0" smtClean="0"/>
              <a:t> Pauli de Paulo</a:t>
            </a:r>
            <a:endParaRPr lang="hr-H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Obsidio</a:t>
            </a:r>
            <a:r>
              <a:rPr lang="hr-HR" dirty="0" smtClean="0"/>
              <a:t> </a:t>
            </a:r>
            <a:r>
              <a:rPr lang="hr-HR" smtClean="0"/>
              <a:t>Iadrensis</a:t>
            </a:r>
            <a:endParaRPr lang="hr-HR"/>
          </a:p>
        </p:txBody>
      </p:sp>
      <p:sp>
        <p:nvSpPr>
          <p:cNvPr id="3" name="Content Placeholder 2"/>
          <p:cNvSpPr>
            <a:spLocks noGrp="1"/>
          </p:cNvSpPr>
          <p:nvPr>
            <p:ph idx="1"/>
          </p:nvPr>
        </p:nvSpPr>
        <p:spPr/>
        <p:txBody>
          <a:bodyPr>
            <a:normAutofit fontScale="92500" lnSpcReduction="20000"/>
          </a:bodyPr>
          <a:lstStyle/>
          <a:p>
            <a:r>
              <a:rPr lang="hr-HR" b="1" dirty="0" err="1" smtClean="0"/>
              <a:t>Matafar</a:t>
            </a:r>
            <a:r>
              <a:rPr lang="hr-HR" b="1" dirty="0" smtClean="0"/>
              <a:t>, Nikola,</a:t>
            </a:r>
            <a:r>
              <a:rPr lang="hr-HR" dirty="0" smtClean="0"/>
              <a:t> zadarski nadbiskup (Zadar, potkraj XIII. st. – Zadar, 1367). Pripadnik zadarske patricijske obitelji </a:t>
            </a:r>
            <a:r>
              <a:rPr lang="hr-HR" dirty="0" err="1" smtClean="0"/>
              <a:t>Matafari</a:t>
            </a:r>
            <a:r>
              <a:rPr lang="hr-HR" dirty="0" smtClean="0"/>
              <a:t> i jedna od najučenijih osoba u Zadru u XIV. st. U Padovi stekao doktorat crkvenog i svjetovnoga prava. U dokumentu iz 1320. tituliran je kao </a:t>
            </a:r>
            <a:r>
              <a:rPr lang="hr-HR" i="1" dirty="0" err="1" smtClean="0"/>
              <a:t>decretorum</a:t>
            </a:r>
            <a:r>
              <a:rPr lang="hr-HR" i="1" dirty="0" smtClean="0"/>
              <a:t> </a:t>
            </a:r>
            <a:r>
              <a:rPr lang="hr-HR" i="1" dirty="0" err="1" smtClean="0"/>
              <a:t>doctor</a:t>
            </a:r>
            <a:r>
              <a:rPr lang="hr-HR" dirty="0" smtClean="0"/>
              <a:t> te je obavljao dužnost vikara padovanskoga biskupa </a:t>
            </a:r>
            <a:r>
              <a:rPr lang="hr-HR" dirty="0" err="1" smtClean="0"/>
              <a:t>Ildobrandinija</a:t>
            </a:r>
            <a:r>
              <a:rPr lang="hr-HR" dirty="0" smtClean="0"/>
              <a:t>. God. 1330. bio je imenovan </a:t>
            </a:r>
            <a:r>
              <a:rPr lang="hr-HR" dirty="0" err="1" smtClean="0"/>
              <a:t>varadinskim</a:t>
            </a:r>
            <a:r>
              <a:rPr lang="hr-HR" dirty="0" smtClean="0"/>
              <a:t> kanonikom, a 1333–67. obnašao je čast zadarskoga nadbiskupa. Prema mišljenju pojedinih povjesničara autor je djela </a:t>
            </a:r>
            <a:r>
              <a:rPr lang="hr-HR" i="1" dirty="0" smtClean="0"/>
              <a:t>Opsada Zadra u dvije knjige (</a:t>
            </a:r>
            <a:r>
              <a:rPr lang="hr-HR" i="1" dirty="0" err="1" smtClean="0"/>
              <a:t>Obsidio</a:t>
            </a:r>
            <a:r>
              <a:rPr lang="hr-HR" i="1" dirty="0" smtClean="0"/>
              <a:t> </a:t>
            </a:r>
            <a:r>
              <a:rPr lang="hr-HR" i="1" dirty="0" err="1" smtClean="0"/>
              <a:t>Iadrensis</a:t>
            </a:r>
            <a:r>
              <a:rPr lang="hr-HR" i="1" dirty="0" smtClean="0"/>
              <a:t> libri duo)</a:t>
            </a:r>
            <a:r>
              <a:rPr lang="hr-HR" dirty="0" smtClean="0"/>
              <a:t>, napisanoga polovicom XIV. st., u kojem je opisana mletačka opsada Zadra 1345–46. </a:t>
            </a:r>
            <a:endParaRPr lang="hr-H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r>
              <a:rPr lang="hr-HR" dirty="0" smtClean="0"/>
              <a:t>Premda izričito </a:t>
            </a:r>
            <a:r>
              <a:rPr lang="hr-HR" dirty="0" err="1" smtClean="0"/>
              <a:t>protumletačko</a:t>
            </a:r>
            <a:r>
              <a:rPr lang="hr-HR" dirty="0" smtClean="0"/>
              <a:t> stajalište, podržavanje politike anžuvinske dinastije i iznimna učenost autora toga djela upućuju na mogućnost da ga je napisao </a:t>
            </a:r>
            <a:r>
              <a:rPr lang="hr-HR" dirty="0" err="1" smtClean="0"/>
              <a:t>Matafar</a:t>
            </a:r>
            <a:r>
              <a:rPr lang="hr-HR" dirty="0" smtClean="0"/>
              <a:t>, pitanje autorstva do danas je upitno. Poznato je da je </a:t>
            </a:r>
            <a:r>
              <a:rPr lang="hr-HR" dirty="0" err="1" smtClean="0"/>
              <a:t>Matafar</a:t>
            </a:r>
            <a:r>
              <a:rPr lang="hr-HR" dirty="0" smtClean="0"/>
              <a:t> nakon mletačke opsade grada otišao u Padovu, odakle se vratio 1358., nakon ponovne uspostave anžuvinske vlasti u Zadru. Bio je autor više crkvenih djela i priručnika. Za progonstva u Padovi napisao je liturgijski priručnik </a:t>
            </a:r>
            <a:r>
              <a:rPr lang="hr-HR" i="1" dirty="0" smtClean="0"/>
              <a:t>Riznica papa ili priručnik crkvenih osoba Nikole zadarskoga nadbiskupa (</a:t>
            </a:r>
            <a:r>
              <a:rPr lang="hr-HR" i="1" dirty="0" err="1" smtClean="0"/>
              <a:t>Thesaurus</a:t>
            </a:r>
            <a:r>
              <a:rPr lang="hr-HR" i="1" dirty="0" smtClean="0"/>
              <a:t> </a:t>
            </a:r>
            <a:r>
              <a:rPr lang="hr-HR" i="1" dirty="0" err="1" smtClean="0"/>
              <a:t>pontificum</a:t>
            </a:r>
            <a:r>
              <a:rPr lang="hr-HR" i="1" dirty="0" smtClean="0"/>
              <a:t> </a:t>
            </a:r>
            <a:r>
              <a:rPr lang="hr-HR" i="1" dirty="0" err="1" smtClean="0"/>
              <a:t>seu</a:t>
            </a:r>
            <a:r>
              <a:rPr lang="hr-HR" i="1" dirty="0" smtClean="0"/>
              <a:t> manuale </a:t>
            </a:r>
            <a:r>
              <a:rPr lang="hr-HR" i="1" dirty="0" err="1" smtClean="0"/>
              <a:t>personarum</a:t>
            </a:r>
            <a:r>
              <a:rPr lang="hr-HR" i="1" dirty="0" smtClean="0"/>
              <a:t> </a:t>
            </a:r>
            <a:r>
              <a:rPr lang="hr-HR" i="1" dirty="0" err="1" smtClean="0"/>
              <a:t>ecclesiasticarum</a:t>
            </a:r>
            <a:r>
              <a:rPr lang="hr-HR" i="1" dirty="0" smtClean="0"/>
              <a:t> </a:t>
            </a:r>
            <a:r>
              <a:rPr lang="hr-HR" i="1" dirty="0" err="1" smtClean="0"/>
              <a:t>Nicolai</a:t>
            </a:r>
            <a:r>
              <a:rPr lang="hr-HR" i="1" dirty="0" smtClean="0"/>
              <a:t> </a:t>
            </a:r>
            <a:r>
              <a:rPr lang="hr-HR" i="1" dirty="0" err="1" smtClean="0"/>
              <a:t>archiepiscopi</a:t>
            </a:r>
            <a:r>
              <a:rPr lang="hr-HR" i="1" dirty="0" smtClean="0"/>
              <a:t> </a:t>
            </a:r>
            <a:r>
              <a:rPr lang="hr-HR" i="1" dirty="0" err="1" smtClean="0"/>
              <a:t>Iadrensis</a:t>
            </a:r>
            <a:r>
              <a:rPr lang="hr-HR" i="1" dirty="0" smtClean="0"/>
              <a:t>)</a:t>
            </a:r>
            <a:r>
              <a:rPr lang="hr-HR" dirty="0" smtClean="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Cronica</a:t>
            </a:r>
            <a:r>
              <a:rPr lang="hr-HR" dirty="0" smtClean="0"/>
              <a:t> </a:t>
            </a:r>
            <a:r>
              <a:rPr lang="hr-HR" dirty="0" err="1" smtClean="0"/>
              <a:t>Iadertina</a:t>
            </a:r>
            <a:endParaRPr lang="hr-HR" dirty="0"/>
          </a:p>
        </p:txBody>
      </p:sp>
      <p:sp>
        <p:nvSpPr>
          <p:cNvPr id="3" name="Content Placeholder 2"/>
          <p:cNvSpPr>
            <a:spLocks noGrp="1"/>
          </p:cNvSpPr>
          <p:nvPr>
            <p:ph idx="1"/>
          </p:nvPr>
        </p:nvSpPr>
        <p:spPr/>
        <p:txBody>
          <a:bodyPr/>
          <a:lstStyle/>
          <a:p>
            <a:r>
              <a:rPr lang="vi-VN" dirty="0" smtClean="0"/>
              <a:t>O istom događaju sačuvan je i kraći suvremeni spis </a:t>
            </a:r>
            <a:r>
              <a:rPr lang="vi-VN" i="1" dirty="0" smtClean="0"/>
              <a:t>Zadarska kronika</a:t>
            </a:r>
            <a:r>
              <a:rPr lang="vi-VN" dirty="0" smtClean="0"/>
              <a:t> </a:t>
            </a:r>
            <a:r>
              <a:rPr lang="vi-VN" i="1" dirty="0" smtClean="0"/>
              <a:t>(Chronica Jadrensis)</a:t>
            </a:r>
            <a:r>
              <a:rPr lang="vi-VN" dirty="0" smtClean="0"/>
              <a:t>, čiji je autor sklon Mlečanima, za razliku od autora </a:t>
            </a:r>
            <a:r>
              <a:rPr lang="vi-VN" i="1" dirty="0" smtClean="0"/>
              <a:t>Opsade Zadra</a:t>
            </a:r>
            <a:r>
              <a:rPr lang="vi-VN" dirty="0" smtClean="0"/>
              <a:t>, koji piše izrazito antimlečanski.</a:t>
            </a:r>
            <a:endParaRPr lang="hr-H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Memoriale</a:t>
            </a:r>
            <a:r>
              <a:rPr lang="hr-HR" dirty="0" smtClean="0"/>
              <a:t> Pauli de Paulo</a:t>
            </a:r>
            <a:endParaRPr lang="hr-HR" dirty="0"/>
          </a:p>
        </p:txBody>
      </p:sp>
      <p:sp>
        <p:nvSpPr>
          <p:cNvPr id="3" name="Content Placeholder 2"/>
          <p:cNvSpPr>
            <a:spLocks noGrp="1"/>
          </p:cNvSpPr>
          <p:nvPr>
            <p:ph idx="1"/>
          </p:nvPr>
        </p:nvSpPr>
        <p:spPr/>
        <p:txBody>
          <a:bodyPr>
            <a:normAutofit fontScale="92500" lnSpcReduction="10000"/>
          </a:bodyPr>
          <a:lstStyle/>
          <a:p>
            <a:r>
              <a:rPr lang="vi-VN" b="1" dirty="0" smtClean="0">
                <a:latin typeface="+mj-lt"/>
              </a:rPr>
              <a:t>Pavao Pavlović</a:t>
            </a:r>
            <a:r>
              <a:rPr lang="vi-VN" dirty="0" smtClean="0">
                <a:latin typeface="+mj-lt"/>
              </a:rPr>
              <a:t> (latinizirano </a:t>
            </a:r>
            <a:r>
              <a:rPr lang="vi-VN" b="1" dirty="0" smtClean="0">
                <a:latin typeface="+mj-lt"/>
              </a:rPr>
              <a:t>Paulus de Paulo</a:t>
            </a:r>
            <a:r>
              <a:rPr lang="vi-VN" dirty="0" smtClean="0">
                <a:latin typeface="+mj-lt"/>
              </a:rPr>
              <a:t> [pạu'lus ~ pạu'lo]), zadarski političar i kroničar (?, oko 1338 – Zadar, 1416). Potomak jedne od najstarijih zadarskih plemićkih obitelji, sin Marina de Paula (Pavlovića) i Magdalene de Qualis. U zadarskim se ispravama spominje od 1358. Istaknuo se u javnim službama i diplomatskoj djelatnosti. Predstavljao je Zadar pred hrvatskom vlastelom, hrvatsko-ugarskim kraljevima i dalmatinskim gradovima. Podržavao je vlast Anžuvinaca u Dalmaciji (Ludovika I. i njegove nasljednike Mariju i Sigismunda). </a:t>
            </a:r>
            <a:endParaRPr lang="hr-HR"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Rectangle 2"/>
          <p:cNvSpPr/>
          <p:nvPr/>
        </p:nvSpPr>
        <p:spPr>
          <a:xfrm>
            <a:off x="899592" y="1124744"/>
            <a:ext cx="8136000" cy="4524315"/>
          </a:xfrm>
          <a:prstGeom prst="rect">
            <a:avLst/>
          </a:prstGeom>
        </p:spPr>
        <p:txBody>
          <a:bodyPr>
            <a:spAutoFit/>
          </a:bodyPr>
          <a:lstStyle/>
          <a:p>
            <a:r>
              <a:rPr lang="vi-VN" sz="2400" dirty="0" smtClean="0"/>
              <a:t>Nakon Sigismundova zatočeništva dao je potporu Ladislavu Napuljskom, a 1402. postao je njegovim odvjetnikom te zakupnikom kraljevske tridesetine i solanâ u Hrvatskoj i Dalmaciji. Od 1379. do 1407. najmanje je 24 puta bio biran za zadarskoga rektora, više od svih zadarskih plemića tog razdoblja. God. 1386. bio je izabran za trogirskoga, 1399. za šibenskog, a 1408. za paškoga kneza. Njegov ljetopis </a:t>
            </a:r>
            <a:r>
              <a:rPr lang="vi-VN" sz="2400" i="1" dirty="0" smtClean="0"/>
              <a:t>Sjećanja Pavla Pavlovića, zadarskog patricija (Memoriale Pauli de Paulo, patricii Jadrensis)</a:t>
            </a:r>
            <a:r>
              <a:rPr lang="vi-VN" sz="2400" dirty="0" smtClean="0"/>
              <a:t>, u kojem je osim događaja iz vlastitoga života zabilježio i događaje iz zadarske i hrvatske povijesti od 1371. do 1408., smatra se jednim od najdragocjenijih izvora za to razdoblje.</a:t>
            </a:r>
            <a:endParaRPr lang="hr-H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Dubrovačka historiografija</a:t>
            </a:r>
            <a:endParaRPr lang="hr-HR" dirty="0"/>
          </a:p>
        </p:txBody>
      </p:sp>
      <p:sp>
        <p:nvSpPr>
          <p:cNvPr id="3" name="Content Placeholder 2"/>
          <p:cNvSpPr>
            <a:spLocks noGrp="1"/>
          </p:cNvSpPr>
          <p:nvPr>
            <p:ph idx="1"/>
          </p:nvPr>
        </p:nvSpPr>
        <p:spPr/>
        <p:txBody>
          <a:bodyPr>
            <a:noAutofit/>
          </a:bodyPr>
          <a:lstStyle/>
          <a:p>
            <a:r>
              <a:rPr lang="hr-HR" sz="2400" i="1" dirty="0" err="1" smtClean="0"/>
              <a:t>Milecije</a:t>
            </a:r>
            <a:r>
              <a:rPr lang="hr-HR" sz="2400" i="1" dirty="0" smtClean="0"/>
              <a:t>.</a:t>
            </a:r>
            <a:r>
              <a:rPr lang="hr-HR" sz="2400" dirty="0" smtClean="0"/>
              <a:t> </a:t>
            </a:r>
          </a:p>
          <a:p>
            <a:r>
              <a:rPr lang="hr-HR" sz="2400" i="1" dirty="0" smtClean="0"/>
              <a:t>Ivan Ravenjanin </a:t>
            </a:r>
            <a:r>
              <a:rPr lang="hr-HR" sz="2400" dirty="0" smtClean="0"/>
              <a:t>(</a:t>
            </a:r>
            <a:r>
              <a:rPr lang="hr-HR" sz="2400" i="1" dirty="0" err="1" smtClean="0"/>
              <a:t>Joannes</a:t>
            </a:r>
            <a:r>
              <a:rPr lang="hr-HR" sz="2400" i="1" dirty="0" smtClean="0"/>
              <a:t> de </a:t>
            </a:r>
            <a:r>
              <a:rPr lang="hr-HR" sz="2400" i="1" dirty="0" err="1" smtClean="0"/>
              <a:t>Ravenna</a:t>
            </a:r>
            <a:r>
              <a:rPr lang="hr-HR" sz="2400" i="1" dirty="0" smtClean="0"/>
              <a:t> </a:t>
            </a:r>
            <a:r>
              <a:rPr lang="hr-HR" sz="2400" i="1" dirty="0" err="1" smtClean="0"/>
              <a:t>Conversini</a:t>
            </a:r>
            <a:endParaRPr lang="hr-HR" sz="2400" i="1" dirty="0" smtClean="0"/>
          </a:p>
          <a:p>
            <a:r>
              <a:rPr lang="hr-HR" sz="2400" i="1" dirty="0" smtClean="0"/>
              <a:t>Filip de </a:t>
            </a:r>
            <a:r>
              <a:rPr lang="hr-HR" sz="2400" i="1" dirty="0" err="1" smtClean="0"/>
              <a:t>Diversis</a:t>
            </a:r>
            <a:r>
              <a:rPr lang="hr-HR" sz="2400" b="1" dirty="0" smtClean="0"/>
              <a:t> (</a:t>
            </a:r>
            <a:r>
              <a:rPr lang="hr-HR" sz="2400" i="1" dirty="0" err="1" smtClean="0"/>
              <a:t>Philippus</a:t>
            </a:r>
            <a:r>
              <a:rPr lang="hr-HR" sz="2400" i="1" dirty="0" smtClean="0"/>
              <a:t> </a:t>
            </a:r>
            <a:r>
              <a:rPr lang="hr-HR" sz="2400" i="1" dirty="0" err="1" smtClean="0"/>
              <a:t>De</a:t>
            </a:r>
            <a:r>
              <a:rPr lang="hr-HR" sz="2400" i="1" dirty="0" smtClean="0"/>
              <a:t> </a:t>
            </a:r>
            <a:r>
              <a:rPr lang="hr-HR" sz="2400" i="1" dirty="0" err="1" smtClean="0"/>
              <a:t>Diversis</a:t>
            </a:r>
            <a:r>
              <a:rPr lang="hr-HR" sz="2400" i="1" dirty="0" smtClean="0"/>
              <a:t> </a:t>
            </a:r>
            <a:r>
              <a:rPr lang="hr-HR" sz="2400" i="1" dirty="0" err="1" smtClean="0"/>
              <a:t>de</a:t>
            </a:r>
            <a:r>
              <a:rPr lang="hr-HR" sz="2400" i="1" dirty="0" smtClean="0"/>
              <a:t> </a:t>
            </a:r>
            <a:r>
              <a:rPr lang="hr-HR" sz="2400" i="1" dirty="0" err="1" smtClean="0"/>
              <a:t>Quartigianis</a:t>
            </a:r>
            <a:r>
              <a:rPr lang="hr-HR" sz="2400" i="1" dirty="0" smtClean="0"/>
              <a:t>)</a:t>
            </a:r>
            <a:r>
              <a:rPr lang="hr-HR" sz="2400" dirty="0" smtClean="0"/>
              <a:t> </a:t>
            </a:r>
          </a:p>
          <a:p>
            <a:r>
              <a:rPr lang="hr-HR" sz="2400" dirty="0" smtClean="0"/>
              <a:t>koji dolazi iz Italije, iz </a:t>
            </a:r>
            <a:r>
              <a:rPr lang="hr-HR" sz="2400" dirty="0" err="1" smtClean="0"/>
              <a:t>Lucce</a:t>
            </a:r>
            <a:r>
              <a:rPr lang="hr-HR" sz="2400" dirty="0" smtClean="0"/>
              <a:t>. Djelovao je kao pedagog, napisao je </a:t>
            </a:r>
            <a:r>
              <a:rPr lang="hr-HR" sz="2400" i="1" dirty="0" smtClean="0"/>
              <a:t>Opis slavnoga grada Dubrovnika</a:t>
            </a:r>
            <a:r>
              <a:rPr lang="hr-HR" sz="2400" dirty="0" smtClean="0"/>
              <a:t> (</a:t>
            </a:r>
            <a:r>
              <a:rPr lang="hr-HR" sz="2400" i="1" dirty="0" err="1" smtClean="0"/>
              <a:t>Situs</a:t>
            </a:r>
            <a:r>
              <a:rPr lang="hr-HR" sz="2400" i="1" dirty="0" smtClean="0"/>
              <a:t> </a:t>
            </a:r>
            <a:r>
              <a:rPr lang="hr-HR" sz="2400" i="1" dirty="0" err="1" smtClean="0"/>
              <a:t>aedificiorum</a:t>
            </a:r>
            <a:r>
              <a:rPr lang="hr-HR" sz="2400" i="1" dirty="0" smtClean="0"/>
              <a:t>, </a:t>
            </a:r>
            <a:r>
              <a:rPr lang="hr-HR" sz="2400" i="1" dirty="0" err="1" smtClean="0"/>
              <a:t>politiae</a:t>
            </a:r>
            <a:r>
              <a:rPr lang="hr-HR" sz="2400" i="1" dirty="0" smtClean="0"/>
              <a:t> et </a:t>
            </a:r>
            <a:r>
              <a:rPr lang="hr-HR" sz="2400" i="1" dirty="0" err="1" smtClean="0"/>
              <a:t>laudabilium</a:t>
            </a:r>
            <a:r>
              <a:rPr lang="hr-HR" sz="2400" i="1" dirty="0" smtClean="0"/>
              <a:t> </a:t>
            </a:r>
            <a:r>
              <a:rPr lang="hr-HR" sz="2400" i="1" dirty="0" err="1" smtClean="0"/>
              <a:t>consuetudinum</a:t>
            </a:r>
            <a:r>
              <a:rPr lang="hr-HR" sz="2400" i="1" dirty="0" smtClean="0"/>
              <a:t> </a:t>
            </a:r>
            <a:r>
              <a:rPr lang="hr-HR" sz="2400" i="1" dirty="0" err="1" smtClean="0"/>
              <a:t>inclytae</a:t>
            </a:r>
            <a:r>
              <a:rPr lang="hr-HR" sz="2400" i="1" dirty="0" smtClean="0"/>
              <a:t> </a:t>
            </a:r>
            <a:r>
              <a:rPr lang="hr-HR" sz="2400" i="1" dirty="0" err="1" smtClean="0"/>
              <a:t>civitatis</a:t>
            </a:r>
            <a:r>
              <a:rPr lang="hr-HR" sz="2400" i="1" dirty="0" smtClean="0"/>
              <a:t> </a:t>
            </a:r>
            <a:r>
              <a:rPr lang="hr-HR" sz="2400" i="1" dirty="0" err="1" smtClean="0"/>
              <a:t>Ragusii</a:t>
            </a:r>
            <a:r>
              <a:rPr lang="hr-HR" sz="2400" i="1" dirty="0" smtClean="0"/>
              <a:t> ad </a:t>
            </a:r>
            <a:r>
              <a:rPr lang="hr-HR" sz="2400" i="1" dirty="0" err="1" smtClean="0"/>
              <a:t>ipsius</a:t>
            </a:r>
            <a:r>
              <a:rPr lang="hr-HR" sz="2400" i="1" dirty="0" smtClean="0"/>
              <a:t> </a:t>
            </a:r>
            <a:r>
              <a:rPr lang="hr-HR" sz="2400" i="1" dirty="0" err="1" smtClean="0"/>
              <a:t>senatum</a:t>
            </a:r>
            <a:r>
              <a:rPr lang="hr-HR" sz="2400" i="1" dirty="0" smtClean="0"/>
              <a:t> </a:t>
            </a:r>
            <a:r>
              <a:rPr lang="hr-HR" sz="2400" i="1" dirty="0" err="1" smtClean="0"/>
              <a:t>descriptio</a:t>
            </a:r>
            <a:r>
              <a:rPr lang="hr-HR" sz="2400" i="1" dirty="0" smtClean="0"/>
              <a:t>)</a:t>
            </a:r>
            <a:r>
              <a:rPr lang="hr-HR" sz="2400" dirty="0" smtClean="0"/>
              <a:t> u kojemu je ostavio dragocjena svjedočanstva o Dubrovniku u prvoj polovici XV. stoljeća.</a:t>
            </a:r>
          </a:p>
          <a:p>
            <a:r>
              <a:rPr lang="hr-HR" sz="2400" dirty="0" smtClean="0"/>
              <a:t> </a:t>
            </a:r>
          </a:p>
          <a:p>
            <a:endParaRPr lang="hr-H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Milecije</a:t>
            </a:r>
            <a:endParaRPr lang="hr-HR" dirty="0"/>
          </a:p>
        </p:txBody>
      </p:sp>
      <p:sp>
        <p:nvSpPr>
          <p:cNvPr id="3" name="Content Placeholder 2"/>
          <p:cNvSpPr>
            <a:spLocks noGrp="1"/>
          </p:cNvSpPr>
          <p:nvPr>
            <p:ph idx="1"/>
          </p:nvPr>
        </p:nvSpPr>
        <p:spPr/>
        <p:txBody>
          <a:bodyPr/>
          <a:lstStyle/>
          <a:p>
            <a:r>
              <a:rPr lang="hr-HR" dirty="0" smtClean="0"/>
              <a:t>S</a:t>
            </a:r>
            <a:r>
              <a:rPr lang="vi-VN" dirty="0" smtClean="0"/>
              <a:t>astavio je autor, koji sebe samoga zove Milecije (</a:t>
            </a:r>
            <a:r>
              <a:rPr lang="vi-VN" i="1" dirty="0" smtClean="0"/>
              <a:t>Miletius</a:t>
            </a:r>
            <a:r>
              <a:rPr lang="vi-VN" dirty="0" smtClean="0"/>
              <a:t>, 13. ili 14. stoljeće), pa je i samo to djelo, od kojega nam je sačuvan 91 heksametar, nazvano </a:t>
            </a:r>
            <a:r>
              <a:rPr lang="vi-VN" i="1" dirty="0" smtClean="0"/>
              <a:t>Milecijeva kronika</a:t>
            </a:r>
            <a:r>
              <a:rPr lang="vi-VN" dirty="0" smtClean="0"/>
              <a:t>. </a:t>
            </a:r>
            <a:endParaRPr lang="hr-HR" dirty="0" smtClean="0"/>
          </a:p>
          <a:p>
            <a:endParaRPr lang="hr-HR" dirty="0" smtClean="0"/>
          </a:p>
          <a:p>
            <a:endParaRPr lang="hr-H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1026" name="Picture 2" descr="C:\Users\korisnik\AppData\Local\Temp\20191211_201430.jpg"/>
          <p:cNvPicPr>
            <a:picLocks noChangeAspect="1" noChangeArrowheads="1"/>
          </p:cNvPicPr>
          <p:nvPr/>
        </p:nvPicPr>
        <p:blipFill>
          <a:blip r:embed="rId2" cstate="print">
            <a:lum bright="30000" contrast="30000"/>
          </a:blip>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4000" i="1" dirty="0" smtClean="0"/>
              <a:t>Ivan Ravenjanin </a:t>
            </a:r>
            <a:r>
              <a:rPr lang="hr-HR" sz="4000" dirty="0" smtClean="0"/>
              <a:t>(</a:t>
            </a:r>
            <a:r>
              <a:rPr lang="hr-HR" sz="4000" i="1" dirty="0" err="1" smtClean="0"/>
              <a:t>Joannes</a:t>
            </a:r>
            <a:r>
              <a:rPr lang="hr-HR" sz="4000" i="1" dirty="0" smtClean="0"/>
              <a:t> de </a:t>
            </a:r>
            <a:r>
              <a:rPr lang="hr-HR" sz="4000" i="1" dirty="0" err="1" smtClean="0"/>
              <a:t>Ravenna</a:t>
            </a:r>
            <a:r>
              <a:rPr lang="hr-HR" sz="4000" i="1" dirty="0" smtClean="0"/>
              <a:t> </a:t>
            </a:r>
            <a:r>
              <a:rPr lang="hr-HR" sz="4000" i="1" dirty="0" err="1" smtClean="0"/>
              <a:t>Conversini</a:t>
            </a:r>
            <a:endParaRPr lang="hr-HR" dirty="0"/>
          </a:p>
        </p:txBody>
      </p:sp>
      <p:sp>
        <p:nvSpPr>
          <p:cNvPr id="3" name="Content Placeholder 2"/>
          <p:cNvSpPr>
            <a:spLocks noGrp="1"/>
          </p:cNvSpPr>
          <p:nvPr>
            <p:ph idx="1"/>
          </p:nvPr>
        </p:nvSpPr>
        <p:spPr/>
        <p:txBody>
          <a:bodyPr>
            <a:normAutofit fontScale="77500" lnSpcReduction="20000"/>
          </a:bodyPr>
          <a:lstStyle/>
          <a:p>
            <a:r>
              <a:rPr lang="vi-VN" dirty="0" smtClean="0"/>
              <a:t>Humanist Giovanni Conversini alias Ivan Ravenjanin (1343-1408) bio je javni notar u dubrovačkoj komuni osamdesetih godina 14. stoljeća. Svoje dojmove iznio je u spisu </a:t>
            </a:r>
            <a:r>
              <a:rPr lang="vi-VN" i="1" dirty="0" smtClean="0"/>
              <a:t>Historia Ragusii</a:t>
            </a:r>
            <a:r>
              <a:rPr lang="vi-VN" dirty="0" smtClean="0"/>
              <a:t>, očuvanom u nekoliko prijepisa. </a:t>
            </a:r>
            <a:r>
              <a:rPr lang="vi-VN" dirty="0" smtClean="0"/>
              <a:t>U </a:t>
            </a:r>
            <a:r>
              <a:rPr lang="vi-VN" dirty="0" smtClean="0"/>
              <a:t>obliku pisma neimenovanom prijatelju s užeg mletačkog područja, Conversini nudi osobne poglede na dubrovačku sredinu. Zaokupljen svojim jednoličnim, ali zahtjevnim poslom, pati zbog nedostatka slobodnog vremena, spriječenosti da se bavi književnošću i gubitka kulturnih dodira koje je imao ranije na položaju visokog dvorjanina na dvoru Carrara u Padovi. Unatoč oštroj kritici na račun dubrovačke svakodnevice i kulture stanovnika, istraživao je gradsku prošlost i zanimljivo prikazao legendu o knezu Damjanu Judi. Pojedini dubrovački povjesničari kasnije su koristili Conversinijeva zapažanja o životu u gradu, a sam je u autobiografi ji nakon više godina ublažio svoja stajališta i s naklonošću govorio o Dubrovniku.</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Autofit/>
          </a:bodyPr>
          <a:lstStyle/>
          <a:p>
            <a:pPr hangingPunct="0"/>
            <a:r>
              <a:rPr lang="pl-PL" sz="1200" dirty="0" smtClean="0"/>
              <a:t>Poznato je više srednjovjekovnih kodeksa </a:t>
            </a:r>
            <a:r>
              <a:rPr lang="pl-PL" sz="1200" i="1" dirty="0" smtClean="0"/>
              <a:t>Salonitanske povijesti</a:t>
            </a:r>
            <a:r>
              <a:rPr lang="pl-PL" sz="1200" dirty="0" smtClean="0"/>
              <a:t>. Najstarijim se drži </a:t>
            </a:r>
            <a:r>
              <a:rPr lang="pl-PL" sz="1200" i="1" dirty="0" smtClean="0"/>
              <a:t>Codex Spalatensis</a:t>
            </a:r>
            <a:r>
              <a:rPr lang="pl-PL" sz="1200" dirty="0" smtClean="0"/>
              <a:t> pisan beneventanom na pergameni i čuva se u Arhivu splitskog kaptola (KAS 623 B). </a:t>
            </a:r>
            <a:endParaRPr lang="hr-HR" sz="1200" b="1" dirty="0" smtClean="0"/>
          </a:p>
          <a:p>
            <a:pPr hangingPunct="0"/>
            <a:r>
              <a:rPr lang="pl-PL" sz="1200" dirty="0" smtClean="0"/>
              <a:t>Smatra se da je pisan u Tomino doba pod njegovom paskom ili čak da ga je pisao sam Toma. Njegov je tekst podijeljen u 49 poglavlja. Drugi je tzv. </a:t>
            </a:r>
            <a:r>
              <a:rPr lang="pl-PL" sz="1200" i="1" dirty="0" smtClean="0"/>
              <a:t>Codex Traguriensis</a:t>
            </a:r>
            <a:r>
              <a:rPr lang="pl-PL" sz="1200" dirty="0" smtClean="0"/>
              <a:t> pisan goticom bolonjskog tipa u XIV. st. Sa splitskim nadbiskupskim arhivom i bibliotekom dospio je u posjed obitelji Garagnin u Trogir i otuda ime, a danas se nalazi u Budimpešti u Nacionalnoj biblioteci Szėchėny (Codices Latini medii aevi 440). U Vatikanu se nalaze tri rukopisa od kojih je onaj poznat kao </a:t>
            </a:r>
            <a:r>
              <a:rPr lang="pl-PL" sz="1200" i="1" dirty="0" smtClean="0"/>
              <a:t>Codex Vaticanus</a:t>
            </a:r>
            <a:r>
              <a:rPr lang="pl-PL" sz="1200" dirty="0" smtClean="0"/>
              <a:t> ( Vat. Lat. 7019) pisan na papiru, gotičkom kurzivnom minuskulom u drugoj polovici XIV. st. Taj je rukopis podijeljen na 51 poglavlje, odnosno prepisivači iz splitskog kodeksa su podijelili XX. i XXXV. poglavlje na dva, prema kasnije umetnutim naslovima.</a:t>
            </a:r>
            <a:endParaRPr lang="hr-HR" sz="1200" b="1" dirty="0" smtClean="0"/>
          </a:p>
          <a:p>
            <a:pPr hangingPunct="0"/>
            <a:r>
              <a:rPr lang="pl-PL" sz="1200" dirty="0" smtClean="0"/>
              <a:t>Po žanru </a:t>
            </a:r>
            <a:r>
              <a:rPr lang="pl-PL" sz="1200" i="1" dirty="0" smtClean="0"/>
              <a:t>Salonitanska povijest</a:t>
            </a:r>
            <a:r>
              <a:rPr lang="pl-PL" sz="1200" dirty="0" smtClean="0"/>
              <a:t> se određuje kao </a:t>
            </a:r>
            <a:r>
              <a:rPr lang="pl-PL" sz="1200" i="1" dirty="0" smtClean="0"/>
              <a:t>gesta episcoporum</a:t>
            </a:r>
            <a:r>
              <a:rPr lang="pl-PL" sz="1200" dirty="0" smtClean="0"/>
              <a:t> što je svrstava u </a:t>
            </a:r>
            <a:r>
              <a:rPr lang="pl-PL" sz="1200" i="1" dirty="0" smtClean="0"/>
              <a:t>historije</a:t>
            </a:r>
            <a:r>
              <a:rPr lang="pl-PL" sz="1200" dirty="0" smtClean="0"/>
              <a:t>. Ona prikazuje povijest salonitansko-splitske crkvene organizacije od najstarijih vremena do 1266. godine kroz djelatnost njezinih prvosvećenika  - nadbiskupa s ciljem veličanja komunalne zajednice odnosno vlastitog grada. Veliko su značenje imali podaci koji se isprepliću s osnovnom temom a tiču se hrvatske srednjovjekovne povijesti. Također se izdvajaju posebno poglavlja o provali Tatara do Jadranskog mora, odnosno Splita, zatim ona koja donose prikaz osvajanja Zadra od križara u IV. križarskom ratu za mletačke interese, opis svetog Frane Asiškog, zatim pripreme i odlazak kralja Andrije u V. križarski rat kao i dolazak u Split kralja Konrada  IV. na samom početku 1252. godine, kao i uvođenje “latinskog” načina upravljanja Splitom.</a:t>
            </a:r>
            <a:endParaRPr lang="hr-HR" sz="1200" b="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hr-HR" dirty="0" smtClean="0"/>
              <a:t>On je tipični primjer tadašnjega visoko obrazovanog intelektualca koji ne pripada kleru. Školovan je u Italiji, a u Dubrovniku obavlja notarsku službu. Napisao je više djela na latinskom jeziku. Zanimljiv je posebice kao autor historiografskog spisa</a:t>
            </a:r>
            <a:r>
              <a:rPr lang="hr-HR" i="1" dirty="0" smtClean="0"/>
              <a:t> </a:t>
            </a:r>
            <a:r>
              <a:rPr lang="hr-HR" i="1" dirty="0" err="1" smtClean="0"/>
              <a:t>Historia</a:t>
            </a:r>
            <a:r>
              <a:rPr lang="hr-HR" i="1" dirty="0" smtClean="0"/>
              <a:t> </a:t>
            </a:r>
            <a:r>
              <a:rPr lang="hr-HR" i="1" dirty="0" err="1" smtClean="0"/>
              <a:t>Ragusii</a:t>
            </a:r>
            <a:r>
              <a:rPr lang="hr-HR" i="1" dirty="0" smtClean="0"/>
              <a:t>. </a:t>
            </a:r>
            <a:r>
              <a:rPr lang="hr-HR" dirty="0" smtClean="0"/>
              <a:t>Premda nastavlja srednjovjekovnu historiografsku tradiciju, djelo je sastavljeno i pod humanističkim utjecajima. Ivan Ravenjanin je prvi nazvao Dubrovnik republikom, iako se taj naziv službeno upotrebljava tek od 1441.</a:t>
            </a:r>
          </a:p>
          <a:p>
            <a:endParaRPr lang="hr-H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Autofit/>
          </a:bodyPr>
          <a:lstStyle/>
          <a:p>
            <a:r>
              <a:rPr lang="hr-HR" sz="2000" dirty="0" smtClean="0"/>
              <a:t>Ovaj </a:t>
            </a:r>
            <a:r>
              <a:rPr lang="vi-VN" sz="2000" dirty="0" smtClean="0"/>
              <a:t>autor </a:t>
            </a:r>
            <a:r>
              <a:rPr lang="vi-VN" sz="2000" dirty="0" smtClean="0"/>
              <a:t>vrlo kritički progovara o Dubrovniku i njegovu </a:t>
            </a:r>
            <a:r>
              <a:rPr lang="vi-VN" sz="2000" dirty="0" smtClean="0"/>
              <a:t>stanovništvu</a:t>
            </a:r>
            <a:r>
              <a:rPr lang="vi-VN" sz="2000" dirty="0" smtClean="0"/>
              <a:t>, što nesumnjivo nije bilo po volji ni vlastima komune (kasnije </a:t>
            </a:r>
            <a:r>
              <a:rPr lang="vi-VN" sz="2000" dirty="0" smtClean="0"/>
              <a:t>Republike</a:t>
            </a:r>
            <a:r>
              <a:rPr lang="vi-VN" sz="2000" dirty="0" smtClean="0"/>
              <a:t>), a ni domaćim autorima. Historiograﬁ ja je bila vrlo osjetljivo pitanje i </a:t>
            </a:r>
          </a:p>
          <a:p>
            <a:r>
              <a:rPr lang="vi-VN" sz="2000" dirty="0" smtClean="0"/>
              <a:t>odavno je prepoznata “zavisnost ovih pisaca o političkim prilikama u njihovim </a:t>
            </a:r>
            <a:r>
              <a:rPr lang="vi-VN" sz="2000" dirty="0" smtClean="0"/>
              <a:t>gradovima.” </a:t>
            </a:r>
            <a:r>
              <a:rPr lang="vi-VN" sz="2000" dirty="0" smtClean="0"/>
              <a:t>Zabilježeno je usto mišljenje da je u vrijeme Conversinijeva </a:t>
            </a:r>
            <a:r>
              <a:rPr lang="vi-VN" sz="2000" dirty="0" smtClean="0"/>
              <a:t>historiografskog </a:t>
            </a:r>
            <a:r>
              <a:rPr lang="vi-VN" sz="2000" dirty="0" smtClean="0"/>
              <a:t>rada već postojao dubrovački ljetopis, s čijim se tekstom suglasila </a:t>
            </a:r>
            <a:r>
              <a:rPr lang="vi-VN" sz="2000" dirty="0" smtClean="0"/>
              <a:t>dubrovačka </a:t>
            </a:r>
            <a:r>
              <a:rPr lang="vi-VN" sz="2000" dirty="0" smtClean="0"/>
              <a:t>uprava, pa se nije smatralo potrebnim da navedeni autor obrađuje </a:t>
            </a:r>
            <a:r>
              <a:rPr lang="vi-VN" sz="2000" dirty="0" smtClean="0"/>
              <a:t>povijesne </a:t>
            </a:r>
            <a:r>
              <a:rPr lang="vi-VN" sz="2000" dirty="0" smtClean="0"/>
              <a:t>događaje koji su već bili izneseni u navedenom ljetopisu. U tom </a:t>
            </a:r>
            <a:r>
              <a:rPr lang="vi-VN" sz="2000" dirty="0" smtClean="0"/>
              <a:t>tumačenju </a:t>
            </a:r>
            <a:r>
              <a:rPr lang="vi-VN" sz="2000" dirty="0" smtClean="0"/>
              <a:t>Conversinijev se spis tretira kao svojevrsna dopuna dubrovačkim analima, </a:t>
            </a:r>
            <a:r>
              <a:rPr lang="vi-VN" sz="2000" dirty="0" smtClean="0"/>
              <a:t>a </a:t>
            </a:r>
            <a:r>
              <a:rPr lang="vi-VN" sz="2000" dirty="0" smtClean="0"/>
              <a:t>iznosi se čak pretpostavka da je baš Conversini bio redaktor osnovnog dijela </a:t>
            </a:r>
            <a:r>
              <a:rPr lang="vi-VN" sz="2000" dirty="0" smtClean="0"/>
              <a:t>dubrovačkog </a:t>
            </a:r>
            <a:r>
              <a:rPr lang="vi-VN" sz="2000" dirty="0" smtClean="0"/>
              <a:t>ljetopisa, za koji je utvrđeno da seže približno do 1380. godine</a:t>
            </a:r>
            <a:r>
              <a:rPr lang="vi-VN" sz="2000" dirty="0" smtClean="0"/>
              <a:t>.</a:t>
            </a:r>
            <a:endParaRPr lang="vi-VN" sz="2000" dirty="0" smtClean="0"/>
          </a:p>
          <a:p>
            <a:endParaRPr lang="hr-H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i="1" dirty="0" smtClean="0"/>
              <a:t>Filip de </a:t>
            </a:r>
            <a:r>
              <a:rPr lang="hr-HR" i="1" dirty="0" err="1" smtClean="0"/>
              <a:t>Diversis</a:t>
            </a:r>
            <a:r>
              <a:rPr lang="hr-HR" dirty="0" smtClean="0"/>
              <a:t> (</a:t>
            </a:r>
            <a:r>
              <a:rPr lang="hr-HR" i="1" dirty="0" err="1" smtClean="0"/>
              <a:t>Philippus</a:t>
            </a:r>
            <a:r>
              <a:rPr lang="hr-HR" i="1" dirty="0" smtClean="0"/>
              <a:t> </a:t>
            </a:r>
            <a:r>
              <a:rPr lang="hr-HR" i="1" dirty="0" err="1" smtClean="0"/>
              <a:t>De</a:t>
            </a:r>
            <a:r>
              <a:rPr lang="hr-HR" i="1" dirty="0" smtClean="0"/>
              <a:t> </a:t>
            </a:r>
            <a:r>
              <a:rPr lang="hr-HR" i="1" dirty="0" err="1" smtClean="0"/>
              <a:t>Diversis</a:t>
            </a:r>
            <a:r>
              <a:rPr lang="hr-HR" i="1" dirty="0" smtClean="0"/>
              <a:t> </a:t>
            </a:r>
            <a:r>
              <a:rPr lang="hr-HR" i="1" dirty="0" err="1" smtClean="0"/>
              <a:t>de</a:t>
            </a:r>
            <a:r>
              <a:rPr lang="hr-HR" i="1" dirty="0" smtClean="0"/>
              <a:t> </a:t>
            </a:r>
            <a:r>
              <a:rPr lang="hr-HR" i="1" dirty="0" err="1" smtClean="0"/>
              <a:t>Quartigianis</a:t>
            </a:r>
            <a:r>
              <a:rPr lang="hr-HR" i="1" dirty="0" smtClean="0"/>
              <a:t>)</a:t>
            </a:r>
            <a:endParaRPr lang="hr-HR" dirty="0"/>
          </a:p>
        </p:txBody>
      </p:sp>
      <p:sp>
        <p:nvSpPr>
          <p:cNvPr id="3" name="Content Placeholder 2"/>
          <p:cNvSpPr>
            <a:spLocks noGrp="1"/>
          </p:cNvSpPr>
          <p:nvPr>
            <p:ph idx="1"/>
          </p:nvPr>
        </p:nvSpPr>
        <p:spPr/>
        <p:txBody>
          <a:bodyPr/>
          <a:lstStyle/>
          <a:p>
            <a:r>
              <a:rPr lang="hr-HR" i="1" dirty="0" smtClean="0"/>
              <a:t>Filip de </a:t>
            </a:r>
            <a:r>
              <a:rPr lang="hr-HR" i="1" dirty="0" err="1" smtClean="0"/>
              <a:t>Diversis</a:t>
            </a:r>
            <a:r>
              <a:rPr lang="hr-HR" b="1" dirty="0" smtClean="0"/>
              <a:t> (</a:t>
            </a:r>
            <a:r>
              <a:rPr lang="hr-HR" i="1" dirty="0" err="1" smtClean="0"/>
              <a:t>Philippus</a:t>
            </a:r>
            <a:r>
              <a:rPr lang="hr-HR" i="1" dirty="0" smtClean="0"/>
              <a:t> </a:t>
            </a:r>
            <a:r>
              <a:rPr lang="hr-HR" i="1" dirty="0" err="1" smtClean="0"/>
              <a:t>De</a:t>
            </a:r>
            <a:r>
              <a:rPr lang="hr-HR" i="1" dirty="0" smtClean="0"/>
              <a:t> </a:t>
            </a:r>
            <a:r>
              <a:rPr lang="hr-HR" i="1" dirty="0" err="1" smtClean="0"/>
              <a:t>Diversis</a:t>
            </a:r>
            <a:r>
              <a:rPr lang="hr-HR" i="1" dirty="0" smtClean="0"/>
              <a:t> </a:t>
            </a:r>
            <a:r>
              <a:rPr lang="hr-HR" i="1" dirty="0" err="1" smtClean="0"/>
              <a:t>de</a:t>
            </a:r>
            <a:r>
              <a:rPr lang="hr-HR" i="1" dirty="0" smtClean="0"/>
              <a:t> </a:t>
            </a:r>
            <a:r>
              <a:rPr lang="hr-HR" i="1" dirty="0" err="1" smtClean="0"/>
              <a:t>Quartigianis</a:t>
            </a:r>
            <a:r>
              <a:rPr lang="hr-HR" i="1" dirty="0" smtClean="0"/>
              <a:t>)</a:t>
            </a:r>
            <a:r>
              <a:rPr lang="hr-HR" dirty="0" smtClean="0"/>
              <a:t> koji dolazi iz Italije, iz </a:t>
            </a:r>
            <a:r>
              <a:rPr lang="hr-HR" dirty="0" err="1" smtClean="0"/>
              <a:t>Lucce</a:t>
            </a:r>
            <a:r>
              <a:rPr lang="hr-HR" dirty="0" smtClean="0"/>
              <a:t>. Djelovao je kao pedagog, napisao je </a:t>
            </a:r>
            <a:r>
              <a:rPr lang="hr-HR" i="1" dirty="0" smtClean="0"/>
              <a:t>Opis slavnoga grada Dubrovnika</a:t>
            </a:r>
            <a:r>
              <a:rPr lang="hr-HR" dirty="0" smtClean="0"/>
              <a:t> (</a:t>
            </a:r>
            <a:r>
              <a:rPr lang="hr-HR" i="1" dirty="0" err="1" smtClean="0"/>
              <a:t>Situs</a:t>
            </a:r>
            <a:r>
              <a:rPr lang="hr-HR" i="1" dirty="0" smtClean="0"/>
              <a:t> </a:t>
            </a:r>
            <a:r>
              <a:rPr lang="hr-HR" i="1" dirty="0" err="1" smtClean="0"/>
              <a:t>aedificiorum</a:t>
            </a:r>
            <a:r>
              <a:rPr lang="hr-HR" i="1" dirty="0" smtClean="0"/>
              <a:t>, </a:t>
            </a:r>
            <a:r>
              <a:rPr lang="hr-HR" i="1" dirty="0" err="1" smtClean="0"/>
              <a:t>politiae</a:t>
            </a:r>
            <a:r>
              <a:rPr lang="hr-HR" i="1" dirty="0" smtClean="0"/>
              <a:t> et </a:t>
            </a:r>
            <a:r>
              <a:rPr lang="hr-HR" i="1" dirty="0" err="1" smtClean="0"/>
              <a:t>laudabilium</a:t>
            </a:r>
            <a:r>
              <a:rPr lang="hr-HR" i="1" dirty="0" smtClean="0"/>
              <a:t> </a:t>
            </a:r>
            <a:r>
              <a:rPr lang="hr-HR" i="1" dirty="0" err="1" smtClean="0"/>
              <a:t>consuetudinum</a:t>
            </a:r>
            <a:r>
              <a:rPr lang="hr-HR" i="1" dirty="0" smtClean="0"/>
              <a:t> </a:t>
            </a:r>
            <a:r>
              <a:rPr lang="hr-HR" i="1" dirty="0" err="1" smtClean="0"/>
              <a:t>inclytae</a:t>
            </a:r>
            <a:r>
              <a:rPr lang="hr-HR" i="1" dirty="0" smtClean="0"/>
              <a:t> </a:t>
            </a:r>
            <a:r>
              <a:rPr lang="hr-HR" i="1" dirty="0" err="1" smtClean="0"/>
              <a:t>civitatis</a:t>
            </a:r>
            <a:r>
              <a:rPr lang="hr-HR" i="1" dirty="0" smtClean="0"/>
              <a:t> </a:t>
            </a:r>
            <a:r>
              <a:rPr lang="hr-HR" i="1" dirty="0" err="1" smtClean="0"/>
              <a:t>Ragusii</a:t>
            </a:r>
            <a:r>
              <a:rPr lang="hr-HR" i="1" dirty="0" smtClean="0"/>
              <a:t> ad </a:t>
            </a:r>
            <a:r>
              <a:rPr lang="hr-HR" i="1" dirty="0" err="1" smtClean="0"/>
              <a:t>ipsius</a:t>
            </a:r>
            <a:r>
              <a:rPr lang="hr-HR" i="1" dirty="0" smtClean="0"/>
              <a:t> </a:t>
            </a:r>
            <a:r>
              <a:rPr lang="hr-HR" i="1" dirty="0" err="1" smtClean="0"/>
              <a:t>senatum</a:t>
            </a:r>
            <a:r>
              <a:rPr lang="hr-HR" i="1" dirty="0" smtClean="0"/>
              <a:t> </a:t>
            </a:r>
            <a:r>
              <a:rPr lang="hr-HR" i="1" dirty="0" err="1" smtClean="0"/>
              <a:t>descriptio</a:t>
            </a:r>
            <a:r>
              <a:rPr lang="hr-HR" i="1" dirty="0" smtClean="0"/>
              <a:t>)</a:t>
            </a:r>
            <a:r>
              <a:rPr lang="hr-HR" dirty="0" smtClean="0"/>
              <a:t> u kojemu je ostavio dragocjena svjedočanstva o Dubrovniku u prvoj polovici XV. stoljeća.</a:t>
            </a:r>
          </a:p>
          <a:p>
            <a:r>
              <a:rPr lang="hr-HR" dirty="0" smtClean="0"/>
              <a:t> </a:t>
            </a:r>
          </a:p>
          <a:p>
            <a:endParaRPr lang="hr-H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lnSpcReduction="10000"/>
          </a:bodyPr>
          <a:lstStyle/>
          <a:p>
            <a:r>
              <a:rPr lang="vi-VN" b="1" dirty="0" smtClean="0"/>
              <a:t>DIVERSIS, Filip de (De Diversis de Quartigianis, Philippus),</a:t>
            </a:r>
            <a:r>
              <a:rPr lang="vi-VN" dirty="0" smtClean="0"/>
              <a:t> pedagog i humanist (prva pol. XV. st. — nakon 1452). Pripada građanskoj obitelji iz Lucce. Djed Niccolň Diversi spominje se 1370. u odboru građana koji su s predstavnicima plemstva sudjelovali u stvaranju ustava grada. Otac Giovanni živio je u progonstvu, gdje se Filip, najvjerojatnije, i rodio. De Quartigianis (prema pretpostavkama I. Božića) ime je materina patricijskog roda, kojim se De Diversis ponosio. Obrazovanje je stekao u Veneciji. God. 1421. zabilježen je kao »rector scholarum« u sestijeru i </a:t>
            </a:r>
            <a:r>
              <a:rPr lang="vi-VN" dirty="0" smtClean="0"/>
              <a:t>župi</a:t>
            </a:r>
            <a:r>
              <a:rPr lang="vi-VN" dirty="0" smtClean="0"/>
              <a:t> Sv. Pavla. </a:t>
            </a:r>
            <a:endParaRPr lang="hr-H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a:bodyPr>
          <a:lstStyle/>
          <a:p>
            <a:r>
              <a:rPr lang="vi-VN" dirty="0" smtClean="0"/>
              <a:t>U </a:t>
            </a:r>
            <a:r>
              <a:rPr lang="vi-VN" dirty="0" smtClean="0"/>
              <a:t>lipnju 1434. dolazi u Dubrovnik i sklapa s Malim vijećem ugovor o radu u gradskoj školi na dvije godine. Ugovor je obnavljan 1436. i 1438. Sve do njegove ostavke, koju je Malo vijeće prihvatilo 27. VII. 1441, bio je rektorom gradske škole. U Lucci je u listopadu 1441. izabran za učitelja, no u grad svojih predaka nije otišao. Ostao je u Veneciji i pismeno tražio da mu se vrati obiteljsko imanje (</a:t>
            </a:r>
            <a:r>
              <a:rPr lang="vi-VN" i="1" dirty="0" smtClean="0"/>
              <a:t>Supplicatio Philippi de Diversis ad Lucenses,</a:t>
            </a:r>
            <a:r>
              <a:rPr lang="vi-VN" dirty="0" smtClean="0"/>
              <a:t> Venecija 8. XII. 1441). Posljednja je vijest o njemu prijava za izbor mletačkoga kancelara u gradu Koróni na Peloponeskom poluotoku u kolovozu 1452.</a:t>
            </a:r>
            <a:endParaRPr lang="hr-H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10000"/>
          </a:bodyPr>
          <a:lstStyle/>
          <a:p>
            <a:r>
              <a:rPr lang="vi-VN" dirty="0" smtClean="0"/>
              <a:t>Za boravka u Dubrovniku znatno je utjecao na organizaciju nastave i odgoja. Iz odluka dubrovačkih vijeća vidi se da je u njegovo vrijeme dvokatnica u kojoj se čuvalo oružje pretvorena u školsku zgradu. Dvorana na donjem katu bila je namijenjena starijim slušaocima, a na prostranom i svijetlom gornjem katu, prema njegovu opisu, moglo se udobno smjestiti 160 učenika različne dobi. Poučavao je gramatiku, retoriku i klasičnu književnost te tražio da mu učenici napamet uče najvažnije dijelove njegovih predavanja (V. Adamović). Kao »artium doctor« i službeni orator držao je u Dubrovniku svečane govore. </a:t>
            </a:r>
            <a:endParaRPr lang="hr-H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vi-VN" dirty="0" smtClean="0"/>
              <a:t>U rukopisu su se sačuvala tri koja je održao u dubrovačkoj katedrali Gospe Velike u povodu smrti kralja Žigmunda (</a:t>
            </a:r>
            <a:r>
              <a:rPr lang="vi-VN" i="1" dirty="0" smtClean="0"/>
              <a:t>In funere Sigismundi imperatoris,</a:t>
            </a:r>
            <a:r>
              <a:rPr lang="vi-VN" dirty="0" smtClean="0"/>
              <a:t> 20. I. 1438), u povodu izbora Alberta za novoga ugarskog kralja (</a:t>
            </a:r>
            <a:r>
              <a:rPr lang="vi-VN" i="1" dirty="0" smtClean="0"/>
              <a:t>Pro electione regis Alberti,</a:t>
            </a:r>
            <a:r>
              <a:rPr lang="vi-VN" dirty="0" smtClean="0"/>
              <a:t> 26. II. 1438) i sljedeće godine nakon Albertove smrti (</a:t>
            </a:r>
            <a:r>
              <a:rPr lang="vi-VN" i="1" dirty="0" smtClean="0"/>
              <a:t>In funere eiusdem regis,</a:t>
            </a:r>
            <a:r>
              <a:rPr lang="vi-VN" dirty="0" smtClean="0"/>
              <a:t> 7. XII. 1439); sva tri rkp. u prijepisima XVII–XIX. st. nalaze se u Zbirci rijetkosti NSB (sign. R 3335) i u kodeksu br. 87 Knjižnice Male braće u Dubrovniku. </a:t>
            </a:r>
            <a:endParaRPr lang="hr-H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7500" lnSpcReduction="20000"/>
          </a:bodyPr>
          <a:lstStyle/>
          <a:p>
            <a:r>
              <a:rPr lang="vi-VN" dirty="0" smtClean="0"/>
              <a:t>U njima se pokazao vještim humanističkim govornikom i dobrim poznavateljem političkih prilika i dubrovačke diplomacije. Životno mu je djelo nevelik spis </a:t>
            </a:r>
            <a:r>
              <a:rPr lang="vi-VN" i="1" dirty="0" smtClean="0"/>
              <a:t>Počinje opis položaja, zgrada, državnog uređenja i pohvalnih običaja slavnoga grada Dubrovnika,</a:t>
            </a:r>
            <a:r>
              <a:rPr lang="vi-VN" dirty="0" smtClean="0"/>
              <a:t> koji je završio u siječnju 1440. U živim slikama i važnim detaljima opisuje život u Dubrovniku. Govori o položaju grada i njegovu podneblju, o građevinama u samom gradu i okolici, zatim prikazuje kako djeluju pojedine službe u gradu. Kao stranac, koji je dobro poznavao organizaciju života talijanskih gradova, mogao je objektivno uočiti i opisati sve bitne pojedinosti promišljene i dobro razrađene gradske uprave — od svjetovne i sudske vlasti do brige za obrazovanje, zdravlje i opskrbu stanovništva. U četvrtom poglavlju opisuje crkvene i svjetovne običaje Dubrovčana, pa čak i detalje ženskih nošnja. </a:t>
            </a:r>
            <a:endParaRPr lang="hr-H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r>
              <a:rPr lang="vi-VN" dirty="0" smtClean="0"/>
              <a:t>Djelo je važno i </a:t>
            </a:r>
            <a:r>
              <a:rPr lang="vi-VN" dirty="0" smtClean="0"/>
              <a:t>zalingvistička </a:t>
            </a:r>
            <a:r>
              <a:rPr lang="vi-VN" dirty="0" smtClean="0"/>
              <a:t>istraživanja. Izrijekom potvrđuje postojanje raguzejskog dijalekta dalmatskog jezika te navodi neke ekvivalente latinskim riječima (panis, pater, domus i facere = raguzejski pen, teta, chexa i fachir). Dubrovčani su po zakonskoj odredbi morali u upravi i gradskim službama govoriti latinskim jezikom, a ni hrvatskim ni talijanskim, kojim su se sporazumijevali sa strancima, najčešće Talijanima. Raguzejski je njihov vlastiti pučki jezik, koji je strancu teško razumljiv. Djelo je objavio V. Brunelli prema prijepisu iz XVIII. st. (Programma dell’ I. r. ginnasio superiore in Zara 1880–1882) i kao posebnu publikaciju. Hrvatski prijevod Ivana Božića objavljen je u časopisu </a:t>
            </a:r>
            <a:r>
              <a:rPr lang="vi-VN" i="1" dirty="0" smtClean="0"/>
              <a:t>Dubrovnik</a:t>
            </a:r>
            <a:r>
              <a:rPr lang="vi-VN" dirty="0" smtClean="0"/>
              <a:t> (1973, 3) i kao posebni otisak (</a:t>
            </a:r>
            <a:r>
              <a:rPr lang="vi-VN" i="1" dirty="0" smtClean="0"/>
              <a:t>Opis Dubrovnika.</a:t>
            </a:r>
            <a:r>
              <a:rPr lang="vi-VN" dirty="0" smtClean="0"/>
              <a:t> Dubrovnik 1983). Djelo je koristan izvor i za poznavanje dubrovačke umjetničke prošlosti i rane hrvatske renesanse. U Italiji D. nije ostavio znatnijeg traga.</a:t>
            </a:r>
          </a:p>
          <a:p>
            <a:r>
              <a:rPr lang="vi-VN" dirty="0" smtClean="0"/>
              <a:t>DJELA: </a:t>
            </a:r>
            <a:r>
              <a:rPr lang="vi-VN" i="1" dirty="0" smtClean="0"/>
              <a:t>Situs aedificiorum, politiae et laudabilium consuetudinum inclytae civitatis Ragusii ad ipsius senatum descriptio.</a:t>
            </a:r>
            <a:r>
              <a:rPr lang="vi-VN" dirty="0" smtClean="0"/>
              <a:t> Zara, 1882; Dubrovnik 1983.</a:t>
            </a:r>
          </a:p>
          <a:p>
            <a:endParaRPr lang="hr-HR" dirty="0" smtClean="0"/>
          </a:p>
          <a:p>
            <a:endParaRPr lang="hr-H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Komunalna historiografija</a:t>
            </a:r>
            <a:endParaRPr lang="hr-HR" dirty="0"/>
          </a:p>
        </p:txBody>
      </p:sp>
      <p:sp>
        <p:nvSpPr>
          <p:cNvPr id="3" name="Content Placeholder 2"/>
          <p:cNvSpPr>
            <a:spLocks noGrp="1"/>
          </p:cNvSpPr>
          <p:nvPr>
            <p:ph idx="1"/>
          </p:nvPr>
        </p:nvSpPr>
        <p:spPr/>
        <p:txBody>
          <a:bodyPr/>
          <a:lstStyle/>
          <a:p>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55000" lnSpcReduction="20000"/>
          </a:bodyPr>
          <a:lstStyle/>
          <a:p>
            <a:pPr hangingPunct="0"/>
            <a:r>
              <a:rPr lang="en-US" sz="3000" dirty="0" err="1" smtClean="0"/>
              <a:t>djela</a:t>
            </a:r>
            <a:r>
              <a:rPr lang="en-US" sz="3000" dirty="0" smtClean="0"/>
              <a:t> anti</a:t>
            </a:r>
            <a:r>
              <a:rPr lang="hr-HR" sz="3000" dirty="0" smtClean="0"/>
              <a:t>č</a:t>
            </a:r>
            <a:r>
              <a:rPr lang="en-US" sz="3000" dirty="0" err="1" smtClean="0"/>
              <a:t>kih</a:t>
            </a:r>
            <a:r>
              <a:rPr lang="en-US" sz="3000" dirty="0" smtClean="0"/>
              <a:t> </a:t>
            </a:r>
            <a:r>
              <a:rPr lang="en-US" sz="3000" dirty="0" err="1" smtClean="0"/>
              <a:t>i</a:t>
            </a:r>
            <a:r>
              <a:rPr lang="en-US" sz="3000" dirty="0" smtClean="0"/>
              <a:t> </a:t>
            </a:r>
            <a:r>
              <a:rPr lang="en-US" sz="3000" dirty="0" err="1" smtClean="0"/>
              <a:t>srednjovjekovnih</a:t>
            </a:r>
            <a:r>
              <a:rPr lang="en-US" sz="3000" dirty="0" smtClean="0"/>
              <a:t> </a:t>
            </a:r>
            <a:r>
              <a:rPr lang="en-US" sz="3000" dirty="0" err="1" smtClean="0"/>
              <a:t>pisaca</a:t>
            </a:r>
            <a:r>
              <a:rPr lang="hr-HR" sz="3000" dirty="0" smtClean="0"/>
              <a:t>, </a:t>
            </a:r>
            <a:r>
              <a:rPr lang="en-US" sz="3000" dirty="0" err="1" smtClean="0"/>
              <a:t>srednjovjekovne</a:t>
            </a:r>
            <a:r>
              <a:rPr lang="en-US" sz="3000" dirty="0" smtClean="0"/>
              <a:t> </a:t>
            </a:r>
            <a:r>
              <a:rPr lang="en-US" sz="3000" dirty="0" err="1" smtClean="0"/>
              <a:t>kronike</a:t>
            </a:r>
            <a:r>
              <a:rPr lang="hr-HR" sz="3000" dirty="0" smtClean="0"/>
              <a:t>, </a:t>
            </a:r>
            <a:r>
              <a:rPr lang="en-US" sz="3000" dirty="0" err="1" smtClean="0"/>
              <a:t>hagiografije</a:t>
            </a:r>
            <a:r>
              <a:rPr lang="hr-HR" sz="3000" dirty="0" smtClean="0"/>
              <a:t>. </a:t>
            </a:r>
            <a:r>
              <a:rPr lang="en-US" sz="3000" dirty="0" err="1" smtClean="0"/>
              <a:t>Pisci</a:t>
            </a:r>
            <a:r>
              <a:rPr lang="en-US" sz="3000" dirty="0" smtClean="0"/>
              <a:t> </a:t>
            </a:r>
            <a:r>
              <a:rPr lang="en-US" sz="3000" dirty="0" err="1" smtClean="0"/>
              <a:t>na</a:t>
            </a:r>
            <a:r>
              <a:rPr lang="hr-HR" sz="3000" dirty="0" smtClean="0"/>
              <a:t> č</a:t>
            </a:r>
            <a:r>
              <a:rPr lang="en-US" sz="3000" dirty="0" err="1" smtClean="0"/>
              <a:t>ija</a:t>
            </a:r>
            <a:r>
              <a:rPr lang="en-US" sz="3000" dirty="0" smtClean="0"/>
              <a:t> se </a:t>
            </a:r>
            <a:r>
              <a:rPr lang="en-US" sz="3000" dirty="0" err="1" smtClean="0"/>
              <a:t>djela</a:t>
            </a:r>
            <a:r>
              <a:rPr lang="en-US" sz="3000" dirty="0" smtClean="0"/>
              <a:t> </a:t>
            </a:r>
            <a:r>
              <a:rPr lang="en-US" sz="3000" dirty="0" err="1" smtClean="0"/>
              <a:t>Toma</a:t>
            </a:r>
            <a:r>
              <a:rPr lang="en-US" sz="3000" dirty="0" smtClean="0"/>
              <a:t> </a:t>
            </a:r>
            <a:r>
              <a:rPr lang="en-US" sz="3000" dirty="0" err="1" smtClean="0"/>
              <a:t>posredno</a:t>
            </a:r>
            <a:r>
              <a:rPr lang="en-US" sz="3000" dirty="0" smtClean="0"/>
              <a:t> </a:t>
            </a:r>
            <a:r>
              <a:rPr lang="en-US" sz="3000" dirty="0" err="1" smtClean="0"/>
              <a:t>ili</a:t>
            </a:r>
            <a:r>
              <a:rPr lang="en-US" sz="3000" dirty="0" smtClean="0"/>
              <a:t> </a:t>
            </a:r>
            <a:r>
              <a:rPr lang="en-US" sz="3000" dirty="0" err="1" smtClean="0"/>
              <a:t>neposredno</a:t>
            </a:r>
            <a:r>
              <a:rPr lang="en-US" sz="3000" dirty="0" smtClean="0"/>
              <a:t> </a:t>
            </a:r>
            <a:r>
              <a:rPr lang="en-US" sz="3000" dirty="0" err="1" smtClean="0"/>
              <a:t>referira</a:t>
            </a:r>
            <a:r>
              <a:rPr lang="en-US" sz="3000" dirty="0" smtClean="0"/>
              <a:t> </a:t>
            </a:r>
            <a:r>
              <a:rPr lang="en-US" sz="3000" dirty="0" err="1" smtClean="0"/>
              <a:t>jesu</a:t>
            </a:r>
            <a:r>
              <a:rPr lang="en-US" sz="3000" dirty="0" smtClean="0"/>
              <a:t> </a:t>
            </a:r>
            <a:r>
              <a:rPr lang="en-US" sz="3000" dirty="0" err="1" smtClean="0"/>
              <a:t>Vergilije</a:t>
            </a:r>
            <a:r>
              <a:rPr lang="hr-HR" sz="3000" dirty="0" smtClean="0"/>
              <a:t>, </a:t>
            </a:r>
            <a:r>
              <a:rPr lang="en-US" sz="3000" dirty="0" err="1" smtClean="0"/>
              <a:t>Horacije</a:t>
            </a:r>
            <a:r>
              <a:rPr lang="hr-HR" sz="3000" dirty="0" smtClean="0"/>
              <a:t>, </a:t>
            </a:r>
            <a:r>
              <a:rPr lang="en-US" sz="3000" dirty="0" err="1" smtClean="0"/>
              <a:t>Ovidije</a:t>
            </a:r>
            <a:r>
              <a:rPr lang="hr-HR" sz="3000" dirty="0" smtClean="0"/>
              <a:t>, </a:t>
            </a:r>
            <a:r>
              <a:rPr lang="en-US" sz="3000" dirty="0" err="1" smtClean="0"/>
              <a:t>Lukan</a:t>
            </a:r>
            <a:r>
              <a:rPr lang="hr-HR" sz="3000" dirty="0" smtClean="0"/>
              <a:t>, </a:t>
            </a:r>
            <a:r>
              <a:rPr lang="en-US" sz="3000" dirty="0" err="1" smtClean="0"/>
              <a:t>Flor</a:t>
            </a:r>
            <a:r>
              <a:rPr lang="hr-HR" sz="3000" dirty="0" smtClean="0"/>
              <a:t>, </a:t>
            </a:r>
            <a:r>
              <a:rPr lang="en-US" sz="3000" dirty="0" err="1" smtClean="0"/>
              <a:t>Servije</a:t>
            </a:r>
            <a:r>
              <a:rPr lang="hr-HR" sz="3000" dirty="0" smtClean="0"/>
              <a:t>, </a:t>
            </a:r>
            <a:r>
              <a:rPr lang="en-US" sz="3000" dirty="0" err="1" smtClean="0"/>
              <a:t>Izidor</a:t>
            </a:r>
            <a:r>
              <a:rPr lang="en-US" sz="3000" dirty="0" smtClean="0"/>
              <a:t> </a:t>
            </a:r>
            <a:r>
              <a:rPr lang="en-US" sz="3000" dirty="0" err="1" smtClean="0"/>
              <a:t>Seviljski</a:t>
            </a:r>
            <a:r>
              <a:rPr lang="hr-HR" sz="3000" dirty="0" smtClean="0"/>
              <a:t>, </a:t>
            </a:r>
            <a:r>
              <a:rPr lang="en-US" sz="3000" dirty="0" err="1" smtClean="0"/>
              <a:t>Jordanes</a:t>
            </a:r>
            <a:r>
              <a:rPr lang="hr-HR" sz="3000" dirty="0" smtClean="0"/>
              <a:t>, </a:t>
            </a:r>
            <a:r>
              <a:rPr lang="en-US" sz="3000" dirty="0" err="1" smtClean="0"/>
              <a:t>Petar</a:t>
            </a:r>
            <a:r>
              <a:rPr lang="en-US" sz="3000" dirty="0" smtClean="0"/>
              <a:t> </a:t>
            </a:r>
            <a:r>
              <a:rPr lang="en-US" sz="3000" dirty="0" err="1" smtClean="0"/>
              <a:t>Komestor</a:t>
            </a:r>
            <a:r>
              <a:rPr lang="hr-HR" sz="3000" dirty="0" smtClean="0"/>
              <a:t>, </a:t>
            </a:r>
            <a:r>
              <a:rPr lang="en-US" sz="3000" dirty="0" err="1" smtClean="0"/>
              <a:t>Helmold</a:t>
            </a:r>
            <a:r>
              <a:rPr lang="hr-HR" sz="3000" dirty="0" smtClean="0"/>
              <a:t>, </a:t>
            </a:r>
            <a:r>
              <a:rPr lang="en-US" sz="3000" dirty="0" err="1" smtClean="0"/>
              <a:t>zatim</a:t>
            </a:r>
            <a:r>
              <a:rPr lang="en-US" sz="3000" dirty="0" smtClean="0"/>
              <a:t> </a:t>
            </a:r>
            <a:r>
              <a:rPr lang="en-US" sz="3000" dirty="0" err="1" smtClean="0"/>
              <a:t>Jeronim</a:t>
            </a:r>
            <a:r>
              <a:rPr lang="hr-HR" sz="3000" dirty="0" smtClean="0"/>
              <a:t>, </a:t>
            </a:r>
            <a:r>
              <a:rPr lang="en-US" sz="3000" dirty="0" err="1" smtClean="0"/>
              <a:t>Augustin</a:t>
            </a:r>
            <a:r>
              <a:rPr lang="hr-HR" sz="3000" dirty="0" smtClean="0"/>
              <a:t>, </a:t>
            </a:r>
            <a:r>
              <a:rPr lang="en-US" sz="3000" dirty="0" err="1" smtClean="0"/>
              <a:t>Grgur</a:t>
            </a:r>
            <a:r>
              <a:rPr lang="en-US" sz="3000" dirty="0" smtClean="0"/>
              <a:t> </a:t>
            </a:r>
            <a:r>
              <a:rPr lang="en-US" sz="3000" dirty="0" err="1" smtClean="0"/>
              <a:t>Veliki</a:t>
            </a:r>
            <a:r>
              <a:rPr lang="hr-HR" sz="3000" dirty="0" smtClean="0"/>
              <a:t>, </a:t>
            </a:r>
            <a:r>
              <a:rPr lang="en-US" sz="3000" dirty="0" smtClean="0"/>
              <a:t>a </a:t>
            </a:r>
            <a:r>
              <a:rPr lang="en-US" sz="3000" dirty="0" err="1" smtClean="0"/>
              <a:t>poznaje</a:t>
            </a:r>
            <a:r>
              <a:rPr lang="en-US" sz="3000" dirty="0" smtClean="0"/>
              <a:t> </a:t>
            </a:r>
            <a:r>
              <a:rPr lang="en-US" sz="3000" dirty="0" err="1" smtClean="0"/>
              <a:t>hagiografske</a:t>
            </a:r>
            <a:r>
              <a:rPr lang="en-US" sz="3000" dirty="0" smtClean="0"/>
              <a:t> </a:t>
            </a:r>
            <a:r>
              <a:rPr lang="en-US" sz="3000" dirty="0" err="1" smtClean="0"/>
              <a:t>spise</a:t>
            </a:r>
            <a:r>
              <a:rPr lang="en-US" sz="3000" dirty="0" smtClean="0"/>
              <a:t> </a:t>
            </a:r>
            <a:r>
              <a:rPr lang="en-US" sz="3000" dirty="0" err="1" smtClean="0"/>
              <a:t>na</a:t>
            </a:r>
            <a:r>
              <a:rPr lang="en-US" sz="3000" dirty="0" smtClean="0"/>
              <a:t> </a:t>
            </a:r>
            <a:r>
              <a:rPr lang="en-US" sz="3000" dirty="0" err="1" smtClean="0"/>
              <a:t>temelju</a:t>
            </a:r>
            <a:r>
              <a:rPr lang="en-US" sz="3000" dirty="0" smtClean="0"/>
              <a:t> </a:t>
            </a:r>
            <a:r>
              <a:rPr lang="en-US" sz="3000" dirty="0" err="1" smtClean="0"/>
              <a:t>kojih</a:t>
            </a:r>
            <a:r>
              <a:rPr lang="en-US" sz="3000" dirty="0" smtClean="0"/>
              <a:t> pi</a:t>
            </a:r>
            <a:r>
              <a:rPr lang="hr-HR" sz="3000" dirty="0" smtClean="0"/>
              <a:t>š</a:t>
            </a:r>
            <a:r>
              <a:rPr lang="en-US" sz="3000" dirty="0" smtClean="0"/>
              <a:t>e o </a:t>
            </a:r>
            <a:r>
              <a:rPr lang="en-US" sz="3000" dirty="0" err="1" smtClean="0"/>
              <a:t>svetima</a:t>
            </a:r>
            <a:r>
              <a:rPr lang="en-US" sz="3000" dirty="0" smtClean="0"/>
              <a:t> </a:t>
            </a:r>
            <a:r>
              <a:rPr lang="en-US" sz="3000" dirty="0" err="1" smtClean="0"/>
              <a:t>Dujmu</a:t>
            </a:r>
            <a:r>
              <a:rPr lang="hr-HR" sz="3000" dirty="0" smtClean="0"/>
              <a:t>, </a:t>
            </a:r>
            <a:r>
              <a:rPr lang="en-US" sz="3000" dirty="0" err="1" smtClean="0"/>
              <a:t>Domnionu</a:t>
            </a:r>
            <a:r>
              <a:rPr lang="hr-HR" sz="3000" dirty="0" smtClean="0"/>
              <a:t>, </a:t>
            </a:r>
            <a:r>
              <a:rPr lang="en-US" sz="3000" dirty="0" err="1" smtClean="0"/>
              <a:t>Jeronimu</a:t>
            </a:r>
            <a:r>
              <a:rPr lang="hr-HR" sz="3000" dirty="0" smtClean="0"/>
              <a:t>, </a:t>
            </a:r>
            <a:r>
              <a:rPr lang="en-US" sz="3000" dirty="0" err="1" smtClean="0"/>
              <a:t>Stjepanu</a:t>
            </a:r>
            <a:r>
              <a:rPr lang="en-US" sz="3000" dirty="0" smtClean="0"/>
              <a:t> </a:t>
            </a:r>
            <a:r>
              <a:rPr lang="en-US" sz="3000" dirty="0" err="1" smtClean="0"/>
              <a:t>kralju</a:t>
            </a:r>
            <a:r>
              <a:rPr lang="hr-HR" sz="3000" dirty="0" smtClean="0"/>
              <a:t>, </a:t>
            </a:r>
            <a:r>
              <a:rPr lang="en-US" sz="3000" dirty="0" err="1" smtClean="0"/>
              <a:t>Ladislavu</a:t>
            </a:r>
            <a:r>
              <a:rPr lang="hr-HR" sz="3000" dirty="0" smtClean="0"/>
              <a:t>, </a:t>
            </a:r>
            <a:r>
              <a:rPr lang="en-US" sz="3000" dirty="0" err="1" smtClean="0"/>
              <a:t>Ivanu</a:t>
            </a:r>
            <a:r>
              <a:rPr lang="en-US" sz="3000" dirty="0" smtClean="0"/>
              <a:t> </a:t>
            </a:r>
            <a:r>
              <a:rPr lang="en-US" sz="3000" dirty="0" err="1" smtClean="0"/>
              <a:t>Ursiniju</a:t>
            </a:r>
            <a:r>
              <a:rPr lang="hr-HR" sz="3000" dirty="0" smtClean="0"/>
              <a:t>. </a:t>
            </a:r>
            <a:endParaRPr lang="hr-HR" sz="3000" b="1" dirty="0" smtClean="0"/>
          </a:p>
          <a:p>
            <a:pPr hangingPunct="0"/>
            <a:r>
              <a:rPr lang="hr-HR" sz="3000" dirty="0" smtClean="0"/>
              <a:t>Jezik </a:t>
            </a:r>
            <a:r>
              <a:rPr lang="hr-HR" sz="3000" i="1" dirty="0" smtClean="0"/>
              <a:t>Salonitanske povijesti</a:t>
            </a:r>
            <a:r>
              <a:rPr lang="hr-HR" sz="3000" dirty="0" smtClean="0"/>
              <a:t> kao i njezin stil odaju djelo nastalo u potpunosti u okvirima književne </a:t>
            </a:r>
            <a:r>
              <a:rPr lang="hr-HR" sz="3000" dirty="0" err="1" smtClean="0"/>
              <a:t>latinističke</a:t>
            </a:r>
            <a:r>
              <a:rPr lang="hr-HR" sz="3000" dirty="0" smtClean="0"/>
              <a:t> tradicije XIII. st. koja se temelji na dobrom srednjovjekovnom latinskom jeziku kao i usvojenim načinima strukturiranja književnih djela na retoričkim pravilima i običajima, a to znači posizanje u uobičajeni retorički instrumentarij (</a:t>
            </a:r>
            <a:r>
              <a:rPr lang="hr-HR" sz="3000" i="1" dirty="0" err="1" smtClean="0"/>
              <a:t>flores</a:t>
            </a:r>
            <a:r>
              <a:rPr lang="hr-HR" sz="3000" i="1" dirty="0" smtClean="0"/>
              <a:t>, </a:t>
            </a:r>
            <a:r>
              <a:rPr lang="hr-HR" sz="3000" i="1" dirty="0" err="1" smtClean="0"/>
              <a:t>colores</a:t>
            </a:r>
            <a:r>
              <a:rPr lang="hr-HR" sz="3000" i="1" dirty="0" smtClean="0"/>
              <a:t> </a:t>
            </a:r>
            <a:r>
              <a:rPr lang="hr-HR" sz="3000" i="1" dirty="0" err="1" smtClean="0"/>
              <a:t>rhetorici</a:t>
            </a:r>
            <a:r>
              <a:rPr lang="hr-HR" sz="3000" dirty="0" smtClean="0"/>
              <a:t>) koji je propisivala </a:t>
            </a:r>
            <a:r>
              <a:rPr lang="hr-HR" sz="3000" i="1" dirty="0" err="1" smtClean="0"/>
              <a:t>ars</a:t>
            </a:r>
            <a:r>
              <a:rPr lang="hr-HR" sz="3000" i="1" dirty="0" smtClean="0"/>
              <a:t> </a:t>
            </a:r>
            <a:r>
              <a:rPr lang="hr-HR" sz="3000" i="1" dirty="0" err="1" smtClean="0"/>
              <a:t>dictaminis</a:t>
            </a:r>
            <a:r>
              <a:rPr lang="hr-HR" sz="3000" dirty="0" smtClean="0"/>
              <a:t> preko onodobnih priručnika. Jedna od najvažnijih retoričkih figura jest ponavljanje. Ponavljaju se riječi, dijelovi rečenica, pojedini glasovi i </a:t>
            </a:r>
            <a:r>
              <a:rPr lang="hr-HR" sz="3000" dirty="0" err="1" smtClean="0"/>
              <a:t>sl</a:t>
            </a:r>
            <a:r>
              <a:rPr lang="hr-HR" sz="3000" dirty="0" smtClean="0"/>
              <a:t>. Zbog toga se </a:t>
            </a:r>
            <a:r>
              <a:rPr lang="hr-HR" sz="3000" i="1" dirty="0" smtClean="0"/>
              <a:t>Salonitanska povijest</a:t>
            </a:r>
            <a:r>
              <a:rPr lang="hr-HR" sz="3000" dirty="0" smtClean="0"/>
              <a:t> odlikuje  </a:t>
            </a:r>
            <a:r>
              <a:rPr lang="hr-HR" sz="3000" dirty="0" err="1" smtClean="0"/>
              <a:t>tzv</a:t>
            </a:r>
            <a:r>
              <a:rPr lang="hr-HR" sz="3000" dirty="0" smtClean="0"/>
              <a:t>. </a:t>
            </a:r>
            <a:r>
              <a:rPr lang="hr-HR" sz="3000" dirty="0" err="1" smtClean="0"/>
              <a:t>izidorijanskim</a:t>
            </a:r>
            <a:r>
              <a:rPr lang="hr-HR" sz="3000" dirty="0" smtClean="0"/>
              <a:t> stilom (</a:t>
            </a:r>
            <a:r>
              <a:rPr lang="hr-HR" sz="3000" i="1" dirty="0" err="1" smtClean="0"/>
              <a:t>stilus</a:t>
            </a:r>
            <a:r>
              <a:rPr lang="hr-HR" sz="3000" i="1" dirty="0" smtClean="0"/>
              <a:t> </a:t>
            </a:r>
            <a:r>
              <a:rPr lang="hr-HR" sz="3000" i="1" dirty="0" err="1" smtClean="0"/>
              <a:t>Ysidorianus</a:t>
            </a:r>
            <a:r>
              <a:rPr lang="hr-HR" sz="3000" dirty="0" smtClean="0"/>
              <a:t>) odnosno onim koji će se po drugoj klasifikaciji nastaloj upravo u </a:t>
            </a:r>
            <a:r>
              <a:rPr lang="hr-HR" sz="3000" dirty="0" err="1" smtClean="0"/>
              <a:t>Tomino</a:t>
            </a:r>
            <a:r>
              <a:rPr lang="hr-HR" sz="3000" dirty="0" smtClean="0"/>
              <a:t> vrijeme izdvojiti kao četvrti stil (</a:t>
            </a:r>
            <a:r>
              <a:rPr lang="hr-HR" sz="3000" i="1" dirty="0" err="1" smtClean="0"/>
              <a:t>genus</a:t>
            </a:r>
            <a:r>
              <a:rPr lang="hr-HR" sz="3000" i="1" dirty="0" smtClean="0"/>
              <a:t>  </a:t>
            </a:r>
            <a:r>
              <a:rPr lang="hr-HR" sz="3000" i="1" dirty="0" err="1" smtClean="0"/>
              <a:t>mixtum</a:t>
            </a:r>
            <a:r>
              <a:rPr lang="hr-HR" sz="3000" i="1" dirty="0" smtClean="0"/>
              <a:t> sive </a:t>
            </a:r>
            <a:r>
              <a:rPr lang="hr-HR" sz="3000" i="1" dirty="0" err="1" smtClean="0"/>
              <a:t>compositum</a:t>
            </a:r>
            <a:r>
              <a:rPr lang="hr-HR" sz="3000" dirty="0" smtClean="0"/>
              <a:t>). S obzirom na sve </a:t>
            </a:r>
            <a:r>
              <a:rPr lang="hr-HR" sz="3000" i="1" dirty="0" smtClean="0"/>
              <a:t>Salonitanska povijest </a:t>
            </a:r>
            <a:r>
              <a:rPr lang="hr-HR" sz="3000" dirty="0" smtClean="0"/>
              <a:t>se po temi, načinu strukturiranja, jeziku i stilu, ubraja sasvim u suvremene europske tokove </a:t>
            </a:r>
            <a:r>
              <a:rPr lang="hr-HR" sz="3000" dirty="0" err="1" smtClean="0"/>
              <a:t>latinističke</a:t>
            </a:r>
            <a:r>
              <a:rPr lang="hr-HR" sz="3000" dirty="0" smtClean="0"/>
              <a:t> literature, a vlastitom kvalitetom izdiže u sam vrh historiografskog suvremenog spisa.</a:t>
            </a:r>
            <a:endParaRPr lang="hr-HR" sz="3000" b="1" dirty="0" smtClean="0"/>
          </a:p>
          <a:p>
            <a:pPr hangingPunct="0"/>
            <a:r>
              <a:rPr lang="hr-HR" sz="3500" dirty="0" smtClean="0"/>
              <a:t> </a:t>
            </a:r>
            <a:endParaRPr lang="hr-HR" sz="3500" b="1" dirty="0" smtClean="0"/>
          </a:p>
          <a:p>
            <a:endParaRPr lang="hr-HR" sz="3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Juraj </a:t>
            </a:r>
            <a:r>
              <a:rPr lang="hr-HR" dirty="0" err="1" smtClean="0"/>
              <a:t>Šižgorić</a:t>
            </a:r>
            <a:r>
              <a:rPr lang="hr-HR" dirty="0" smtClean="0"/>
              <a:t> (</a:t>
            </a:r>
            <a:r>
              <a:rPr lang="hr-HR" i="1" dirty="0" err="1" smtClean="0"/>
              <a:t>Georgius</a:t>
            </a:r>
            <a:r>
              <a:rPr lang="hr-HR" i="1" dirty="0" smtClean="0"/>
              <a:t> </a:t>
            </a:r>
            <a:r>
              <a:rPr lang="hr-HR" i="1" dirty="0" err="1" smtClean="0"/>
              <a:t>Sisgoreus</a:t>
            </a:r>
            <a:r>
              <a:rPr lang="hr-HR" i="1" dirty="0" smtClean="0"/>
              <a:t> </a:t>
            </a:r>
            <a:r>
              <a:rPr lang="hr-HR" i="1" dirty="0" err="1" smtClean="0"/>
              <a:t>Sibenicensis</a:t>
            </a:r>
            <a:r>
              <a:rPr lang="hr-HR" dirty="0" smtClean="0"/>
              <a:t>) (1420.-1509.),</a:t>
            </a:r>
            <a:endParaRPr lang="hr-HR" dirty="0"/>
          </a:p>
        </p:txBody>
      </p:sp>
      <p:sp>
        <p:nvSpPr>
          <p:cNvPr id="3" name="Content Placeholder 2"/>
          <p:cNvSpPr>
            <a:spLocks noGrp="1"/>
          </p:cNvSpPr>
          <p:nvPr>
            <p:ph idx="1"/>
          </p:nvPr>
        </p:nvSpPr>
        <p:spPr/>
        <p:txBody>
          <a:bodyPr>
            <a:normAutofit fontScale="85000" lnSpcReduction="10000"/>
          </a:bodyPr>
          <a:lstStyle/>
          <a:p>
            <a:r>
              <a:rPr lang="hr-HR" dirty="0" smtClean="0"/>
              <a:t>Juraj </a:t>
            </a:r>
            <a:r>
              <a:rPr lang="hr-HR" dirty="0" err="1" smtClean="0"/>
              <a:t>Šižgorić</a:t>
            </a:r>
            <a:r>
              <a:rPr lang="hr-HR" dirty="0" smtClean="0"/>
              <a:t> (</a:t>
            </a:r>
            <a:r>
              <a:rPr lang="hr-HR" i="1" dirty="0" err="1" smtClean="0"/>
              <a:t>Georgius</a:t>
            </a:r>
            <a:r>
              <a:rPr lang="hr-HR" i="1" dirty="0" smtClean="0"/>
              <a:t> </a:t>
            </a:r>
            <a:r>
              <a:rPr lang="hr-HR" i="1" dirty="0" err="1" smtClean="0"/>
              <a:t>Sisgoreus</a:t>
            </a:r>
            <a:r>
              <a:rPr lang="hr-HR" i="1" dirty="0" smtClean="0"/>
              <a:t> </a:t>
            </a:r>
            <a:r>
              <a:rPr lang="hr-HR" i="1" dirty="0" err="1" smtClean="0"/>
              <a:t>Sibenicensis</a:t>
            </a:r>
            <a:r>
              <a:rPr lang="hr-HR" dirty="0" smtClean="0"/>
              <a:t>) (1420.-1509.), pisac historijsko-geografskog traktata </a:t>
            </a:r>
            <a:r>
              <a:rPr lang="hr-HR" i="1" dirty="0" smtClean="0"/>
              <a:t>De situ </a:t>
            </a:r>
            <a:r>
              <a:rPr lang="hr-HR" i="1" dirty="0" err="1" smtClean="0"/>
              <a:t>Illyriae</a:t>
            </a:r>
            <a:r>
              <a:rPr lang="hr-HR" i="1" dirty="0" smtClean="0"/>
              <a:t> et </a:t>
            </a:r>
            <a:r>
              <a:rPr lang="hr-HR" i="1" dirty="0" err="1" smtClean="0"/>
              <a:t>civitate</a:t>
            </a:r>
            <a:r>
              <a:rPr lang="hr-HR" i="1" dirty="0" smtClean="0"/>
              <a:t> </a:t>
            </a:r>
            <a:r>
              <a:rPr lang="hr-HR" i="1" dirty="0" err="1" smtClean="0"/>
              <a:t>Sibenici</a:t>
            </a:r>
            <a:r>
              <a:rPr lang="hr-HR" dirty="0" smtClean="0"/>
              <a:t>. Čini se da je </a:t>
            </a:r>
            <a:r>
              <a:rPr lang="hr-HR" dirty="0" err="1" smtClean="0"/>
              <a:t>Šižgorić</a:t>
            </a:r>
            <a:r>
              <a:rPr lang="hr-HR" dirty="0" smtClean="0"/>
              <a:t> </a:t>
            </a:r>
            <a:r>
              <a:rPr lang="pl-PL" dirty="0" smtClean="0"/>
              <a:t>imao u rukama </a:t>
            </a:r>
            <a:r>
              <a:rPr lang="pl-PL" i="1" dirty="0" smtClean="0"/>
              <a:t>Salonitansku povijest</a:t>
            </a:r>
            <a:r>
              <a:rPr lang="hr-HR" dirty="0" smtClean="0"/>
              <a:t>, </a:t>
            </a:r>
            <a:r>
              <a:rPr lang="pl-PL" dirty="0" smtClean="0"/>
              <a:t>iako to nije nigdje izrijekom naveo kao</a:t>
            </a:r>
            <a:r>
              <a:rPr lang="hr-HR" dirty="0" smtClean="0"/>
              <a:t> š</a:t>
            </a:r>
            <a:r>
              <a:rPr lang="pl-PL" dirty="0" smtClean="0"/>
              <a:t>to je</a:t>
            </a:r>
            <a:r>
              <a:rPr lang="hr-HR" dirty="0" smtClean="0"/>
              <a:t>  to učinio pri citiranju nekih drugih autora.  </a:t>
            </a:r>
            <a:r>
              <a:rPr lang="pl-PL" dirty="0" smtClean="0"/>
              <a:t>Najo</a:t>
            </a:r>
            <a:r>
              <a:rPr lang="hr-HR" dirty="0" smtClean="0"/>
              <a:t>č</a:t>
            </a:r>
            <a:r>
              <a:rPr lang="pl-PL" dirty="0" smtClean="0"/>
              <a:t>itije</a:t>
            </a:r>
            <a:r>
              <a:rPr lang="hr-HR" dirty="0" smtClean="0"/>
              <a:t> se </a:t>
            </a:r>
            <a:r>
              <a:rPr lang="hr-HR" dirty="0" err="1" smtClean="0"/>
              <a:t>Tomin</a:t>
            </a:r>
            <a:r>
              <a:rPr lang="hr-HR" dirty="0" smtClean="0"/>
              <a:t> utjecaj na ovog šibenskog pisca zrcali </a:t>
            </a:r>
            <a:r>
              <a:rPr lang="pl-PL" dirty="0" smtClean="0"/>
              <a:t>pri opisu smje</a:t>
            </a:r>
            <a:r>
              <a:rPr lang="hr-HR" dirty="0" smtClean="0"/>
              <a:t>š</a:t>
            </a:r>
            <a:r>
              <a:rPr lang="pl-PL" dirty="0" smtClean="0"/>
              <a:t>taja Dalmacije</a:t>
            </a:r>
            <a:r>
              <a:rPr lang="hr-HR" dirty="0" smtClean="0"/>
              <a:t>. </a:t>
            </a:r>
            <a:r>
              <a:rPr lang="hr-HR" dirty="0" err="1" smtClean="0"/>
              <a:t>Šižgorić</a:t>
            </a:r>
            <a:r>
              <a:rPr lang="hr-HR" dirty="0" smtClean="0"/>
              <a:t> </a:t>
            </a:r>
            <a:r>
              <a:rPr lang="pl-PL" dirty="0" smtClean="0"/>
              <a:t>citira Plinija</a:t>
            </a:r>
            <a:r>
              <a:rPr lang="hr-HR" dirty="0" smtClean="0"/>
              <a:t>, </a:t>
            </a:r>
            <a:r>
              <a:rPr lang="pl-PL" dirty="0" smtClean="0"/>
              <a:t>Apijana i Lukana kao literaturu za svoje navode</a:t>
            </a:r>
            <a:r>
              <a:rPr lang="hr-HR" dirty="0" smtClean="0"/>
              <a:t>, </a:t>
            </a:r>
            <a:r>
              <a:rPr lang="pl-PL" dirty="0" smtClean="0"/>
              <a:t>ali je dodatak</a:t>
            </a:r>
            <a:r>
              <a:rPr lang="hr-HR" dirty="0" smtClean="0"/>
              <a:t> odnosno rečenica: </a:t>
            </a:r>
            <a:r>
              <a:rPr lang="pl-PL" i="1" dirty="0" smtClean="0"/>
              <a:t>Haec provincia Dalmatia a septentrione habet Curetiam</a:t>
            </a:r>
            <a:r>
              <a:rPr lang="hr-HR" i="1" dirty="0" smtClean="0"/>
              <a:t>, </a:t>
            </a:r>
            <a:r>
              <a:rPr lang="pl-PL" i="1" dirty="0" smtClean="0"/>
              <a:t>quae hodie dicitur Crovatia</a:t>
            </a:r>
            <a:r>
              <a:rPr lang="hr-HR" i="1" dirty="0" smtClean="0"/>
              <a:t>, </a:t>
            </a:r>
            <a:r>
              <a:rPr lang="pl-PL" i="1" dirty="0" smtClean="0"/>
              <a:t>a qua Curetes dicuntur populi</a:t>
            </a:r>
            <a:r>
              <a:rPr lang="hr-HR" dirty="0" smtClean="0"/>
              <a:t>. u kojoj on </a:t>
            </a:r>
            <a:r>
              <a:rPr lang="pl-PL" dirty="0" smtClean="0"/>
              <a:t>izjedna</a:t>
            </a:r>
            <a:r>
              <a:rPr lang="hr-HR" dirty="0" smtClean="0"/>
              <a:t>č</a:t>
            </a:r>
            <a:r>
              <a:rPr lang="pl-PL" dirty="0" smtClean="0"/>
              <a:t>ava Kurete s Hrvatima</a:t>
            </a:r>
            <a:r>
              <a:rPr lang="hr-HR" dirty="0" smtClean="0"/>
              <a:t>, a </a:t>
            </a:r>
            <a:r>
              <a:rPr lang="pl-PL" dirty="0" smtClean="0"/>
              <a:t>Hrvatsku</a:t>
            </a:r>
            <a:r>
              <a:rPr lang="hr-HR" dirty="0" smtClean="0"/>
              <a:t> naziva </a:t>
            </a:r>
            <a:r>
              <a:rPr lang="pl-PL" dirty="0" smtClean="0"/>
              <a:t>Kurecijom</a:t>
            </a:r>
            <a:r>
              <a:rPr lang="hr-HR" dirty="0" smtClean="0"/>
              <a:t> vrlo malo promijenjen  tekst </a:t>
            </a:r>
            <a:r>
              <a:rPr lang="it-IT" dirty="0" err="1" smtClean="0"/>
              <a:t>preuzet</a:t>
            </a:r>
            <a:r>
              <a:rPr lang="it-IT" dirty="0" smtClean="0"/>
              <a:t> </a:t>
            </a:r>
            <a:r>
              <a:rPr lang="it-IT" dirty="0" err="1" smtClean="0"/>
              <a:t>iz</a:t>
            </a:r>
            <a:r>
              <a:rPr lang="it-IT" dirty="0" smtClean="0"/>
              <a:t> </a:t>
            </a:r>
            <a:r>
              <a:rPr lang="it-IT" i="1" dirty="0" err="1" smtClean="0"/>
              <a:t>Salonitanske</a:t>
            </a:r>
            <a:r>
              <a:rPr lang="it-IT" i="1" dirty="0" smtClean="0"/>
              <a:t> </a:t>
            </a:r>
            <a:r>
              <a:rPr lang="it-IT" i="1" dirty="0" err="1" smtClean="0"/>
              <a:t>povijesti</a:t>
            </a:r>
            <a:r>
              <a:rPr lang="hr-HR" dirty="0" smtClean="0"/>
              <a:t>..</a:t>
            </a:r>
            <a:endParaRPr lang="hr-HR"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10000"/>
          </a:bodyPr>
          <a:lstStyle/>
          <a:p>
            <a:r>
              <a:rPr lang="pl-PL" dirty="0" smtClean="0"/>
              <a:t>Kureti</a:t>
            </a:r>
            <a:r>
              <a:rPr lang="hr-HR" dirty="0" smtClean="0"/>
              <a:t> (</a:t>
            </a:r>
            <a:r>
              <a:rPr lang="pl-PL" i="1" dirty="0" smtClean="0"/>
              <a:t>Curetes</a:t>
            </a:r>
            <a:r>
              <a:rPr lang="hr-HR" dirty="0" smtClean="0"/>
              <a:t>) </a:t>
            </a:r>
            <a:r>
              <a:rPr lang="pl-PL" dirty="0" smtClean="0"/>
              <a:t>su kao narod koji nastava Iliriju navedeni kod</a:t>
            </a:r>
            <a:r>
              <a:rPr lang="hr-HR" dirty="0" smtClean="0"/>
              <a:t> Š</a:t>
            </a:r>
            <a:r>
              <a:rPr lang="pl-PL" dirty="0" smtClean="0"/>
              <a:t>i</a:t>
            </a:r>
            <a:r>
              <a:rPr lang="hr-HR" dirty="0" smtClean="0"/>
              <a:t>ž</a:t>
            </a:r>
            <a:r>
              <a:rPr lang="pl-PL" dirty="0" smtClean="0"/>
              <a:t>gori</a:t>
            </a:r>
            <a:r>
              <a:rPr lang="hr-HR" dirty="0" smtClean="0"/>
              <a:t>ć</a:t>
            </a:r>
            <a:r>
              <a:rPr lang="pl-PL" dirty="0" smtClean="0"/>
              <a:t>a i u tre</a:t>
            </a:r>
            <a:r>
              <a:rPr lang="hr-HR" dirty="0" smtClean="0"/>
              <a:t>ć</a:t>
            </a:r>
            <a:r>
              <a:rPr lang="pl-PL" dirty="0" smtClean="0"/>
              <a:t>em</a:t>
            </a:r>
            <a:r>
              <a:rPr lang="hr-HR" dirty="0" smtClean="0"/>
              <a:t> poglavlju </a:t>
            </a:r>
            <a:r>
              <a:rPr lang="pl-PL" dirty="0" smtClean="0"/>
              <a:t>i to me</a:t>
            </a:r>
            <a:r>
              <a:rPr lang="hr-HR" dirty="0" smtClean="0"/>
              <a:t>đ</a:t>
            </a:r>
            <a:r>
              <a:rPr lang="pl-PL" dirty="0" smtClean="0"/>
              <a:t>u svim mogu</a:t>
            </a:r>
            <a:r>
              <a:rPr lang="hr-HR" dirty="0" smtClean="0"/>
              <a:t>ć</a:t>
            </a:r>
            <a:r>
              <a:rPr lang="pl-PL" dirty="0" smtClean="0"/>
              <a:t>im narodima koji se pojavljuju kod pisaca koje citira</a:t>
            </a:r>
            <a:r>
              <a:rPr lang="hr-HR" dirty="0" smtClean="0"/>
              <a:t>. </a:t>
            </a:r>
            <a:r>
              <a:rPr lang="it-IT" dirty="0" err="1" smtClean="0"/>
              <a:t>Tamo</a:t>
            </a:r>
            <a:r>
              <a:rPr lang="it-IT" dirty="0" smtClean="0"/>
              <a:t> se </a:t>
            </a:r>
            <a:r>
              <a:rPr lang="it-IT" dirty="0" err="1" smtClean="0"/>
              <a:t>ravnopravno</a:t>
            </a:r>
            <a:r>
              <a:rPr lang="it-IT" dirty="0" smtClean="0"/>
              <a:t> </a:t>
            </a:r>
            <a:r>
              <a:rPr lang="it-IT" dirty="0" err="1" smtClean="0"/>
              <a:t>pojavljuju</a:t>
            </a:r>
            <a:r>
              <a:rPr lang="it-IT" dirty="0" smtClean="0"/>
              <a:t> i Goti</a:t>
            </a:r>
            <a:r>
              <a:rPr lang="hr-HR" dirty="0" smtClean="0"/>
              <a:t>  (</a:t>
            </a:r>
            <a:r>
              <a:rPr lang="it-IT" i="1" dirty="0" err="1" smtClean="0"/>
              <a:t>Gethae</a:t>
            </a:r>
            <a:r>
              <a:rPr lang="it-IT" i="1" dirty="0" smtClean="0"/>
              <a:t> </a:t>
            </a:r>
            <a:r>
              <a:rPr lang="it-IT" i="1" dirty="0" err="1" smtClean="0"/>
              <a:t>vel</a:t>
            </a:r>
            <a:r>
              <a:rPr lang="it-IT" i="1" dirty="0" smtClean="0"/>
              <a:t> </a:t>
            </a:r>
            <a:r>
              <a:rPr lang="it-IT" i="1" dirty="0" err="1" smtClean="0"/>
              <a:t>Gothi</a:t>
            </a:r>
            <a:r>
              <a:rPr lang="hr-HR" dirty="0" smtClean="0"/>
              <a:t>).</a:t>
            </a:r>
          </a:p>
          <a:p>
            <a:r>
              <a:rPr lang="it-IT" dirty="0" smtClean="0"/>
              <a:t>Ali Goti se </a:t>
            </a:r>
            <a:r>
              <a:rPr lang="it-IT" dirty="0" err="1" smtClean="0"/>
              <a:t>kao</a:t>
            </a:r>
            <a:r>
              <a:rPr lang="it-IT" dirty="0" smtClean="0"/>
              <a:t> </a:t>
            </a:r>
            <a:r>
              <a:rPr lang="it-IT" dirty="0" err="1" smtClean="0"/>
              <a:t>ilirski</a:t>
            </a:r>
            <a:r>
              <a:rPr lang="it-IT" dirty="0" smtClean="0"/>
              <a:t> </a:t>
            </a:r>
            <a:r>
              <a:rPr lang="it-IT" dirty="0" err="1" smtClean="0"/>
              <a:t>narod</a:t>
            </a:r>
            <a:r>
              <a:rPr lang="it-IT" dirty="0" smtClean="0"/>
              <a:t> </a:t>
            </a:r>
            <a:r>
              <a:rPr lang="it-IT" dirty="0" err="1" smtClean="0"/>
              <a:t>kod</a:t>
            </a:r>
            <a:r>
              <a:rPr lang="hr-HR" dirty="0" smtClean="0"/>
              <a:t> Š</a:t>
            </a:r>
            <a:r>
              <a:rPr lang="it-IT" dirty="0" smtClean="0"/>
              <a:t>i</a:t>
            </a:r>
            <a:r>
              <a:rPr lang="hr-HR" dirty="0" smtClean="0"/>
              <a:t>ž</a:t>
            </a:r>
            <a:r>
              <a:rPr lang="it-IT" dirty="0" err="1" smtClean="0"/>
              <a:t>gori</a:t>
            </a:r>
            <a:r>
              <a:rPr lang="hr-HR" dirty="0" smtClean="0"/>
              <a:t>ć</a:t>
            </a:r>
            <a:r>
              <a:rPr lang="it-IT" dirty="0" smtClean="0"/>
              <a:t>a </a:t>
            </a:r>
            <a:r>
              <a:rPr lang="it-IT" dirty="0" err="1" smtClean="0"/>
              <a:t>pojavljuju</a:t>
            </a:r>
            <a:r>
              <a:rPr lang="it-IT" dirty="0" smtClean="0"/>
              <a:t> u </a:t>
            </a:r>
            <a:r>
              <a:rPr lang="it-IT" dirty="0" err="1" smtClean="0"/>
              <a:t>sedmom</a:t>
            </a:r>
            <a:r>
              <a:rPr lang="it-IT" dirty="0" smtClean="0"/>
              <a:t> </a:t>
            </a:r>
            <a:r>
              <a:rPr lang="it-IT" dirty="0" err="1" smtClean="0"/>
              <a:t>kaputu</a:t>
            </a:r>
            <a:r>
              <a:rPr lang="hr-HR" dirty="0" smtClean="0"/>
              <a:t>: (</a:t>
            </a:r>
            <a:r>
              <a:rPr lang="it-IT" i="1" dirty="0" err="1" smtClean="0"/>
              <a:t>Gethae</a:t>
            </a:r>
            <a:r>
              <a:rPr lang="hr-HR" i="1" dirty="0" smtClean="0"/>
              <a:t>, </a:t>
            </a:r>
            <a:r>
              <a:rPr lang="it-IT" i="1" dirty="0" err="1" smtClean="0"/>
              <a:t>quos</a:t>
            </a:r>
            <a:r>
              <a:rPr lang="it-IT" i="1" dirty="0" smtClean="0"/>
              <a:t> </a:t>
            </a:r>
            <a:r>
              <a:rPr lang="it-IT" i="1" dirty="0" err="1" smtClean="0"/>
              <a:t>et</a:t>
            </a:r>
            <a:r>
              <a:rPr lang="it-IT" i="1" dirty="0" smtClean="0"/>
              <a:t> </a:t>
            </a:r>
            <a:r>
              <a:rPr lang="it-IT" i="1" dirty="0" err="1" smtClean="0"/>
              <a:t>Gothos</a:t>
            </a:r>
            <a:r>
              <a:rPr lang="it-IT" i="1" dirty="0" smtClean="0"/>
              <a:t> </a:t>
            </a:r>
            <a:r>
              <a:rPr lang="it-IT" i="1" dirty="0" err="1" smtClean="0"/>
              <a:t>Illyriae</a:t>
            </a:r>
            <a:r>
              <a:rPr lang="it-IT" i="1" dirty="0" smtClean="0"/>
              <a:t> </a:t>
            </a:r>
            <a:r>
              <a:rPr lang="it-IT" i="1" dirty="0" err="1" smtClean="0"/>
              <a:t>populos</a:t>
            </a:r>
            <a:r>
              <a:rPr lang="it-IT" i="1" dirty="0" smtClean="0"/>
              <a:t> </a:t>
            </a:r>
            <a:r>
              <a:rPr lang="it-IT" i="1" dirty="0" err="1" smtClean="0"/>
              <a:t>dicimus</a:t>
            </a:r>
            <a:r>
              <a:rPr lang="hr-HR" dirty="0" smtClean="0"/>
              <a:t> ), </a:t>
            </a:r>
            <a:r>
              <a:rPr lang="it-IT" dirty="0" err="1" smtClean="0"/>
              <a:t>zat</a:t>
            </a:r>
            <a:r>
              <a:rPr lang="pl-PL" dirty="0" smtClean="0"/>
              <a:t>im se oslanja na Orozija i ka</a:t>
            </a:r>
            <a:r>
              <a:rPr lang="hr-HR" dirty="0" smtClean="0"/>
              <a:t>ž</a:t>
            </a:r>
            <a:r>
              <a:rPr lang="pl-PL" dirty="0" smtClean="0"/>
              <a:t>e </a:t>
            </a:r>
            <a:r>
              <a:rPr lang="pl-PL" i="1" dirty="0" smtClean="0"/>
              <a:t>Gethas</a:t>
            </a:r>
            <a:r>
              <a:rPr lang="hr-HR" i="1" dirty="0" smtClean="0"/>
              <a:t>, </a:t>
            </a:r>
            <a:r>
              <a:rPr lang="pl-PL" i="1" dirty="0" smtClean="0"/>
              <a:t>qui nunc Goti dicuntur</a:t>
            </a:r>
            <a:r>
              <a:rPr lang="hr-HR" dirty="0" smtClean="0"/>
              <a:t>. </a:t>
            </a:r>
            <a:r>
              <a:rPr lang="pl-PL" dirty="0" smtClean="0"/>
              <a:t>Iako</a:t>
            </a:r>
            <a:r>
              <a:rPr lang="hr-HR" dirty="0" smtClean="0"/>
              <a:t> su prethodni </a:t>
            </a:r>
            <a:r>
              <a:rPr lang="pl-PL" dirty="0" smtClean="0"/>
              <a:t>navodi dobrim dijelom utemeljeni na Tominim postavkama</a:t>
            </a:r>
            <a:r>
              <a:rPr lang="hr-HR" dirty="0" smtClean="0"/>
              <a:t>, </a:t>
            </a:r>
            <a:r>
              <a:rPr lang="pl-PL" dirty="0" smtClean="0"/>
              <a:t>ipak</a:t>
            </a:r>
            <a:r>
              <a:rPr lang="hr-HR" dirty="0" smtClean="0"/>
              <a:t> zrcale </a:t>
            </a:r>
            <a:r>
              <a:rPr lang="pl-PL" dirty="0" smtClean="0"/>
              <a:t>bitan novi moment</a:t>
            </a:r>
            <a:r>
              <a:rPr lang="hr-HR" dirty="0" smtClean="0"/>
              <a:t>.</a:t>
            </a:r>
            <a:endParaRPr lang="hr-H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r>
              <a:rPr lang="hr-HR" dirty="0" smtClean="0"/>
              <a:t>Naime</a:t>
            </a:r>
            <a:r>
              <a:rPr lang="hr-HR" dirty="0" smtClean="0"/>
              <a:t>, </a:t>
            </a:r>
            <a:r>
              <a:rPr lang="it-IT" dirty="0" err="1" smtClean="0"/>
              <a:t>nema</a:t>
            </a:r>
            <a:r>
              <a:rPr lang="it-IT" dirty="0" smtClean="0"/>
              <a:t> </a:t>
            </a:r>
            <a:r>
              <a:rPr lang="it-IT" dirty="0" err="1" smtClean="0"/>
              <a:t>doseljenja</a:t>
            </a:r>
            <a:r>
              <a:rPr lang="it-IT" dirty="0" smtClean="0"/>
              <a:t> sa </a:t>
            </a:r>
            <a:r>
              <a:rPr lang="it-IT" dirty="0" err="1" smtClean="0"/>
              <a:t>sjevera</a:t>
            </a:r>
            <a:r>
              <a:rPr lang="hr-HR" dirty="0" smtClean="0"/>
              <a:t>, </a:t>
            </a:r>
            <a:r>
              <a:rPr lang="it-IT" dirty="0" smtClean="0"/>
              <a:t>a </a:t>
            </a:r>
            <a:r>
              <a:rPr lang="it-IT" dirty="0" err="1" smtClean="0"/>
              <a:t>pojavljuje</a:t>
            </a:r>
            <a:r>
              <a:rPr lang="it-IT" dirty="0" smtClean="0"/>
              <a:t> se </a:t>
            </a:r>
            <a:r>
              <a:rPr lang="it-IT" dirty="0" err="1" smtClean="0"/>
              <a:t>Ilirija</a:t>
            </a:r>
            <a:r>
              <a:rPr lang="it-IT" dirty="0" smtClean="0"/>
              <a:t> </a:t>
            </a:r>
            <a:r>
              <a:rPr lang="it-IT" dirty="0" err="1" smtClean="0"/>
              <a:t>kao</a:t>
            </a:r>
            <a:r>
              <a:rPr lang="it-IT" dirty="0" smtClean="0"/>
              <a:t> </a:t>
            </a:r>
            <a:r>
              <a:rPr lang="it-IT" dirty="0" err="1" smtClean="0"/>
              <a:t>ishodi</a:t>
            </a:r>
            <a:r>
              <a:rPr lang="hr-HR" dirty="0" smtClean="0"/>
              <a:t>š</a:t>
            </a:r>
            <a:r>
              <a:rPr lang="it-IT" dirty="0" smtClean="0"/>
              <a:t>te i Gota i </a:t>
            </a:r>
            <a:r>
              <a:rPr lang="it-IT" dirty="0" err="1" smtClean="0"/>
              <a:t>Hrvata</a:t>
            </a:r>
            <a:r>
              <a:rPr lang="hr-HR" dirty="0" smtClean="0"/>
              <a:t>. Upravo zbog iznesenog stava u navedenim spisu </a:t>
            </a:r>
            <a:r>
              <a:rPr lang="hr-HR" dirty="0" err="1" smtClean="0"/>
              <a:t>Šižgorića</a:t>
            </a:r>
            <a:r>
              <a:rPr lang="hr-HR" dirty="0" smtClean="0"/>
              <a:t> se drži začetnikom </a:t>
            </a:r>
            <a:r>
              <a:rPr lang="hr-HR" dirty="0" err="1" smtClean="0"/>
              <a:t>ranonovovjekovnog</a:t>
            </a:r>
            <a:r>
              <a:rPr lang="hr-HR" dirty="0" smtClean="0"/>
              <a:t> neslavenskog ilirizma. </a:t>
            </a:r>
            <a:r>
              <a:rPr lang="hr-HR" dirty="0" err="1" smtClean="0"/>
              <a:t>Tomino</a:t>
            </a:r>
            <a:r>
              <a:rPr lang="hr-HR" dirty="0" smtClean="0"/>
              <a:t> djelo je </a:t>
            </a:r>
            <a:r>
              <a:rPr lang="hr-HR" dirty="0" err="1" smtClean="0"/>
              <a:t>Šižgoriću</a:t>
            </a:r>
            <a:r>
              <a:rPr lang="hr-HR" dirty="0" smtClean="0"/>
              <a:t> posredno poslužilo da se - u duhu novog vremena i svog definiranog stava - pozove na antičke autore – u ovom slučaju </a:t>
            </a:r>
            <a:r>
              <a:rPr lang="hr-HR" dirty="0" err="1" smtClean="0"/>
              <a:t>Lukana</a:t>
            </a:r>
            <a:r>
              <a:rPr lang="hr-HR" dirty="0" smtClean="0"/>
              <a:t> – te da </a:t>
            </a:r>
            <a:r>
              <a:rPr lang="hr-HR" dirty="0" err="1" smtClean="0"/>
              <a:t>Tominim</a:t>
            </a:r>
            <a:r>
              <a:rPr lang="hr-HR" dirty="0" smtClean="0"/>
              <a:t> rečenica podupre svoj  novi kontekst. Budući da je sam Toma rečenične sklopove o položaju Hrvatske i Dalmacije sastavio na temelju </a:t>
            </a:r>
            <a:r>
              <a:rPr lang="hr-HR" dirty="0" err="1" smtClean="0"/>
              <a:t>Lukanovih</a:t>
            </a:r>
            <a:r>
              <a:rPr lang="hr-HR" dirty="0" smtClean="0"/>
              <a:t> stihova, to je poziv na ovog antičkog pisca u </a:t>
            </a:r>
            <a:r>
              <a:rPr lang="hr-HR" dirty="0" err="1" smtClean="0"/>
              <a:t>ranohumanističkom</a:t>
            </a:r>
            <a:r>
              <a:rPr lang="hr-HR" dirty="0" smtClean="0"/>
              <a:t> ozračju bio poželjniji od pozivanja na splitskog povjesničara.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Dujam </a:t>
            </a:r>
            <a:r>
              <a:rPr lang="hr-HR" dirty="0" err="1" smtClean="0"/>
              <a:t>Hranković</a:t>
            </a:r>
            <a:r>
              <a:rPr lang="hr-HR" dirty="0" smtClean="0"/>
              <a:t> (</a:t>
            </a:r>
            <a:r>
              <a:rPr lang="hr-HR" i="1" dirty="0" err="1" smtClean="0"/>
              <a:t>Domnius</a:t>
            </a:r>
            <a:r>
              <a:rPr lang="hr-HR" i="1" dirty="0" smtClean="0"/>
              <a:t> de </a:t>
            </a:r>
            <a:r>
              <a:rPr lang="hr-HR" i="1" dirty="0" err="1" smtClean="0"/>
              <a:t>Chranchis</a:t>
            </a:r>
            <a:r>
              <a:rPr lang="hr-HR" dirty="0" smtClean="0"/>
              <a:t>).</a:t>
            </a:r>
            <a:endParaRPr lang="hr-HR" dirty="0"/>
          </a:p>
        </p:txBody>
      </p:sp>
      <p:sp>
        <p:nvSpPr>
          <p:cNvPr id="3" name="Content Placeholder 2"/>
          <p:cNvSpPr>
            <a:spLocks noGrp="1"/>
          </p:cNvSpPr>
          <p:nvPr>
            <p:ph idx="1"/>
          </p:nvPr>
        </p:nvSpPr>
        <p:spPr/>
        <p:txBody>
          <a:bodyPr>
            <a:normAutofit/>
          </a:bodyPr>
          <a:lstStyle/>
          <a:p>
            <a:r>
              <a:rPr lang="hr-HR" dirty="0" smtClean="0"/>
              <a:t>Ovaj je svećenik  i hvarsko-bračko-viški biskup na istom otoku rođen potkraj XIV. st., a umire 1421. ili 1422. godine. Napisao je 1405. godine djelo </a:t>
            </a:r>
            <a:r>
              <a:rPr lang="hr-HR" i="1" dirty="0" err="1" smtClean="0"/>
              <a:t>Braciae</a:t>
            </a:r>
            <a:r>
              <a:rPr lang="hr-HR" i="1" dirty="0" smtClean="0"/>
              <a:t> </a:t>
            </a:r>
            <a:r>
              <a:rPr lang="hr-HR" i="1" dirty="0" err="1" smtClean="0"/>
              <a:t>insulae</a:t>
            </a:r>
            <a:r>
              <a:rPr lang="hr-HR" i="1" dirty="0" smtClean="0"/>
              <a:t> </a:t>
            </a:r>
            <a:r>
              <a:rPr lang="hr-HR" i="1" dirty="0" err="1" smtClean="0"/>
              <a:t>descriptio</a:t>
            </a:r>
            <a:r>
              <a:rPr lang="hr-HR" dirty="0" smtClean="0"/>
              <a:t>,  koje je fragmentarno sačuvano. U uvodnom dijelu piše o razaranju Salone od nekog barbarskog plemena koje je učinilo mnoge okrutnosti u Italiji, bijegu salonitanskih stanovnika lađama na otoke pa i na Brač, povratku njihovu u Dioklecijanovu palaču i nastanku grada Splita. </a:t>
            </a:r>
            <a:endParaRPr lang="hr-H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it-IT" dirty="0" smtClean="0"/>
              <a:t>O</a:t>
            </a:r>
            <a:r>
              <a:rPr lang="hr-HR" dirty="0" err="1" smtClean="0"/>
              <a:t>sobito</a:t>
            </a:r>
            <a:r>
              <a:rPr lang="hr-HR" dirty="0" smtClean="0"/>
              <a:t> značenje </a:t>
            </a:r>
            <a:r>
              <a:rPr lang="hr-HR" dirty="0" err="1" smtClean="0"/>
              <a:t>Tomino</a:t>
            </a:r>
            <a:r>
              <a:rPr lang="hr-HR" dirty="0" smtClean="0"/>
              <a:t> djelo je imalo za bračke patricije koji su u prvim poglavljima </a:t>
            </a:r>
            <a:r>
              <a:rPr lang="hr-HR" i="1" dirty="0" smtClean="0"/>
              <a:t>Salonitanske povijesti</a:t>
            </a:r>
            <a:r>
              <a:rPr lang="hr-HR" dirty="0" smtClean="0"/>
              <a:t> o bijegu Salonitanaca na otoke, pa tako i na Brač pronašli oslonac za obranu svojih plemićkih prava. Tako se tragovi </a:t>
            </a:r>
            <a:r>
              <a:rPr lang="hr-HR" dirty="0" err="1" smtClean="0"/>
              <a:t>Tomina</a:t>
            </a:r>
            <a:r>
              <a:rPr lang="hr-HR" dirty="0" smtClean="0"/>
              <a:t> utjecaja naslućuju u opisu otoka Brača </a:t>
            </a:r>
            <a:r>
              <a:rPr lang="hr-HR" dirty="0" err="1" smtClean="0"/>
              <a:t>Dujma</a:t>
            </a:r>
            <a:r>
              <a:rPr lang="hr-HR" dirty="0" smtClean="0"/>
              <a:t> </a:t>
            </a:r>
            <a:r>
              <a:rPr lang="hr-HR" dirty="0" err="1" smtClean="0"/>
              <a:t>Hrankovića</a:t>
            </a:r>
            <a:r>
              <a:rPr lang="hr-HR" dirty="0" smtClean="0"/>
              <a:t> (</a:t>
            </a:r>
            <a:r>
              <a:rPr lang="hr-HR" i="1" dirty="0" err="1" smtClean="0"/>
              <a:t>Domnius</a:t>
            </a:r>
            <a:r>
              <a:rPr lang="hr-HR" i="1" dirty="0" smtClean="0"/>
              <a:t> de </a:t>
            </a:r>
            <a:r>
              <a:rPr lang="hr-HR" i="1" dirty="0" err="1" smtClean="0"/>
              <a:t>Chranchis</a:t>
            </a:r>
            <a:r>
              <a:rPr lang="hr-HR" dirty="0" smtClean="0"/>
              <a:t>).</a:t>
            </a:r>
            <a:endParaRPr lang="hr-H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a:bodyPr>
          <a:lstStyle/>
          <a:p>
            <a:r>
              <a:rPr lang="hr-HR" dirty="0" smtClean="0"/>
              <a:t>Zaključujući navedeno uvodno poglavlje </a:t>
            </a:r>
            <a:r>
              <a:rPr lang="hr-HR" dirty="0" err="1" smtClean="0"/>
              <a:t>Hranković</a:t>
            </a:r>
            <a:r>
              <a:rPr lang="hr-HR" dirty="0" smtClean="0"/>
              <a:t> se poziva na stare kodekse i zapise koje je posjedovala njegova obitelj (</a:t>
            </a:r>
            <a:r>
              <a:rPr lang="hr-HR" i="1" dirty="0" err="1" smtClean="0"/>
              <a:t>ut</a:t>
            </a:r>
            <a:r>
              <a:rPr lang="hr-HR" i="1" dirty="0" smtClean="0"/>
              <a:t> </a:t>
            </a:r>
            <a:r>
              <a:rPr lang="hr-HR" i="1" dirty="0" err="1" smtClean="0"/>
              <a:t>legi</a:t>
            </a:r>
            <a:r>
              <a:rPr lang="hr-HR" i="1" dirty="0" smtClean="0"/>
              <a:t> </a:t>
            </a:r>
            <a:r>
              <a:rPr lang="hr-HR" i="1" dirty="0" err="1" smtClean="0"/>
              <a:t>in</a:t>
            </a:r>
            <a:r>
              <a:rPr lang="hr-HR" i="1" dirty="0" smtClean="0"/>
              <a:t> </a:t>
            </a:r>
            <a:r>
              <a:rPr lang="hr-HR" i="1" dirty="0" err="1" smtClean="0"/>
              <a:t>codicibus</a:t>
            </a:r>
            <a:r>
              <a:rPr lang="hr-HR" i="1" dirty="0" smtClean="0"/>
              <a:t> </a:t>
            </a:r>
            <a:r>
              <a:rPr lang="hr-HR" i="1" dirty="0" err="1" smtClean="0"/>
              <a:t>antiquis</a:t>
            </a:r>
            <a:r>
              <a:rPr lang="hr-HR" i="1" dirty="0" smtClean="0"/>
              <a:t>. </a:t>
            </a:r>
            <a:r>
              <a:rPr lang="hr-HR" i="1" dirty="0" err="1" smtClean="0"/>
              <a:t>...</a:t>
            </a:r>
            <a:r>
              <a:rPr lang="hr-HR" i="1" dirty="0" smtClean="0"/>
              <a:t>. </a:t>
            </a:r>
            <a:r>
              <a:rPr lang="hr-HR" i="1" dirty="0" err="1" smtClean="0"/>
              <a:t>Haec</a:t>
            </a:r>
            <a:r>
              <a:rPr lang="hr-HR" i="1" dirty="0" smtClean="0"/>
              <a:t> </a:t>
            </a:r>
            <a:r>
              <a:rPr lang="hr-HR" i="1" dirty="0" err="1" smtClean="0"/>
              <a:t>omnia</a:t>
            </a:r>
            <a:r>
              <a:rPr lang="hr-HR" i="1" dirty="0" smtClean="0"/>
              <a:t> ego </a:t>
            </a:r>
            <a:r>
              <a:rPr lang="hr-HR" i="1" dirty="0" err="1" smtClean="0"/>
              <a:t>perlegi</a:t>
            </a:r>
            <a:r>
              <a:rPr lang="hr-HR" i="1" dirty="0" smtClean="0"/>
              <a:t> </a:t>
            </a:r>
            <a:r>
              <a:rPr lang="hr-HR" i="1" dirty="0" err="1" smtClean="0"/>
              <a:t>in</a:t>
            </a:r>
            <a:r>
              <a:rPr lang="hr-HR" i="1" dirty="0" smtClean="0"/>
              <a:t> </a:t>
            </a:r>
            <a:r>
              <a:rPr lang="hr-HR" i="1" dirty="0" err="1" smtClean="0"/>
              <a:t>antiquis</a:t>
            </a:r>
            <a:r>
              <a:rPr lang="hr-HR" i="1" dirty="0" smtClean="0"/>
              <a:t> </a:t>
            </a:r>
            <a:r>
              <a:rPr lang="hr-HR" i="1" dirty="0" err="1" smtClean="0"/>
              <a:t>scripturis</a:t>
            </a:r>
            <a:r>
              <a:rPr lang="hr-HR" i="1" dirty="0" smtClean="0"/>
              <a:t> </a:t>
            </a:r>
            <a:r>
              <a:rPr lang="hr-HR" i="1" dirty="0" err="1" smtClean="0"/>
              <a:t>familiae</a:t>
            </a:r>
            <a:r>
              <a:rPr lang="hr-HR" i="1" dirty="0" smtClean="0"/>
              <a:t> </a:t>
            </a:r>
            <a:r>
              <a:rPr lang="hr-HR" i="1" dirty="0" err="1" smtClean="0"/>
              <a:t>nobilis</a:t>
            </a:r>
            <a:r>
              <a:rPr lang="hr-HR" i="1" dirty="0" smtClean="0"/>
              <a:t> de </a:t>
            </a:r>
            <a:r>
              <a:rPr lang="hr-HR" i="1" dirty="0" err="1" smtClean="0"/>
              <a:t>Cranchis</a:t>
            </a:r>
            <a:r>
              <a:rPr lang="hr-HR" i="1" dirty="0" smtClean="0"/>
              <a:t> </a:t>
            </a:r>
            <a:r>
              <a:rPr lang="hr-HR" i="1" dirty="0" err="1" smtClean="0"/>
              <a:t>..</a:t>
            </a:r>
            <a:r>
              <a:rPr lang="hr-HR" i="1" dirty="0" smtClean="0"/>
              <a:t>.</a:t>
            </a:r>
            <a:r>
              <a:rPr lang="hr-HR" dirty="0" smtClean="0"/>
              <a:t>). Čini se da na temelju navedenih riječi možemo zaključiti da je ova ugledna bračka obitelj posjedovala kodeks s tekstom </a:t>
            </a:r>
            <a:r>
              <a:rPr lang="hr-HR" i="1" dirty="0" smtClean="0"/>
              <a:t>Salonitanske povijesti</a:t>
            </a:r>
            <a:r>
              <a:rPr lang="hr-HR" dirty="0" smtClean="0"/>
              <a:t>. </a:t>
            </a:r>
          </a:p>
          <a:p>
            <a:r>
              <a:rPr lang="pt-BR" i="1" dirty="0" smtClean="0"/>
              <a:t>Vedran </a:t>
            </a:r>
            <a:r>
              <a:rPr lang="hr-HR" i="1" dirty="0" smtClean="0"/>
              <a:t>GLIGO (</a:t>
            </a:r>
            <a:r>
              <a:rPr lang="pt-BR" i="1" dirty="0" smtClean="0"/>
              <a:t>preveo i uredio</a:t>
            </a:r>
            <a:r>
              <a:rPr lang="hr-HR" i="1" dirty="0" smtClean="0"/>
              <a:t>),  ˝Dujam </a:t>
            </a:r>
            <a:r>
              <a:rPr lang="hr-HR" i="1" dirty="0" err="1" smtClean="0"/>
              <a:t>Hranković</a:t>
            </a:r>
            <a:r>
              <a:rPr lang="hr-HR" i="1" dirty="0" smtClean="0"/>
              <a:t>, </a:t>
            </a:r>
            <a:r>
              <a:rPr lang="pt-BR" dirty="0" smtClean="0"/>
              <a:t>Opis otoka Brača</a:t>
            </a:r>
            <a:r>
              <a:rPr lang="hr-HR" i="1" dirty="0" smtClean="0"/>
              <a:t>˝, </a:t>
            </a:r>
            <a:r>
              <a:rPr lang="pt-BR" i="1" dirty="0" smtClean="0"/>
              <a:t>u</a:t>
            </a:r>
            <a:r>
              <a:rPr lang="hr-HR" i="1" dirty="0" smtClean="0"/>
              <a:t>: </a:t>
            </a:r>
            <a:r>
              <a:rPr lang="fr-FR" i="1" dirty="0" err="1" smtClean="0"/>
              <a:t>Legende</a:t>
            </a:r>
            <a:r>
              <a:rPr lang="fr-FR" i="1" dirty="0" smtClean="0"/>
              <a:t> i </a:t>
            </a:r>
            <a:r>
              <a:rPr lang="fr-FR" i="1" dirty="0" err="1" smtClean="0"/>
              <a:t>kronike</a:t>
            </a:r>
            <a:r>
              <a:rPr lang="hr-HR" i="1" dirty="0" smtClean="0"/>
              <a:t> (</a:t>
            </a:r>
            <a:r>
              <a:rPr lang="fr-FR" i="1" dirty="0" err="1" smtClean="0"/>
              <a:t>ur</a:t>
            </a:r>
            <a:r>
              <a:rPr lang="hr-HR" i="1" dirty="0" smtClean="0"/>
              <a:t>.</a:t>
            </a:r>
            <a:r>
              <a:rPr lang="fr-FR" i="1" dirty="0" err="1" smtClean="0"/>
              <a:t>Vedran</a:t>
            </a:r>
            <a:r>
              <a:rPr lang="fr-FR" i="1" dirty="0" smtClean="0"/>
              <a:t> </a:t>
            </a:r>
            <a:r>
              <a:rPr lang="fr-FR" i="1" cap="all" dirty="0" err="1" smtClean="0"/>
              <a:t>G</a:t>
            </a:r>
            <a:r>
              <a:rPr lang="fr-FR" i="1" dirty="0" err="1" smtClean="0"/>
              <a:t>ligo</a:t>
            </a:r>
            <a:r>
              <a:rPr lang="fr-FR" i="1" cap="all" dirty="0" smtClean="0"/>
              <a:t> </a:t>
            </a:r>
            <a:r>
              <a:rPr lang="fr-FR" i="1" dirty="0" smtClean="0"/>
              <a:t>i H</a:t>
            </a:r>
            <a:r>
              <a:rPr lang="hr-HR" i="1" dirty="0" err="1" smtClean="0"/>
              <a:t>rvoje</a:t>
            </a:r>
            <a:r>
              <a:rPr lang="hr-HR" i="1" dirty="0" smtClean="0"/>
              <a:t> </a:t>
            </a:r>
            <a:r>
              <a:rPr lang="fr-FR" i="1" cap="all" dirty="0" err="1" smtClean="0"/>
              <a:t>M</a:t>
            </a:r>
            <a:r>
              <a:rPr lang="fr-FR" i="1" dirty="0" err="1" smtClean="0"/>
              <a:t>orovi</a:t>
            </a:r>
            <a:r>
              <a:rPr lang="hr-HR" i="1" dirty="0" smtClean="0"/>
              <a:t>ć (</a:t>
            </a:r>
            <a:r>
              <a:rPr lang="fr-FR" i="1" dirty="0" err="1" smtClean="0"/>
              <a:t>ur</a:t>
            </a:r>
            <a:r>
              <a:rPr lang="hr-HR" i="1" dirty="0" smtClean="0"/>
              <a:t>.), </a:t>
            </a:r>
            <a:r>
              <a:rPr lang="fr-FR" i="1" dirty="0" smtClean="0"/>
              <a:t>Split</a:t>
            </a:r>
            <a:r>
              <a:rPr lang="hr-HR" i="1" dirty="0" smtClean="0"/>
              <a:t>, 1977., 205.-220.</a:t>
            </a:r>
            <a:endParaRPr lang="hr-HR" dirty="0" smtClean="0"/>
          </a:p>
          <a:p>
            <a:endParaRPr lang="hr-H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Vicko </a:t>
            </a:r>
            <a:r>
              <a:rPr lang="hr-HR" dirty="0" err="1" smtClean="0"/>
              <a:t>Prodić</a:t>
            </a:r>
            <a:endParaRPr lang="hr-HR" dirty="0"/>
          </a:p>
        </p:txBody>
      </p:sp>
      <p:sp>
        <p:nvSpPr>
          <p:cNvPr id="3" name="Content Placeholder 2"/>
          <p:cNvSpPr>
            <a:spLocks noGrp="1"/>
          </p:cNvSpPr>
          <p:nvPr>
            <p:ph idx="1"/>
          </p:nvPr>
        </p:nvSpPr>
        <p:spPr/>
        <p:txBody>
          <a:bodyPr>
            <a:normAutofit fontScale="25000" lnSpcReduction="20000"/>
          </a:bodyPr>
          <a:lstStyle/>
          <a:p>
            <a:r>
              <a:rPr lang="hr-HR" sz="9600" dirty="0" smtClean="0">
                <a:latin typeface="Times New Roman" pitchFamily="18" charset="0"/>
                <a:cs typeface="Times New Roman" pitchFamily="18" charset="0"/>
              </a:rPr>
              <a:t>Bračka je povjesnica </a:t>
            </a:r>
            <a:r>
              <a:rPr lang="hr-HR" sz="9600" dirty="0" err="1" smtClean="0">
                <a:latin typeface="Times New Roman" pitchFamily="18" charset="0"/>
                <a:cs typeface="Times New Roman" pitchFamily="18" charset="0"/>
              </a:rPr>
              <a:t>Hrankovićeva</a:t>
            </a:r>
            <a:r>
              <a:rPr lang="hr-HR" sz="9600" dirty="0" smtClean="0">
                <a:latin typeface="Times New Roman" pitchFamily="18" charset="0"/>
                <a:cs typeface="Times New Roman" pitchFamily="18" charset="0"/>
              </a:rPr>
              <a:t> nasljednika pronašla u Vicku </a:t>
            </a:r>
            <a:r>
              <a:rPr lang="hr-HR" sz="9600" dirty="0" err="1" smtClean="0">
                <a:latin typeface="Times New Roman" pitchFamily="18" charset="0"/>
                <a:cs typeface="Times New Roman" pitchFamily="18" charset="0"/>
              </a:rPr>
              <a:t>Prodiću</a:t>
            </a:r>
            <a:r>
              <a:rPr lang="hr-HR" sz="9600" dirty="0" smtClean="0">
                <a:latin typeface="Times New Roman" pitchFamily="18" charset="0"/>
                <a:cs typeface="Times New Roman" pitchFamily="18" charset="0"/>
              </a:rPr>
              <a:t> (1628.-1663.) koji je 1662. napisao djelo pod naslovom </a:t>
            </a:r>
            <a:r>
              <a:rPr lang="hr-HR" sz="9600" i="1" dirty="0" err="1" smtClean="0">
                <a:latin typeface="Times New Roman" pitchFamily="18" charset="0"/>
                <a:cs typeface="Times New Roman" pitchFamily="18" charset="0"/>
              </a:rPr>
              <a:t>Cronica</a:t>
            </a:r>
            <a:r>
              <a:rPr lang="hr-HR" sz="9600" i="1" dirty="0" smtClean="0">
                <a:latin typeface="Times New Roman" pitchFamily="18" charset="0"/>
                <a:cs typeface="Times New Roman" pitchFamily="18" charset="0"/>
              </a:rPr>
              <a:t> dell'</a:t>
            </a:r>
            <a:r>
              <a:rPr lang="hr-HR" sz="9600" i="1" dirty="0" err="1" smtClean="0">
                <a:latin typeface="Times New Roman" pitchFamily="18" charset="0"/>
                <a:cs typeface="Times New Roman" pitchFamily="18" charset="0"/>
              </a:rPr>
              <a:t>isola</a:t>
            </a:r>
            <a:r>
              <a:rPr lang="hr-HR" sz="9600" i="1" dirty="0" smtClean="0">
                <a:latin typeface="Times New Roman" pitchFamily="18" charset="0"/>
                <a:cs typeface="Times New Roman" pitchFamily="18" charset="0"/>
              </a:rPr>
              <a:t> della </a:t>
            </a:r>
            <a:r>
              <a:rPr lang="hr-HR" sz="9600" i="1" dirty="0" err="1" smtClean="0">
                <a:latin typeface="Times New Roman" pitchFamily="18" charset="0"/>
                <a:cs typeface="Times New Roman" pitchFamily="18" charset="0"/>
              </a:rPr>
              <a:t>Brazza</a:t>
            </a:r>
            <a:r>
              <a:rPr lang="hr-HR" sz="9600" dirty="0" smtClean="0">
                <a:latin typeface="Times New Roman" pitchFamily="18" charset="0"/>
                <a:cs typeface="Times New Roman" pitchFamily="18" charset="0"/>
              </a:rPr>
              <a:t> . </a:t>
            </a:r>
            <a:r>
              <a:rPr lang="hr-HR" sz="9600" dirty="0" err="1" smtClean="0">
                <a:latin typeface="Times New Roman" pitchFamily="18" charset="0"/>
                <a:cs typeface="Times New Roman" pitchFamily="18" charset="0"/>
              </a:rPr>
              <a:t>Prodićeva</a:t>
            </a:r>
            <a:r>
              <a:rPr lang="hr-HR" sz="9600" dirty="0" smtClean="0">
                <a:latin typeface="Times New Roman" pitchFamily="18" charset="0"/>
                <a:cs typeface="Times New Roman" pitchFamily="18" charset="0"/>
              </a:rPr>
              <a:t> kronika otoka Brača nastala je s namjerom da se obrane plemićka prava bračkih patricijskih obitelji. </a:t>
            </a:r>
            <a:r>
              <a:rPr lang="hr-HR" sz="9600" dirty="0" err="1" smtClean="0">
                <a:latin typeface="Times New Roman" pitchFamily="18" charset="0"/>
                <a:cs typeface="Times New Roman" pitchFamily="18" charset="0"/>
              </a:rPr>
              <a:t>Prodić</a:t>
            </a:r>
            <a:r>
              <a:rPr lang="hr-HR" sz="9600" dirty="0" smtClean="0">
                <a:latin typeface="Times New Roman" pitchFamily="18" charset="0"/>
                <a:cs typeface="Times New Roman" pitchFamily="18" charset="0"/>
              </a:rPr>
              <a:t> se poziva na starije autore pa tako i na svog prethodnika </a:t>
            </a:r>
            <a:r>
              <a:rPr lang="hr-HR" sz="9600" dirty="0" err="1" smtClean="0">
                <a:latin typeface="Times New Roman" pitchFamily="18" charset="0"/>
                <a:cs typeface="Times New Roman" pitchFamily="18" charset="0"/>
              </a:rPr>
              <a:t>Hrankovića</a:t>
            </a:r>
            <a:r>
              <a:rPr lang="hr-HR" sz="9600" dirty="0" smtClean="0">
                <a:latin typeface="Times New Roman" pitchFamily="18" charset="0"/>
                <a:cs typeface="Times New Roman" pitchFamily="18" charset="0"/>
              </a:rPr>
              <a:t>, ali i na Tomu Arhiđakona. Osobito precizno koristi prva poglavlja </a:t>
            </a:r>
            <a:r>
              <a:rPr lang="hr-HR" sz="9600" i="1" dirty="0" smtClean="0">
                <a:latin typeface="Times New Roman" pitchFamily="18" charset="0"/>
                <a:cs typeface="Times New Roman" pitchFamily="18" charset="0"/>
              </a:rPr>
              <a:t>Salonitanske povijesti</a:t>
            </a:r>
            <a:r>
              <a:rPr lang="hr-HR" sz="9600" dirty="0" smtClean="0">
                <a:latin typeface="Times New Roman" pitchFamily="18" charset="0"/>
                <a:cs typeface="Times New Roman" pitchFamily="18" charset="0"/>
              </a:rPr>
              <a:t>. Prenosi tako epizode o trojanskom junaku </a:t>
            </a:r>
            <a:r>
              <a:rPr lang="hr-HR" sz="9600" dirty="0" err="1" smtClean="0">
                <a:latin typeface="Times New Roman" pitchFamily="18" charset="0"/>
                <a:cs typeface="Times New Roman" pitchFamily="18" charset="0"/>
              </a:rPr>
              <a:t>Antenoru</a:t>
            </a:r>
            <a:r>
              <a:rPr lang="hr-HR" sz="9600" dirty="0" smtClean="0">
                <a:latin typeface="Times New Roman" pitchFamily="18" charset="0"/>
                <a:cs typeface="Times New Roman" pitchFamily="18" charset="0"/>
              </a:rPr>
              <a:t>, </a:t>
            </a:r>
            <a:r>
              <a:rPr lang="hr-HR" sz="9600" dirty="0" err="1" smtClean="0">
                <a:latin typeface="Times New Roman" pitchFamily="18" charset="0"/>
                <a:cs typeface="Times New Roman" pitchFamily="18" charset="0"/>
              </a:rPr>
              <a:t>Aziniju</a:t>
            </a:r>
            <a:r>
              <a:rPr lang="hr-HR" sz="9600" dirty="0" smtClean="0">
                <a:latin typeface="Times New Roman" pitchFamily="18" charset="0"/>
                <a:cs typeface="Times New Roman" pitchFamily="18" charset="0"/>
              </a:rPr>
              <a:t> </a:t>
            </a:r>
            <a:r>
              <a:rPr lang="hr-HR" sz="9600" dirty="0" err="1" smtClean="0">
                <a:latin typeface="Times New Roman" pitchFamily="18" charset="0"/>
                <a:cs typeface="Times New Roman" pitchFamily="18" charset="0"/>
              </a:rPr>
              <a:t>Polionu</a:t>
            </a:r>
            <a:r>
              <a:rPr lang="hr-HR" sz="9600" dirty="0" smtClean="0">
                <a:latin typeface="Times New Roman" pitchFamily="18" charset="0"/>
                <a:cs typeface="Times New Roman" pitchFamily="18" charset="0"/>
              </a:rPr>
              <a:t>, učeniku sv. Pavla sv. Titu,  salonitanskom nadbiskupu sv. </a:t>
            </a:r>
            <a:r>
              <a:rPr lang="hr-HR" sz="9600" dirty="0" err="1" smtClean="0">
                <a:latin typeface="Times New Roman" pitchFamily="18" charset="0"/>
                <a:cs typeface="Times New Roman" pitchFamily="18" charset="0"/>
              </a:rPr>
              <a:t>Dujmu</a:t>
            </a:r>
            <a:r>
              <a:rPr lang="hr-HR" sz="9600" dirty="0" smtClean="0">
                <a:latin typeface="Times New Roman" pitchFamily="18" charset="0"/>
                <a:cs typeface="Times New Roman" pitchFamily="18" charset="0"/>
              </a:rPr>
              <a:t>, caru Dioklecijanu i slično. Dakako da ove epizode i </a:t>
            </a:r>
            <a:r>
              <a:rPr lang="hr-HR" sz="9600" dirty="0" err="1" smtClean="0">
                <a:latin typeface="Times New Roman" pitchFamily="18" charset="0"/>
                <a:cs typeface="Times New Roman" pitchFamily="18" charset="0"/>
              </a:rPr>
              <a:t>toposi</a:t>
            </a:r>
            <a:r>
              <a:rPr lang="hr-HR" sz="9600" dirty="0" smtClean="0">
                <a:latin typeface="Times New Roman" pitchFamily="18" charset="0"/>
                <a:cs typeface="Times New Roman" pitchFamily="18" charset="0"/>
              </a:rPr>
              <a:t> iz </a:t>
            </a:r>
            <a:r>
              <a:rPr lang="hr-HR" sz="9600" i="1" dirty="0" smtClean="0">
                <a:latin typeface="Times New Roman" pitchFamily="18" charset="0"/>
                <a:cs typeface="Times New Roman" pitchFamily="18" charset="0"/>
              </a:rPr>
              <a:t>Salonitanske povijesti</a:t>
            </a:r>
            <a:r>
              <a:rPr lang="hr-HR" sz="9600" dirty="0" smtClean="0">
                <a:latin typeface="Times New Roman" pitchFamily="18" charset="0"/>
                <a:cs typeface="Times New Roman" pitchFamily="18" charset="0"/>
              </a:rPr>
              <a:t> nisu izabrane slučajno.  One naime svjedoče o slavnom, plemenitom salonitanskom podrijetlu Bračana.</a:t>
            </a:r>
          </a:p>
          <a:p>
            <a:endParaRPr lang="hr-HR" sz="7400" i="1" dirty="0" smtClean="0">
              <a:latin typeface="Times New Roman" pitchFamily="18" charset="0"/>
              <a:cs typeface="Times New Roman" pitchFamily="18" charset="0"/>
            </a:endParaRPr>
          </a:p>
          <a:p>
            <a:r>
              <a:rPr lang="pt-BR" sz="7400" i="1" dirty="0" smtClean="0">
                <a:latin typeface="Times New Roman" pitchFamily="18" charset="0"/>
                <a:cs typeface="Times New Roman" pitchFamily="18" charset="0"/>
              </a:rPr>
              <a:t>Josip POSEDEL</a:t>
            </a:r>
            <a:r>
              <a:rPr lang="hr-HR" sz="7400" i="1" dirty="0" smtClean="0">
                <a:latin typeface="Times New Roman" pitchFamily="18" charset="0"/>
                <a:cs typeface="Times New Roman" pitchFamily="18" charset="0"/>
              </a:rPr>
              <a:t> (</a:t>
            </a:r>
            <a:r>
              <a:rPr lang="pt-BR" sz="7400" i="1" dirty="0" smtClean="0">
                <a:latin typeface="Times New Roman" pitchFamily="18" charset="0"/>
                <a:cs typeface="Times New Roman" pitchFamily="18" charset="0"/>
              </a:rPr>
              <a:t>preveo i uredio</a:t>
            </a:r>
            <a:r>
              <a:rPr lang="hr-HR" sz="7400" i="1" dirty="0" smtClean="0">
                <a:latin typeface="Times New Roman" pitchFamily="18" charset="0"/>
                <a:cs typeface="Times New Roman" pitchFamily="18" charset="0"/>
              </a:rPr>
              <a:t>),  ˝</a:t>
            </a:r>
            <a:r>
              <a:rPr lang="pt-BR" sz="7400" i="1" dirty="0" smtClean="0">
                <a:latin typeface="Times New Roman" pitchFamily="18" charset="0"/>
                <a:cs typeface="Times New Roman" pitchFamily="18" charset="0"/>
              </a:rPr>
              <a:t>Vicko Prodić, </a:t>
            </a:r>
            <a:r>
              <a:rPr lang="pt-BR" sz="7400" dirty="0" smtClean="0">
                <a:latin typeface="Times New Roman" pitchFamily="18" charset="0"/>
                <a:cs typeface="Times New Roman" pitchFamily="18" charset="0"/>
              </a:rPr>
              <a:t>Kronika otoka Brača</a:t>
            </a:r>
            <a:r>
              <a:rPr lang="hr-HR" sz="7400" i="1" dirty="0" smtClean="0">
                <a:latin typeface="Times New Roman" pitchFamily="18" charset="0"/>
                <a:cs typeface="Times New Roman" pitchFamily="18" charset="0"/>
              </a:rPr>
              <a:t> ˝, </a:t>
            </a:r>
            <a:r>
              <a:rPr lang="pt-BR" sz="7400" i="1" dirty="0" smtClean="0">
                <a:latin typeface="Times New Roman" pitchFamily="18" charset="0"/>
                <a:cs typeface="Times New Roman" pitchFamily="18" charset="0"/>
              </a:rPr>
              <a:t>u</a:t>
            </a:r>
            <a:r>
              <a:rPr lang="hr-HR" sz="7400" i="1" dirty="0" smtClean="0">
                <a:latin typeface="Times New Roman" pitchFamily="18" charset="0"/>
                <a:cs typeface="Times New Roman" pitchFamily="18" charset="0"/>
              </a:rPr>
              <a:t>: </a:t>
            </a:r>
            <a:r>
              <a:rPr lang="fr-FR" sz="7400" i="1" dirty="0" err="1" smtClean="0">
                <a:latin typeface="Times New Roman" pitchFamily="18" charset="0"/>
                <a:cs typeface="Times New Roman" pitchFamily="18" charset="0"/>
              </a:rPr>
              <a:t>Legende</a:t>
            </a:r>
            <a:r>
              <a:rPr lang="fr-FR" sz="7400" i="1" dirty="0" smtClean="0">
                <a:latin typeface="Times New Roman" pitchFamily="18" charset="0"/>
                <a:cs typeface="Times New Roman" pitchFamily="18" charset="0"/>
              </a:rPr>
              <a:t> i </a:t>
            </a:r>
            <a:r>
              <a:rPr lang="fr-FR" sz="7400" i="1" dirty="0" err="1" smtClean="0">
                <a:latin typeface="Times New Roman" pitchFamily="18" charset="0"/>
                <a:cs typeface="Times New Roman" pitchFamily="18" charset="0"/>
              </a:rPr>
              <a:t>kronike</a:t>
            </a:r>
            <a:r>
              <a:rPr lang="hr-HR" sz="7400" i="1" dirty="0" smtClean="0">
                <a:latin typeface="Times New Roman" pitchFamily="18" charset="0"/>
                <a:cs typeface="Times New Roman" pitchFamily="18" charset="0"/>
              </a:rPr>
              <a:t> (</a:t>
            </a:r>
            <a:r>
              <a:rPr lang="fr-FR" sz="7400" i="1" dirty="0" err="1" smtClean="0">
                <a:latin typeface="Times New Roman" pitchFamily="18" charset="0"/>
                <a:cs typeface="Times New Roman" pitchFamily="18" charset="0"/>
              </a:rPr>
              <a:t>ur</a:t>
            </a:r>
            <a:r>
              <a:rPr lang="hr-HR" sz="7400" i="1" dirty="0" smtClean="0">
                <a:latin typeface="Times New Roman" pitchFamily="18" charset="0"/>
                <a:cs typeface="Times New Roman" pitchFamily="18" charset="0"/>
              </a:rPr>
              <a:t>.</a:t>
            </a:r>
            <a:r>
              <a:rPr lang="fr-FR" sz="7400" i="1" dirty="0" err="1" smtClean="0">
                <a:latin typeface="Times New Roman" pitchFamily="18" charset="0"/>
                <a:cs typeface="Times New Roman" pitchFamily="18" charset="0"/>
              </a:rPr>
              <a:t>Vedran</a:t>
            </a:r>
            <a:r>
              <a:rPr lang="fr-FR" sz="7400" i="1" dirty="0" smtClean="0">
                <a:latin typeface="Times New Roman" pitchFamily="18" charset="0"/>
                <a:cs typeface="Times New Roman" pitchFamily="18" charset="0"/>
              </a:rPr>
              <a:t> </a:t>
            </a:r>
            <a:r>
              <a:rPr lang="fr-FR" sz="7400" i="1" cap="all" dirty="0" err="1" smtClean="0">
                <a:latin typeface="Times New Roman" pitchFamily="18" charset="0"/>
                <a:cs typeface="Times New Roman" pitchFamily="18" charset="0"/>
              </a:rPr>
              <a:t>G</a:t>
            </a:r>
            <a:r>
              <a:rPr lang="fr-FR" sz="7400" i="1" dirty="0" err="1" smtClean="0">
                <a:latin typeface="Times New Roman" pitchFamily="18" charset="0"/>
                <a:cs typeface="Times New Roman" pitchFamily="18" charset="0"/>
              </a:rPr>
              <a:t>ligo</a:t>
            </a:r>
            <a:r>
              <a:rPr lang="fr-FR" sz="7400" i="1" cap="all" dirty="0" smtClean="0">
                <a:latin typeface="Times New Roman" pitchFamily="18" charset="0"/>
                <a:cs typeface="Times New Roman" pitchFamily="18" charset="0"/>
              </a:rPr>
              <a:t> </a:t>
            </a:r>
            <a:r>
              <a:rPr lang="fr-FR" sz="7400" i="1" dirty="0" smtClean="0">
                <a:latin typeface="Times New Roman" pitchFamily="18" charset="0"/>
                <a:cs typeface="Times New Roman" pitchFamily="18" charset="0"/>
              </a:rPr>
              <a:t>i H</a:t>
            </a:r>
            <a:r>
              <a:rPr lang="hr-HR" sz="7400" i="1" dirty="0" err="1" smtClean="0">
                <a:latin typeface="Times New Roman" pitchFamily="18" charset="0"/>
                <a:cs typeface="Times New Roman" pitchFamily="18" charset="0"/>
              </a:rPr>
              <a:t>rvoje</a:t>
            </a:r>
            <a:r>
              <a:rPr lang="hr-HR" sz="7400" i="1" dirty="0" smtClean="0">
                <a:latin typeface="Times New Roman" pitchFamily="18" charset="0"/>
                <a:cs typeface="Times New Roman" pitchFamily="18" charset="0"/>
              </a:rPr>
              <a:t> </a:t>
            </a:r>
            <a:r>
              <a:rPr lang="fr-FR" sz="7400" i="1" cap="all" dirty="0" err="1" smtClean="0">
                <a:latin typeface="Times New Roman" pitchFamily="18" charset="0"/>
                <a:cs typeface="Times New Roman" pitchFamily="18" charset="0"/>
              </a:rPr>
              <a:t>M</a:t>
            </a:r>
            <a:r>
              <a:rPr lang="fr-FR" sz="7400" i="1" dirty="0" err="1" smtClean="0">
                <a:latin typeface="Times New Roman" pitchFamily="18" charset="0"/>
                <a:cs typeface="Times New Roman" pitchFamily="18" charset="0"/>
              </a:rPr>
              <a:t>orovi</a:t>
            </a:r>
            <a:r>
              <a:rPr lang="hr-HR" sz="7400" i="1" dirty="0" smtClean="0">
                <a:latin typeface="Times New Roman" pitchFamily="18" charset="0"/>
                <a:cs typeface="Times New Roman" pitchFamily="18" charset="0"/>
              </a:rPr>
              <a:t>ć (</a:t>
            </a:r>
            <a:r>
              <a:rPr lang="fr-FR" sz="7400" i="1" dirty="0" err="1" smtClean="0">
                <a:latin typeface="Times New Roman" pitchFamily="18" charset="0"/>
                <a:cs typeface="Times New Roman" pitchFamily="18" charset="0"/>
              </a:rPr>
              <a:t>ur</a:t>
            </a:r>
            <a:r>
              <a:rPr lang="hr-HR" sz="7400" i="1" dirty="0" smtClean="0">
                <a:latin typeface="Times New Roman" pitchFamily="18" charset="0"/>
                <a:cs typeface="Times New Roman" pitchFamily="18" charset="0"/>
              </a:rPr>
              <a:t>.), </a:t>
            </a:r>
            <a:r>
              <a:rPr lang="fr-FR" sz="7400" i="1" dirty="0" smtClean="0">
                <a:latin typeface="Times New Roman" pitchFamily="18" charset="0"/>
                <a:cs typeface="Times New Roman" pitchFamily="18" charset="0"/>
              </a:rPr>
              <a:t>Split</a:t>
            </a:r>
            <a:r>
              <a:rPr lang="hr-HR" sz="7400" i="1" dirty="0" smtClean="0">
                <a:latin typeface="Times New Roman" pitchFamily="18" charset="0"/>
                <a:cs typeface="Times New Roman" pitchFamily="18" charset="0"/>
              </a:rPr>
              <a:t>, 1977., 223.-264.</a:t>
            </a:r>
            <a:endParaRPr lang="hr-HR" sz="74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70000" lnSpcReduction="20000"/>
          </a:bodyPr>
          <a:lstStyle/>
          <a:p>
            <a:pPr hangingPunct="0"/>
            <a:r>
              <a:rPr lang="hr-HR" dirty="0" smtClean="0"/>
              <a:t>Pripovijedanje (</a:t>
            </a:r>
            <a:r>
              <a:rPr lang="hr-HR" i="1" dirty="0" err="1" smtClean="0"/>
              <a:t>narratio</a:t>
            </a:r>
            <a:r>
              <a:rPr lang="hr-HR" i="1" dirty="0" smtClean="0"/>
              <a:t> rei </a:t>
            </a:r>
            <a:r>
              <a:rPr lang="hr-HR" i="1" dirty="0" err="1" smtClean="0"/>
              <a:t>gestae</a:t>
            </a:r>
            <a:r>
              <a:rPr lang="hr-HR" i="1" dirty="0" smtClean="0"/>
              <a:t>) </a:t>
            </a:r>
            <a:r>
              <a:rPr lang="hr-HR" dirty="0" smtClean="0"/>
              <a:t>u</a:t>
            </a:r>
            <a:r>
              <a:rPr lang="hr-HR" i="1" dirty="0" smtClean="0"/>
              <a:t> Salonitanskoj povijesti</a:t>
            </a:r>
            <a:r>
              <a:rPr lang="hr-HR" dirty="0" smtClean="0"/>
              <a:t> često se odvija kroz </a:t>
            </a:r>
            <a:r>
              <a:rPr lang="hr-HR" dirty="0" err="1" smtClean="0"/>
              <a:t>ekskurse</a:t>
            </a:r>
            <a:r>
              <a:rPr lang="hr-HR" dirty="0" smtClean="0"/>
              <a:t> dvama pravcima, a </a:t>
            </a:r>
            <a:r>
              <a:rPr lang="hr-HR" i="1" dirty="0" err="1" smtClean="0"/>
              <a:t>propositum</a:t>
            </a:r>
            <a:r>
              <a:rPr lang="hr-HR" dirty="0" smtClean="0"/>
              <a:t>  je ona glavna nit, retorička teza oko koje Toma strukturira osnovnu temu odnosno povijest matične crkvene ustanove. Salonitansko razdoblje crkvene organizacije odabirom pojedinih salonitanskih prvosvećenika </a:t>
            </a:r>
            <a:r>
              <a:rPr lang="hr-HR" i="1" dirty="0" smtClean="0"/>
              <a:t>de </a:t>
            </a:r>
            <a:r>
              <a:rPr lang="hr-HR" i="1" dirty="0" err="1" smtClean="0"/>
              <a:t>quibus</a:t>
            </a:r>
            <a:r>
              <a:rPr lang="hr-HR" i="1" dirty="0" smtClean="0"/>
              <a:t> </a:t>
            </a:r>
            <a:r>
              <a:rPr lang="hr-HR" i="1" dirty="0" err="1" smtClean="0"/>
              <a:t>scire</a:t>
            </a:r>
            <a:r>
              <a:rPr lang="hr-HR" i="1" dirty="0" smtClean="0"/>
              <a:t> </a:t>
            </a:r>
            <a:r>
              <a:rPr lang="hr-HR" i="1" dirty="0" err="1" smtClean="0"/>
              <a:t>potuimus</a:t>
            </a:r>
            <a:r>
              <a:rPr lang="hr-HR" i="1" dirty="0" smtClean="0"/>
              <a:t> </a:t>
            </a:r>
            <a:r>
              <a:rPr lang="hr-HR" dirty="0" smtClean="0"/>
              <a:t> Toma daje preko vlastite  rekonstrukcije na temelju djela pisaca koje je na svoj način prihvatilo srednjovjekovlje, dok se ono rano splitsko razdoblje crkvene prošlosti iznosi uglavnom kao memorijalni zapis</a:t>
            </a:r>
            <a:r>
              <a:rPr lang="hr-HR" i="1" dirty="0" smtClean="0"/>
              <a:t> </a:t>
            </a:r>
            <a:r>
              <a:rPr lang="hr-HR" dirty="0" smtClean="0"/>
              <a:t>prema diplomatičkoj građi koja je danas jednim dijelom poznata, jednim dijelom nije. Razdoblje </a:t>
            </a:r>
            <a:r>
              <a:rPr lang="hr-HR" dirty="0" err="1" smtClean="0"/>
              <a:t>Tomina</a:t>
            </a:r>
            <a:r>
              <a:rPr lang="hr-HR" dirty="0" smtClean="0"/>
              <a:t> života sa suvremenicima očito je napisano prema usmenoj predaji (</a:t>
            </a:r>
            <a:r>
              <a:rPr lang="hr-HR" i="1" dirty="0" err="1" smtClean="0"/>
              <a:t>oral</a:t>
            </a:r>
            <a:r>
              <a:rPr lang="hr-HR" i="1" dirty="0" smtClean="0"/>
              <a:t> </a:t>
            </a:r>
            <a:r>
              <a:rPr lang="hr-HR" i="1" dirty="0" err="1" smtClean="0"/>
              <a:t>history</a:t>
            </a:r>
            <a:r>
              <a:rPr lang="hr-HR" dirty="0" smtClean="0"/>
              <a:t>) njegovih starijih sugrađana,  ali i iz vlastitog doživljaja te ima izrazita autobiografsko-memoarska obilježja. </a:t>
            </a:r>
            <a:endParaRPr lang="hr-HR" b="1" dirty="0" smtClean="0"/>
          </a:p>
          <a:p>
            <a:pPr hangingPunct="0"/>
            <a:r>
              <a:rPr lang="hr-HR" dirty="0" smtClean="0"/>
              <a:t>Po svemu </a:t>
            </a:r>
            <a:r>
              <a:rPr lang="hr-HR" i="1" cap="all" dirty="0" smtClean="0"/>
              <a:t>S</a:t>
            </a:r>
            <a:r>
              <a:rPr lang="hr-HR" i="1" dirty="0" smtClean="0"/>
              <a:t>alonitanska povijest</a:t>
            </a:r>
            <a:r>
              <a:rPr lang="hr-HR" dirty="0" smtClean="0"/>
              <a:t> predstavlja djelo visoke književne razine. P</a:t>
            </a:r>
            <a:r>
              <a:rPr lang="en-US" dirty="0" err="1" smtClean="0"/>
              <a:t>isana</a:t>
            </a:r>
            <a:r>
              <a:rPr lang="en-US" dirty="0" smtClean="0"/>
              <a:t> je </a:t>
            </a:r>
            <a:r>
              <a:rPr lang="en-US" dirty="0" err="1" smtClean="0"/>
              <a:t>visoko</a:t>
            </a:r>
            <a:r>
              <a:rPr lang="en-US" dirty="0" smtClean="0"/>
              <a:t> </a:t>
            </a:r>
            <a:r>
              <a:rPr lang="en-US" dirty="0" err="1" smtClean="0"/>
              <a:t>kvalitetnim</a:t>
            </a:r>
            <a:r>
              <a:rPr lang="en-US" dirty="0" smtClean="0"/>
              <a:t> </a:t>
            </a:r>
            <a:r>
              <a:rPr lang="en-US" dirty="0" err="1" smtClean="0"/>
              <a:t>srednjovjekovnim</a:t>
            </a:r>
            <a:r>
              <a:rPr lang="en-US" dirty="0" smtClean="0"/>
              <a:t> </a:t>
            </a:r>
            <a:r>
              <a:rPr lang="en-US" dirty="0" err="1" smtClean="0"/>
              <a:t>latinskim</a:t>
            </a:r>
            <a:r>
              <a:rPr lang="en-US" dirty="0" smtClean="0"/>
              <a:t> </a:t>
            </a:r>
            <a:r>
              <a:rPr lang="en-US" dirty="0" err="1" smtClean="0"/>
              <a:t>jezikom</a:t>
            </a:r>
            <a:r>
              <a:rPr lang="hr-HR" dirty="0" smtClean="0"/>
              <a:t>. </a:t>
            </a:r>
            <a:r>
              <a:rPr lang="en-US" dirty="0" err="1" smtClean="0"/>
              <a:t>Autor</a:t>
            </a:r>
            <a:r>
              <a:rPr lang="en-US" dirty="0" smtClean="0"/>
              <a:t> se </a:t>
            </a:r>
            <a:r>
              <a:rPr lang="en-US" dirty="0" err="1" smtClean="0"/>
              <a:t>slu</a:t>
            </a:r>
            <a:r>
              <a:rPr lang="hr-HR" dirty="0" smtClean="0"/>
              <a:t>ž</a:t>
            </a:r>
            <a:r>
              <a:rPr lang="en-US" dirty="0" err="1" smtClean="0"/>
              <a:t>i</a:t>
            </a:r>
            <a:r>
              <a:rPr lang="en-US" dirty="0" smtClean="0"/>
              <a:t> </a:t>
            </a:r>
            <a:r>
              <a:rPr lang="en-US" dirty="0" err="1" smtClean="0"/>
              <a:t>retori</a:t>
            </a:r>
            <a:r>
              <a:rPr lang="hr-HR" dirty="0" smtClean="0"/>
              <a:t>č</a:t>
            </a:r>
            <a:r>
              <a:rPr lang="en-US" dirty="0" err="1" smtClean="0"/>
              <a:t>kim</a:t>
            </a:r>
            <a:r>
              <a:rPr lang="en-US" dirty="0" smtClean="0"/>
              <a:t> </a:t>
            </a:r>
            <a:r>
              <a:rPr lang="en-US" dirty="0" err="1" smtClean="0"/>
              <a:t>figurama</a:t>
            </a:r>
            <a:r>
              <a:rPr lang="hr-HR" dirty="0" smtClean="0"/>
              <a:t>, </a:t>
            </a:r>
            <a:r>
              <a:rPr lang="en-US" dirty="0" err="1" smtClean="0"/>
              <a:t>citira</a:t>
            </a:r>
            <a:r>
              <a:rPr lang="en-US" dirty="0" smtClean="0"/>
              <a:t> </a:t>
            </a:r>
            <a:r>
              <a:rPr lang="en-US" dirty="0" err="1" smtClean="0"/>
              <a:t>Bibliju</a:t>
            </a:r>
            <a:r>
              <a:rPr lang="hr-HR" dirty="0" smtClean="0"/>
              <a:t>, </a:t>
            </a:r>
          </a:p>
          <a:p>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Rectangle 2"/>
          <p:cNvSpPr/>
          <p:nvPr/>
        </p:nvSpPr>
        <p:spPr>
          <a:xfrm>
            <a:off x="2286000" y="1012954"/>
            <a:ext cx="6084000" cy="4832092"/>
          </a:xfrm>
          <a:prstGeom prst="rect">
            <a:avLst/>
          </a:prstGeom>
        </p:spPr>
        <p:txBody>
          <a:bodyPr>
            <a:spAutoFit/>
          </a:bodyPr>
          <a:lstStyle/>
          <a:p>
            <a:pPr hangingPunct="0"/>
            <a:r>
              <a:rPr lang="pl-PL" dirty="0" smtClean="0"/>
              <a:t>Gotovo jedno stolje</a:t>
            </a:r>
            <a:r>
              <a:rPr lang="hr-HR" dirty="0" smtClean="0"/>
              <a:t>ć</a:t>
            </a:r>
            <a:r>
              <a:rPr lang="pl-PL" dirty="0" smtClean="0"/>
              <a:t>e u historiografiji je u opticaju bilo kriti</a:t>
            </a:r>
            <a:r>
              <a:rPr lang="hr-HR" dirty="0" smtClean="0"/>
              <a:t>č</a:t>
            </a:r>
            <a:r>
              <a:rPr lang="pl-PL" dirty="0" smtClean="0"/>
              <a:t>ko izdanje na latinskom jeziku koje je</a:t>
            </a:r>
            <a:r>
              <a:rPr lang="hr-HR" dirty="0" smtClean="0"/>
              <a:t> 1894.</a:t>
            </a:r>
            <a:r>
              <a:rPr lang="pl-PL" dirty="0" smtClean="0"/>
              <a:t>godine objavio F</a:t>
            </a:r>
            <a:r>
              <a:rPr lang="hr-HR" dirty="0" smtClean="0"/>
              <a:t>. </a:t>
            </a:r>
            <a:r>
              <a:rPr lang="pl-PL" dirty="0" smtClean="0"/>
              <a:t>Ra</a:t>
            </a:r>
            <a:r>
              <a:rPr lang="hr-HR" dirty="0" smtClean="0"/>
              <a:t>č</a:t>
            </a:r>
            <a:r>
              <a:rPr lang="pl-PL" dirty="0" smtClean="0"/>
              <a:t>ki</a:t>
            </a:r>
            <a:r>
              <a:rPr lang="hr-HR" dirty="0" smtClean="0"/>
              <a:t>, </a:t>
            </a:r>
            <a:r>
              <a:rPr lang="pl-PL" dirty="0" smtClean="0"/>
              <a:t>a prvi prijevod na hrvatski jezik u</a:t>
            </a:r>
            <a:r>
              <a:rPr lang="hr-HR" dirty="0" smtClean="0"/>
              <a:t>č</a:t>
            </a:r>
            <a:r>
              <a:rPr lang="pl-PL" dirty="0" smtClean="0"/>
              <a:t>inio je V</a:t>
            </a:r>
            <a:r>
              <a:rPr lang="hr-HR" dirty="0" smtClean="0"/>
              <a:t>. </a:t>
            </a:r>
            <a:r>
              <a:rPr lang="pl-PL" dirty="0" smtClean="0"/>
              <a:t>Rismondo</a:t>
            </a:r>
            <a:r>
              <a:rPr lang="hr-HR" dirty="0" smtClean="0"/>
              <a:t> 1960. </a:t>
            </a:r>
            <a:r>
              <a:rPr lang="pl-PL" dirty="0" smtClean="0"/>
              <a:t>Iza</a:t>
            </a:r>
            <a:r>
              <a:rPr lang="hr-HR" dirty="0" smtClean="0"/>
              <a:t>š</a:t>
            </a:r>
            <a:r>
              <a:rPr lang="pl-PL" dirty="0" smtClean="0"/>
              <a:t>li su tako</a:t>
            </a:r>
            <a:r>
              <a:rPr lang="hr-HR" dirty="0" smtClean="0"/>
              <a:t>đ</a:t>
            </a:r>
            <a:r>
              <a:rPr lang="pl-PL" dirty="0" smtClean="0"/>
              <a:t>er cjeloviti prijevodi na ruski i talijanski jezik</a:t>
            </a:r>
            <a:r>
              <a:rPr lang="hr-HR" dirty="0" smtClean="0"/>
              <a:t>, </a:t>
            </a:r>
            <a:r>
              <a:rPr lang="pl-PL" dirty="0" smtClean="0"/>
              <a:t>te djelomi</a:t>
            </a:r>
            <a:r>
              <a:rPr lang="hr-HR" dirty="0" smtClean="0"/>
              <a:t>č</a:t>
            </a:r>
            <a:r>
              <a:rPr lang="pl-PL" dirty="0" smtClean="0"/>
              <a:t>ni na njema</a:t>
            </a:r>
            <a:r>
              <a:rPr lang="hr-HR" dirty="0" smtClean="0"/>
              <a:t>č</a:t>
            </a:r>
            <a:r>
              <a:rPr lang="pl-PL" dirty="0" smtClean="0"/>
              <a:t>ki i ma</a:t>
            </a:r>
            <a:r>
              <a:rPr lang="hr-HR" dirty="0" smtClean="0"/>
              <a:t>đ</a:t>
            </a:r>
            <a:r>
              <a:rPr lang="pl-PL" dirty="0" smtClean="0"/>
              <a:t>arski jezik</a:t>
            </a:r>
            <a:r>
              <a:rPr lang="hr-HR" dirty="0" smtClean="0"/>
              <a:t>. </a:t>
            </a:r>
            <a:r>
              <a:rPr lang="pl-PL" dirty="0" smtClean="0"/>
              <a:t>U najnovije vrijeme iza</a:t>
            </a:r>
            <a:r>
              <a:rPr lang="hr-HR" dirty="0" smtClean="0"/>
              <a:t>š</a:t>
            </a:r>
            <a:r>
              <a:rPr lang="pl-PL" dirty="0" smtClean="0"/>
              <a:t>la su dva izdanja </a:t>
            </a:r>
            <a:r>
              <a:rPr lang="pl-PL" i="1" dirty="0" smtClean="0"/>
              <a:t>Salonitanske povijesti</a:t>
            </a:r>
            <a:r>
              <a:rPr lang="hr-HR" dirty="0" smtClean="0"/>
              <a:t>. </a:t>
            </a:r>
            <a:r>
              <a:rPr lang="pl-PL" dirty="0" smtClean="0"/>
              <a:t>Jedno je ono </a:t>
            </a:r>
            <a:r>
              <a:rPr lang="pl-PL" i="1" dirty="0" smtClean="0"/>
              <a:t>Knji</a:t>
            </a:r>
            <a:r>
              <a:rPr lang="hr-HR" i="1" dirty="0" smtClean="0"/>
              <a:t>ž</a:t>
            </a:r>
            <a:r>
              <a:rPr lang="pl-PL" i="1" dirty="0" smtClean="0"/>
              <a:t>evnog kruga</a:t>
            </a:r>
            <a:r>
              <a:rPr lang="pl-PL" dirty="0" smtClean="0"/>
              <a:t> iz Splita iz</a:t>
            </a:r>
            <a:r>
              <a:rPr lang="hr-HR" dirty="0" smtClean="0"/>
              <a:t> 2003. </a:t>
            </a:r>
            <a:r>
              <a:rPr lang="pl-PL" dirty="0" smtClean="0"/>
              <a:t>godine koje sadr</a:t>
            </a:r>
            <a:r>
              <a:rPr lang="hr-HR" dirty="0" smtClean="0"/>
              <a:t>ž</a:t>
            </a:r>
            <a:r>
              <a:rPr lang="pl-PL" dirty="0" smtClean="0"/>
              <a:t>i izvorni latinski tekst s faksimilom splitskog kodeksa i prijevodom na hrvatski jezik te ono tako</a:t>
            </a:r>
            <a:r>
              <a:rPr lang="hr-HR" dirty="0" smtClean="0"/>
              <a:t>đ</a:t>
            </a:r>
            <a:r>
              <a:rPr lang="pl-PL" dirty="0" smtClean="0"/>
              <a:t>er s</a:t>
            </a:r>
            <a:r>
              <a:rPr lang="hr-HR" dirty="0" smtClean="0"/>
              <a:t>  </a:t>
            </a:r>
            <a:r>
              <a:rPr lang="pl-PL" dirty="0" smtClean="0"/>
              <a:t>izvornim latinskim tekstom i prijevodom na engleski jezik iza</a:t>
            </a:r>
            <a:r>
              <a:rPr lang="hr-HR" dirty="0" smtClean="0"/>
              <a:t>š</a:t>
            </a:r>
            <a:r>
              <a:rPr lang="pl-PL" dirty="0" smtClean="0"/>
              <a:t>lo u Budimpe</a:t>
            </a:r>
            <a:r>
              <a:rPr lang="hr-HR" dirty="0" smtClean="0"/>
              <a:t>š</a:t>
            </a:r>
            <a:r>
              <a:rPr lang="pl-PL" dirty="0" smtClean="0"/>
              <a:t>ti</a:t>
            </a:r>
            <a:r>
              <a:rPr lang="hr-HR" dirty="0" smtClean="0"/>
              <a:t> 2006. </a:t>
            </a:r>
            <a:r>
              <a:rPr lang="pl-PL" dirty="0" smtClean="0"/>
              <a:t>u izdanju </a:t>
            </a:r>
            <a:r>
              <a:rPr lang="pl-PL" i="1" dirty="0" smtClean="0"/>
              <a:t>CEU Pressa</a:t>
            </a:r>
            <a:r>
              <a:rPr lang="hr-HR" dirty="0" smtClean="0"/>
              <a:t>.</a:t>
            </a:r>
            <a:endParaRPr lang="hr-HR" b="1" dirty="0" smtClean="0"/>
          </a:p>
          <a:p>
            <a:pPr hangingPunct="0"/>
            <a:r>
              <a:rPr lang="hr-HR" sz="2000" dirty="0" smtClean="0"/>
              <a:t> </a:t>
            </a:r>
            <a:endParaRPr lang="hr-HR" sz="20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47500" lnSpcReduction="20000"/>
          </a:bodyPr>
          <a:lstStyle/>
          <a:p>
            <a:pPr hangingPunct="0"/>
            <a:r>
              <a:rPr lang="pl-PL" dirty="0"/>
              <a:t>LITERATURA:</a:t>
            </a:r>
            <a:endParaRPr lang="hr-HR" b="1" dirty="0"/>
          </a:p>
          <a:p>
            <a:pPr hangingPunct="0"/>
            <a:r>
              <a:rPr lang="pl-PL" dirty="0"/>
              <a:t> </a:t>
            </a:r>
            <a:endParaRPr lang="hr-HR" b="1" dirty="0"/>
          </a:p>
          <a:p>
            <a:pPr hangingPunct="0"/>
            <a:r>
              <a:rPr lang="pl-PL" dirty="0"/>
              <a:t>K. Šegvić, </a:t>
            </a:r>
            <a:r>
              <a:rPr lang="pl-PL" i="1" dirty="0"/>
              <a:t>Toma Splićanin, državnik i pisac 1200.-1268.</a:t>
            </a:r>
            <a:r>
              <a:rPr lang="pl-PL" dirty="0"/>
              <a:t>, Zagreb 1927.</a:t>
            </a:r>
            <a:endParaRPr lang="hr-HR" b="1" dirty="0"/>
          </a:p>
          <a:p>
            <a:pPr hangingPunct="0"/>
            <a:r>
              <a:rPr lang="pl-PL" dirty="0"/>
              <a:t> </a:t>
            </a:r>
            <a:endParaRPr lang="hr-HR" b="1" dirty="0"/>
          </a:p>
          <a:p>
            <a:pPr hangingPunct="0"/>
            <a:r>
              <a:rPr lang="pl-PL" dirty="0"/>
              <a:t>N. Ivić, </a:t>
            </a:r>
            <a:r>
              <a:rPr lang="pl-PL" i="1" dirty="0"/>
              <a:t>Domišljanje prošlosti. Kako je trinaestostoljetni splitski arhiđakon napravio svoju Salonitansku historiju, </a:t>
            </a:r>
            <a:r>
              <a:rPr lang="pl-PL" dirty="0"/>
              <a:t>Zagreb, 1992.</a:t>
            </a:r>
            <a:endParaRPr lang="hr-HR" b="1" dirty="0"/>
          </a:p>
          <a:p>
            <a:pPr hangingPunct="0"/>
            <a:r>
              <a:rPr lang="pl-PL" dirty="0"/>
              <a:t> </a:t>
            </a:r>
            <a:endParaRPr lang="hr-HR" b="1" dirty="0"/>
          </a:p>
          <a:p>
            <a:pPr hangingPunct="0"/>
            <a:r>
              <a:rPr lang="pl-PL" dirty="0"/>
              <a:t>M. Matijević Sokol, Toma Arhiđakon Splićanin (1200.-1268.). Nacrt za jedan portret, </a:t>
            </a:r>
            <a:r>
              <a:rPr lang="pl-PL" i="1" dirty="0"/>
              <a:t>Povijesni pril</a:t>
            </a:r>
            <a:r>
              <a:rPr lang="pl-PL" dirty="0"/>
              <a:t>ozi, 14, Zagreb 1995, 117-135.</a:t>
            </a:r>
            <a:endParaRPr lang="hr-HR" b="1" dirty="0"/>
          </a:p>
          <a:p>
            <a:pPr hangingPunct="0"/>
            <a:r>
              <a:rPr lang="pl-PL" dirty="0"/>
              <a:t> </a:t>
            </a:r>
            <a:endParaRPr lang="hr-HR" b="1" dirty="0"/>
          </a:p>
          <a:p>
            <a:pPr hangingPunct="0"/>
            <a:r>
              <a:rPr lang="pl-PL" dirty="0"/>
              <a:t>M. Matijević Sokol, </a:t>
            </a:r>
            <a:r>
              <a:rPr lang="pl-PL" i="1" dirty="0"/>
              <a:t>Toma Arhiđakon i njegovo djelo</a:t>
            </a:r>
            <a:r>
              <a:rPr lang="pl-PL" dirty="0"/>
              <a:t>, Jastrebarsko 2002.</a:t>
            </a:r>
            <a:endParaRPr lang="hr-HR" b="1" dirty="0"/>
          </a:p>
          <a:p>
            <a:pPr hangingPunct="0"/>
            <a:r>
              <a:rPr lang="pl-PL" dirty="0"/>
              <a:t> </a:t>
            </a:r>
            <a:endParaRPr lang="hr-HR" b="1" dirty="0"/>
          </a:p>
          <a:p>
            <a:pPr hangingPunct="0"/>
            <a:r>
              <a:rPr lang="pl-PL" dirty="0"/>
              <a:t>Toma Arhiđakon, </a:t>
            </a:r>
            <a:r>
              <a:rPr lang="pl-PL" i="1" dirty="0"/>
              <a:t>Historia Salonitana: povijest salonitanskih i splitskih prvosvećenika</a:t>
            </a:r>
            <a:r>
              <a:rPr lang="pl-PL" dirty="0"/>
              <a:t>. Thomae Archidiaconi </a:t>
            </a:r>
            <a:r>
              <a:rPr lang="pl-PL" i="1" dirty="0"/>
              <a:t>Historia Salonitanorum atque Spalatinorum pontificum</a:t>
            </a:r>
            <a:r>
              <a:rPr lang="pl-PL" dirty="0"/>
              <a:t>, (</a:t>
            </a:r>
            <a:r>
              <a:rPr lang="pl-PL" i="1" dirty="0"/>
              <a:t>Predgovor, latinski tekst, kritički aparat i prijevod na hrvatski jezik</a:t>
            </a:r>
            <a:r>
              <a:rPr lang="pl-PL" dirty="0"/>
              <a:t> O. Perić; </a:t>
            </a:r>
            <a:r>
              <a:rPr lang="pl-PL" i="1" dirty="0"/>
              <a:t>Povijesni komentar</a:t>
            </a:r>
            <a:r>
              <a:rPr lang="pl-PL" dirty="0"/>
              <a:t> M. Matijević Sokol; Studija: </a:t>
            </a:r>
            <a:r>
              <a:rPr lang="pl-PL" i="1" dirty="0"/>
              <a:t>Toma Arhiđakon i njegovo djelo</a:t>
            </a:r>
            <a:r>
              <a:rPr lang="pl-PL" dirty="0"/>
              <a:t> R. Katičić), Split 2003.</a:t>
            </a:r>
            <a:endParaRPr lang="hr-HR" b="1" dirty="0"/>
          </a:p>
          <a:p>
            <a:pPr hangingPunct="0"/>
            <a:r>
              <a:rPr lang="pl-PL" dirty="0"/>
              <a:t> </a:t>
            </a:r>
            <a:endParaRPr lang="hr-HR" b="1" dirty="0"/>
          </a:p>
          <a:p>
            <a:pPr hangingPunct="0"/>
            <a:r>
              <a:rPr lang="pl-PL" dirty="0"/>
              <a:t>Thomae Archidiaconi </a:t>
            </a:r>
            <a:r>
              <a:rPr lang="pl-PL" i="1" dirty="0"/>
              <a:t>Historia Salonitanorum atque Spalatinorum pontificum</a:t>
            </a:r>
            <a:r>
              <a:rPr lang="pl-PL" dirty="0"/>
              <a:t> Spalatensis. Archdeacon Thomas of Split, </a:t>
            </a:r>
            <a:r>
              <a:rPr lang="pl-PL" i="1" dirty="0"/>
              <a:t>History of the Bishops of Salona and Split</a:t>
            </a:r>
            <a:r>
              <a:rPr lang="pl-PL" dirty="0"/>
              <a:t>, (</a:t>
            </a:r>
            <a:r>
              <a:rPr lang="pl-PL" i="1" dirty="0"/>
              <a:t>Latin text</a:t>
            </a:r>
            <a:r>
              <a:rPr lang="pl-PL" dirty="0"/>
              <a:t> by Olga Perić; </a:t>
            </a:r>
            <a:r>
              <a:rPr lang="pl-PL" i="1" dirty="0"/>
              <a:t>Edited, translated and annotated</a:t>
            </a:r>
            <a:r>
              <a:rPr lang="pl-PL" dirty="0"/>
              <a:t> by Damir Karbić, Mirjana Matijević Sokol and James Ross Sweeney), Budapest – New York 2006.</a:t>
            </a:r>
            <a:endParaRPr lang="hr-HR" b="1" dirty="0"/>
          </a:p>
          <a:p>
            <a:pPr hangingPunct="0"/>
            <a:r>
              <a:rPr lang="pl-PL" dirty="0"/>
              <a:t> </a:t>
            </a:r>
            <a:endParaRPr lang="hr-HR" b="1" dirty="0"/>
          </a:p>
          <a:p>
            <a:pPr hangingPunct="0"/>
            <a:r>
              <a:rPr lang="pl-PL" dirty="0"/>
              <a:t> </a:t>
            </a:r>
            <a:endParaRPr lang="hr-H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1026" name="Picture 2" descr="Slikovni rezultat za Codex Traguriensis Toma"/>
          <p:cNvPicPr>
            <a:picLocks noChangeAspect="1" noChangeArrowheads="1"/>
          </p:cNvPicPr>
          <p:nvPr/>
        </p:nvPicPr>
        <p:blipFill>
          <a:blip r:embed="rId2" cstate="print"/>
          <a:srcRect/>
          <a:stretch>
            <a:fillRect/>
          </a:stretch>
        </p:blipFill>
        <p:spPr bwMode="auto">
          <a:xfrm>
            <a:off x="2771800" y="260648"/>
            <a:ext cx="3926446" cy="6300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668</TotalTime>
  <Words>5394</Words>
  <Application>Microsoft Office PowerPoint</Application>
  <PresentationFormat>On-screen Show (4:3)</PresentationFormat>
  <Paragraphs>125</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Apex</vt:lpstr>
      <vt:lpstr>Srednji vijek</vt:lpstr>
      <vt:lpstr>Slide 2</vt:lpstr>
      <vt:lpstr>Slide 3</vt:lpstr>
      <vt:lpstr>Slide 4</vt:lpstr>
      <vt:lpstr>Slide 5</vt:lpstr>
      <vt:lpstr>Slide 6</vt:lpstr>
      <vt:lpstr>Slide 7</vt:lpstr>
      <vt:lpstr>Slide 8</vt:lpstr>
      <vt:lpstr>Slide 9</vt:lpstr>
      <vt:lpstr>Ljetopis Popa Dukljanina</vt:lpstr>
      <vt:lpstr>Slide 11</vt:lpstr>
      <vt:lpstr>Slide 12</vt:lpstr>
      <vt:lpstr>Slide 13</vt:lpstr>
      <vt:lpstr>Slide 14</vt:lpstr>
      <vt:lpstr>Slide 15</vt:lpstr>
      <vt:lpstr>Slide 16</vt:lpstr>
      <vt:lpstr>Slide 17</vt:lpstr>
      <vt:lpstr>Literatura: </vt:lpstr>
      <vt:lpstr>Hagiografije</vt:lpstr>
      <vt:lpstr>Slide 20</vt:lpstr>
      <vt:lpstr>Slide 21</vt:lpstr>
      <vt:lpstr>Slide 22</vt:lpstr>
      <vt:lpstr>Slide 23</vt:lpstr>
      <vt:lpstr>Slide 24</vt:lpstr>
      <vt:lpstr>Slide 25</vt:lpstr>
      <vt:lpstr>Slide 26</vt:lpstr>
      <vt:lpstr>Slide 27</vt:lpstr>
      <vt:lpstr>Slide 28</vt:lpstr>
      <vt:lpstr>Slide 29</vt:lpstr>
      <vt:lpstr>Zadarska historiografija</vt:lpstr>
      <vt:lpstr>Obsidio Iadrensis</vt:lpstr>
      <vt:lpstr>Slide 32</vt:lpstr>
      <vt:lpstr>Cronica Iadertina</vt:lpstr>
      <vt:lpstr>Memoriale Pauli de Paulo</vt:lpstr>
      <vt:lpstr>Slide 35</vt:lpstr>
      <vt:lpstr>Dubrovačka historiografija</vt:lpstr>
      <vt:lpstr>Milecije</vt:lpstr>
      <vt:lpstr>Slide 38</vt:lpstr>
      <vt:lpstr>Ivan Ravenjanin (Joannes de Ravenna Conversini</vt:lpstr>
      <vt:lpstr>Slide 40</vt:lpstr>
      <vt:lpstr>Slide 41</vt:lpstr>
      <vt:lpstr>Filip de Diversis (Philippus De Diversis de Quartigianis)</vt:lpstr>
      <vt:lpstr>Slide 43</vt:lpstr>
      <vt:lpstr>Slide 44</vt:lpstr>
      <vt:lpstr>Slide 45</vt:lpstr>
      <vt:lpstr>Slide 46</vt:lpstr>
      <vt:lpstr>Slide 47</vt:lpstr>
      <vt:lpstr>Slide 48</vt:lpstr>
      <vt:lpstr>Komunalna historiografija</vt:lpstr>
      <vt:lpstr>Juraj Šižgorić (Georgius Sisgoreus Sibenicensis) (1420.-1509.),</vt:lpstr>
      <vt:lpstr>Slide 51</vt:lpstr>
      <vt:lpstr>Slide 52</vt:lpstr>
      <vt:lpstr>Dujam Hranković (Domnius de Chranchis).</vt:lpstr>
      <vt:lpstr>Slide 54</vt:lpstr>
      <vt:lpstr>Slide 55</vt:lpstr>
      <vt:lpstr>Vicko Prodić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Rani srednji vijek</dc:title>
  <dc:creator>korisnik</dc:creator>
  <cp:lastModifiedBy>korisnik</cp:lastModifiedBy>
  <cp:revision>61</cp:revision>
  <dcterms:created xsi:type="dcterms:W3CDTF">2019-10-15T18:31:02Z</dcterms:created>
  <dcterms:modified xsi:type="dcterms:W3CDTF">2019-12-11T21:10:22Z</dcterms:modified>
</cp:coreProperties>
</file>