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1"/>
  </p:notesMasterIdLst>
  <p:sldIdLst>
    <p:sldId id="256" r:id="rId2"/>
    <p:sldId id="258" r:id="rId3"/>
    <p:sldId id="265" r:id="rId4"/>
    <p:sldId id="264" r:id="rId5"/>
    <p:sldId id="271" r:id="rId6"/>
    <p:sldId id="267" r:id="rId7"/>
    <p:sldId id="263" r:id="rId8"/>
    <p:sldId id="270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26" autoAdjust="0"/>
    <p:restoredTop sz="86410" autoAdjust="0"/>
  </p:normalViewPr>
  <p:slideViewPr>
    <p:cSldViewPr>
      <p:cViewPr varScale="1">
        <p:scale>
          <a:sx n="67" d="100"/>
          <a:sy n="67" d="100"/>
        </p:scale>
        <p:origin x="1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EA488531-49B3-4AAB-BBF2-5C38F9D8EAB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206BE3-C10F-4800-903F-B2A85AB53D3A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845503D-30CF-4E3C-B810-D23EA980E7E2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2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39DD356-FCD3-4927-9378-69C3A6D4B8D7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42E4854-880E-4191-9E59-BE3D727489C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683A9B0-1006-4A95-8B28-61A75F044A44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6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ABEBB40-B581-4187-80C3-C135832E3579}" type="slidenum">
              <a:rPr lang="hr-HR" altLang="sr-Latn-RS">
                <a:latin typeface="Arial" panose="020B0604020202020204" pitchFamily="34" charset="0"/>
              </a:rPr>
              <a:pPr eaLnBrk="1" hangingPunct="1"/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7EBB92D-BB7C-4874-B5AA-CF6DDE28BED9}" type="slidenum">
              <a:rPr lang="hr-HR" altLang="sr-Latn-RS">
                <a:latin typeface="Arial" panose="020B0604020202020204" pitchFamily="34" charset="0"/>
              </a:rPr>
              <a:pPr eaLnBrk="1" hangingPunct="1"/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1E2C963-9046-4C17-882C-D77F2DFD4057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87886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9457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8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4862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84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154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F16-C035-4F9E-8B06-E8B889160631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45884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E496-63A6-4A40-88D2-69A22028FEA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360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F4B9-E863-471B-9501-DCFC90B9721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5414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423F36-4B3C-46AB-B2E1-8CDFC17AB06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4616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01BDABC-03ED-42B7-8300-B51FE0E3775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18432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F517F85-33DA-4322-B023-CC54961C494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89775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3338-7974-43B9-855C-A3E2A534D15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9329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2B7-181D-49F4-82D9-BAE0502838C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27653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C42A-F910-4B1E-9505-5658E7A07E8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5816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DE903C-B06A-4D83-B2C3-4F8B77FEDAA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48581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168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B4BAC1B2-6636-4CB3-8018-BAAE8A045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9E51F2A-41B1-4159-8DCF-C9E46EDC5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035" y="935646"/>
            <a:ext cx="3638392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868BDA6-98C8-4E7B-8A59-1162BE939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65507" y="228600"/>
            <a:ext cx="2138628" cy="6638625"/>
            <a:chOff x="2487613" y="285750"/>
            <a:chExt cx="2428875" cy="5654676"/>
          </a:xfrm>
        </p:grpSpPr>
        <p:sp>
          <p:nvSpPr>
            <p:cNvPr id="141" name="Freeform 11">
              <a:extLst>
                <a:ext uri="{FF2B5EF4-FFF2-40B4-BE49-F238E27FC236}">
                  <a16:creationId xmlns:a16="http://schemas.microsoft.com/office/drawing/2014/main" id="{D81ADA10-FA3B-405F-86D4-1BA4D4140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2">
              <a:extLst>
                <a:ext uri="{FF2B5EF4-FFF2-40B4-BE49-F238E27FC236}">
                  <a16:creationId xmlns:a16="http://schemas.microsoft.com/office/drawing/2014/main" id="{D4F2022F-50BA-40A0-9DE3-95D8E5D847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3">
              <a:extLst>
                <a:ext uri="{FF2B5EF4-FFF2-40B4-BE49-F238E27FC236}">
                  <a16:creationId xmlns:a16="http://schemas.microsoft.com/office/drawing/2014/main" id="{D45B3AAD-CD8F-42A9-8911-746584CB4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4">
              <a:extLst>
                <a:ext uri="{FF2B5EF4-FFF2-40B4-BE49-F238E27FC236}">
                  <a16:creationId xmlns:a16="http://schemas.microsoft.com/office/drawing/2014/main" id="{1B5BBA15-98B5-49B1-BFAA-70496407C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5">
              <a:extLst>
                <a:ext uri="{FF2B5EF4-FFF2-40B4-BE49-F238E27FC236}">
                  <a16:creationId xmlns:a16="http://schemas.microsoft.com/office/drawing/2014/main" id="{1426328E-D8AD-4CF3-84C4-EADAF4B7C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6">
              <a:extLst>
                <a:ext uri="{FF2B5EF4-FFF2-40B4-BE49-F238E27FC236}">
                  <a16:creationId xmlns:a16="http://schemas.microsoft.com/office/drawing/2014/main" id="{6D173D77-4FAE-4B6E-BCA3-88C023DEA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17">
              <a:extLst>
                <a:ext uri="{FF2B5EF4-FFF2-40B4-BE49-F238E27FC236}">
                  <a16:creationId xmlns:a16="http://schemas.microsoft.com/office/drawing/2014/main" id="{D2F3C6ED-3296-4551-890C-E00636FC4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18">
              <a:extLst>
                <a:ext uri="{FF2B5EF4-FFF2-40B4-BE49-F238E27FC236}">
                  <a16:creationId xmlns:a16="http://schemas.microsoft.com/office/drawing/2014/main" id="{CCD94978-E895-4165-8420-BFD493A48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19">
              <a:extLst>
                <a:ext uri="{FF2B5EF4-FFF2-40B4-BE49-F238E27FC236}">
                  <a16:creationId xmlns:a16="http://schemas.microsoft.com/office/drawing/2014/main" id="{2D296B6E-5119-44C6-8316-91B13AC22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0" name="Freeform 20">
              <a:extLst>
                <a:ext uri="{FF2B5EF4-FFF2-40B4-BE49-F238E27FC236}">
                  <a16:creationId xmlns:a16="http://schemas.microsoft.com/office/drawing/2014/main" id="{9718EC72-EF07-434B-86CA-F9FB74FA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1" name="Freeform 21">
              <a:extLst>
                <a:ext uri="{FF2B5EF4-FFF2-40B4-BE49-F238E27FC236}">
                  <a16:creationId xmlns:a16="http://schemas.microsoft.com/office/drawing/2014/main" id="{4A84889A-F40B-4581-B8FF-D34D3EC21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2" name="Freeform 22">
              <a:extLst>
                <a:ext uri="{FF2B5EF4-FFF2-40B4-BE49-F238E27FC236}">
                  <a16:creationId xmlns:a16="http://schemas.microsoft.com/office/drawing/2014/main" id="{EEA5C22F-63E7-4E2A-9135-6820FC6B8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12B2B893-BDFC-47A3-A8C8-B3351994B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85933" y="-786"/>
            <a:ext cx="1767505" cy="6854040"/>
            <a:chOff x="6627813" y="194833"/>
            <a:chExt cx="1952625" cy="5678918"/>
          </a:xfrm>
        </p:grpSpPr>
        <p:sp>
          <p:nvSpPr>
            <p:cNvPr id="155" name="Freeform 27">
              <a:extLst>
                <a:ext uri="{FF2B5EF4-FFF2-40B4-BE49-F238E27FC236}">
                  <a16:creationId xmlns:a16="http://schemas.microsoft.com/office/drawing/2014/main" id="{8D083C0B-408E-4195-B8E1-33451B8A3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28">
              <a:extLst>
                <a:ext uri="{FF2B5EF4-FFF2-40B4-BE49-F238E27FC236}">
                  <a16:creationId xmlns:a16="http://schemas.microsoft.com/office/drawing/2014/main" id="{7C7442FE-70AA-4B30-9386-0E011A0A9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29">
              <a:extLst>
                <a:ext uri="{FF2B5EF4-FFF2-40B4-BE49-F238E27FC236}">
                  <a16:creationId xmlns:a16="http://schemas.microsoft.com/office/drawing/2014/main" id="{6183366D-5F8A-40D5-9D35-25286ECB4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0">
              <a:extLst>
                <a:ext uri="{FF2B5EF4-FFF2-40B4-BE49-F238E27FC236}">
                  <a16:creationId xmlns:a16="http://schemas.microsoft.com/office/drawing/2014/main" id="{F9E4E29F-ED9B-42DE-8858-A3B54120E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1">
              <a:extLst>
                <a:ext uri="{FF2B5EF4-FFF2-40B4-BE49-F238E27FC236}">
                  <a16:creationId xmlns:a16="http://schemas.microsoft.com/office/drawing/2014/main" id="{75C77770-2C7D-4356-A1C0-F3B10DCC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2">
              <a:extLst>
                <a:ext uri="{FF2B5EF4-FFF2-40B4-BE49-F238E27FC236}">
                  <a16:creationId xmlns:a16="http://schemas.microsoft.com/office/drawing/2014/main" id="{A583B398-24D3-452A-9279-409D85D4C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3">
              <a:extLst>
                <a:ext uri="{FF2B5EF4-FFF2-40B4-BE49-F238E27FC236}">
                  <a16:creationId xmlns:a16="http://schemas.microsoft.com/office/drawing/2014/main" id="{8592BE0E-0BF6-4FE9-ABD6-7B7188BFD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4">
              <a:extLst>
                <a:ext uri="{FF2B5EF4-FFF2-40B4-BE49-F238E27FC236}">
                  <a16:creationId xmlns:a16="http://schemas.microsoft.com/office/drawing/2014/main" id="{C3D34FBF-02FF-4A36-BD2F-560F61252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5">
              <a:extLst>
                <a:ext uri="{FF2B5EF4-FFF2-40B4-BE49-F238E27FC236}">
                  <a16:creationId xmlns:a16="http://schemas.microsoft.com/office/drawing/2014/main" id="{F7F01C2A-5852-4E78-87E5-963993815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4" name="Freeform 36">
              <a:extLst>
                <a:ext uri="{FF2B5EF4-FFF2-40B4-BE49-F238E27FC236}">
                  <a16:creationId xmlns:a16="http://schemas.microsoft.com/office/drawing/2014/main" id="{3F3D15E2-E389-4E28-815C-9F1EF5387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5" name="Freeform 37">
              <a:extLst>
                <a:ext uri="{FF2B5EF4-FFF2-40B4-BE49-F238E27FC236}">
                  <a16:creationId xmlns:a16="http://schemas.microsoft.com/office/drawing/2014/main" id="{933BD079-DCEA-44C2-A3ED-3919F996F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6" name="Freeform 38">
              <a:extLst>
                <a:ext uri="{FF2B5EF4-FFF2-40B4-BE49-F238E27FC236}">
                  <a16:creationId xmlns:a16="http://schemas.microsoft.com/office/drawing/2014/main" id="{760D82AC-986D-4E9A-9989-BB83B349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60796" y="1265087"/>
            <a:ext cx="2386198" cy="38417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Plautus vortit </a:t>
            </a:r>
            <a:br>
              <a:rPr lang="hr-H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barbare</a:t>
            </a:r>
            <a:endParaRPr lang="hr-HR" sz="4000" b="1" dirty="0">
              <a:latin typeface="Palatino Linotyp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6170" y="6000634"/>
            <a:ext cx="4588170" cy="8386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sr-Latn-RS" sz="20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Difilovi </a:t>
            </a:r>
            <a:r>
              <a:rPr lang="hr-HR" altLang="sr-Latn-RS" sz="20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Kleroumenoi &gt; </a:t>
            </a:r>
            <a:r>
              <a:rPr lang="hr-HR" altLang="sr-Latn-RS" sz="20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Plautova</a:t>
            </a:r>
            <a:r>
              <a:rPr lang="hr-HR" altLang="sr-Latn-RS" sz="20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Casina</a:t>
            </a:r>
            <a:r>
              <a:rPr lang="hr-HR" altLang="sr-Latn-RS" sz="20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; sicilski krater, c.330.g.pr.Kr.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altLang="sr-Latn-RS" sz="1400" dirty="0">
              <a:latin typeface="Palatino Linotype" panose="02040502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0D8A12-035E-4F18-BD5C-CD8A568DB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372025"/>
            <a:ext cx="3546711" cy="4106717"/>
          </a:xfrm>
          <a:prstGeom prst="rect">
            <a:avLst/>
          </a:prstGeom>
        </p:spPr>
      </p:pic>
      <p:sp>
        <p:nvSpPr>
          <p:cNvPr id="168" name="Rectangle 167">
            <a:extLst>
              <a:ext uri="{FF2B5EF4-FFF2-40B4-BE49-F238E27FC236}">
                <a16:creationId xmlns:a16="http://schemas.microsoft.com/office/drawing/2014/main" id="{FE8CCA1D-3EED-438C-8DF2-1F365B6F1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5516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0" name="Freeform 33">
            <a:extLst>
              <a:ext uri="{FF2B5EF4-FFF2-40B4-BE49-F238E27FC236}">
                <a16:creationId xmlns:a16="http://schemas.microsoft.com/office/drawing/2014/main" id="{32D9B158-7DEE-41F9-AC1A-4F746D428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65516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DD9CA3-9467-409E-B757-7B873FB1DB86}"/>
              </a:ext>
            </a:extLst>
          </p:cNvPr>
          <p:cNvSpPr txBox="1"/>
          <p:nvPr/>
        </p:nvSpPr>
        <p:spPr>
          <a:xfrm>
            <a:off x="-16170" y="-9809"/>
            <a:ext cx="4678125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Sebastiana </a:t>
            </a:r>
            <a:r>
              <a:rPr lang="en-GB" altLang="sr-Latn-R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Nervegna</a:t>
            </a: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, „</a:t>
            </a:r>
            <a:r>
              <a:rPr lang="en-GB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Plautus and Greek Drama</a:t>
            </a: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”, </a:t>
            </a:r>
            <a:r>
              <a:rPr lang="en-GB" altLang="sr-Latn-R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A Companion to Plautus</a:t>
            </a: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https://onlinelibrary.wiley.com/doi/abs/10.1002/9781118958018.ch2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404664"/>
            <a:ext cx="7344816" cy="7913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„Plaut je okrenuo na barbarski”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6792"/>
            <a:ext cx="7848872" cy="504085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Od grčkih uzora koje je prilagođavao rimskom ukusu i italskoj tradiciji koristio je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Filemona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Mercator, Trinummus, Mostellaria?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Difila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Casina, </a:t>
            </a:r>
            <a:r>
              <a:rPr lang="hr-HR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Rudens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, </a:t>
            </a:r>
            <a:r>
              <a:rPr lang="hr-HR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Vidularia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Demofila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Asinaria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Aleksida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Poenulus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Menandra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Bacchides, Stichus, Cistellaria, ~Aulularia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-&gt; nema omiljenog autora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48680"/>
            <a:ext cx="5760640" cy="1026989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Razlike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916832"/>
            <a:ext cx="7128791" cy="47525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Plaut želi iskoristiti svaku mogućnost za komiku, Grci više paze na kompoziciju i karakterizaciju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Slobodni ljudi ne smiju kršiti rimske vrijednosti (iako su službeno Grci) </a:t>
            </a:r>
          </a:p>
          <a:p>
            <a:pPr lvl="1">
              <a:defRPr/>
            </a:pPr>
            <a:r>
              <a:rPr lang="hr-HR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fides = </a:t>
            </a:r>
            <a:r>
              <a:rPr lang="hr-H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povjerenje, odanost savezu – vrlina rimskog građanina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Prostor za korske dijelove nestaje, ali stižu 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cantica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(ili muzički intervali bez riječi)</a:t>
            </a:r>
            <a:endParaRPr lang="hr-HR" sz="20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923088" cy="450850"/>
          </a:xfrm>
        </p:spPr>
        <p:txBody>
          <a:bodyPr>
            <a:normAutofit fontScale="90000"/>
          </a:bodyPr>
          <a:lstStyle/>
          <a:p>
            <a:pPr eaLnBrk="1" hangingPunct="1"/>
            <a:endParaRPr lang="hr-HR" altLang="sr-Latn-RS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124744"/>
            <a:ext cx="7345510" cy="55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Plautovi najrazrađeniji likovi drugačiji su od onih u Novoj komediji: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Pirgopolinik, Balion, Euklion, Alkmena,...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Više karikature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Samo 3 slučaja u svim sačuvanim djelima da 2 lika nose isto ime (iz grč. N. komedije)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Callicles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Trinummus/Truculentus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  <a:r>
              <a:rPr lang="hr-HR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Demipho</a:t>
            </a:r>
            <a:r>
              <a:rPr lang="hr-H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Cistellaria/Mercator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   </a:t>
            </a:r>
            <a:r>
              <a:rPr lang="hr-HR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Charinus</a:t>
            </a:r>
            <a:r>
              <a:rPr lang="hr-H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Mercator/Pseudolus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  <a:endParaRPr lang="hr-HR" sz="2800" b="1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7903-0237-4DDE-BDC5-DAB0D7CE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1260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01C1A-0364-42A7-B1C8-9CB9945D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273" y="1340768"/>
            <a:ext cx="6661207" cy="5328592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Promjena imena kod Plauta obično motivirana značenjem (prikladnost ili suprotnost karakteru) ili igrom riječi </a:t>
            </a:r>
          </a:p>
          <a:p>
            <a:pPr lvl="1"/>
            <a:r>
              <a:rPr lang="hr-HR" sz="3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Syrus &gt; Chrysalus</a:t>
            </a:r>
            <a:r>
              <a:rPr lang="hr-HR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, npr. (</a:t>
            </a:r>
            <a:r>
              <a:rPr lang="hr-H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opus est chryso Chrysalo = </a:t>
            </a:r>
            <a:r>
              <a:rPr lang="hr-H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„Zlatko/Goldie treba zlata”</a:t>
            </a:r>
            <a:r>
              <a:rPr lang="hr-HR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</a:p>
          <a:p>
            <a:r>
              <a:rPr lang="hr-HR" altLang="sr-Latn-RS" sz="3200" dirty="0">
                <a:latin typeface="Palatino Linotype" panose="02040502050505030304" pitchFamily="18" charset="0"/>
              </a:rPr>
              <a:t>Karakteri su često pretjerani ili se ne ponašaju onako kako bi trebali</a:t>
            </a:r>
          </a:p>
          <a:p>
            <a:r>
              <a:rPr lang="hr-HR" altLang="sr-Latn-RS" sz="3200" dirty="0">
                <a:latin typeface="Palatino Linotype" panose="02040502050505030304" pitchFamily="18" charset="0"/>
              </a:rPr>
              <a:t>Plaut nije zloban, on se smije </a:t>
            </a:r>
            <a:r>
              <a:rPr lang="hr-HR" altLang="sr-Latn-RS" sz="3200" b="1" u="sng" dirty="0">
                <a:latin typeface="Palatino Linotype" panose="02040502050505030304" pitchFamily="18" charset="0"/>
              </a:rPr>
              <a:t>sa</a:t>
            </a:r>
            <a:r>
              <a:rPr lang="hr-HR" altLang="sr-Latn-RS" sz="3200" dirty="0">
                <a:latin typeface="Palatino Linotype" panose="02040502050505030304" pitchFamily="18" charset="0"/>
              </a:rPr>
              <a:t> svojim likovima</a:t>
            </a:r>
          </a:p>
        </p:txBody>
      </p:sp>
    </p:spTree>
    <p:extLst>
      <p:ext uri="{BB962C8B-B14F-4D97-AF65-F5344CB8AC3E}">
        <p14:creationId xmlns:p14="http://schemas.microsoft.com/office/powerpoint/2010/main" val="2876445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7488832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Još jedan usporedivi primjer prevođenja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133600"/>
            <a:ext cx="7850832" cy="446375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Hon hoi theoi philousin apothn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itchFamily="18" charset="0"/>
              </a:rPr>
              <a:t>ē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iskei neos. </a:t>
            </a:r>
            <a:r>
              <a:rPr lang="hr-HR" sz="36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„Onaj koga bogovi vole umire mlad.” </a:t>
            </a: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(Menandar, </a:t>
            </a: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 exapat</a:t>
            </a:r>
            <a:r>
              <a:rPr lang="en-US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ō</a:t>
            </a: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125K)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eaLnBrk="1" hangingPunct="1">
              <a:defRPr/>
            </a:pPr>
            <a:endParaRPr lang="hr-HR" sz="3600" i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Quem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di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diligunt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adulescens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moritur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dum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valet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sentit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sapit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.</a:t>
            </a:r>
            <a:endParaRPr lang="hr-HR" sz="3600" i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>
              <a:buNone/>
              <a:defRPr/>
            </a:pP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  </a:t>
            </a:r>
            <a:r>
              <a:rPr lang="hr-HR" sz="36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„Onaj koga bogovi vole umire mlad, dok ima snage, osjeta i uma.”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pPr>
              <a:buNone/>
              <a:defRPr/>
            </a:pP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	(Plaut, </a:t>
            </a: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Bacchides</a:t>
            </a: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816-7)</a:t>
            </a:r>
            <a:endParaRPr lang="en-GB" sz="36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151" y="148680"/>
            <a:ext cx="7741328" cy="1020242"/>
          </a:xfrm>
        </p:spPr>
        <p:txBody>
          <a:bodyPr/>
          <a:lstStyle/>
          <a:p>
            <a:pPr algn="ctr">
              <a:defRPr/>
            </a:pPr>
            <a:r>
              <a:rPr lang="hr-HR" dirty="0">
                <a:latin typeface="Palatino Linotype" panose="02040502050505030304" pitchFamily="18" charset="0"/>
              </a:rPr>
              <a:t>Izvor komike u radnji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1" y="908720"/>
            <a:ext cx="7884369" cy="583264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400" dirty="0">
                <a:latin typeface="Palatino Linotype" panose="02040502050505030304" pitchFamily="18" charset="0"/>
                <a:cs typeface="Times New Roman" pitchFamily="18" charset="0"/>
              </a:rPr>
              <a:t>Tipične i netipične situacije:</a:t>
            </a:r>
          </a:p>
          <a:p>
            <a:pPr lvl="1">
              <a:spcBef>
                <a:spcPts val="0"/>
              </a:spcBef>
              <a:defRPr/>
            </a:pPr>
            <a:r>
              <a:rPr lang="hr-HR" sz="2000" dirty="0">
                <a:latin typeface="Palatino Linotype" panose="02040502050505030304" pitchFamily="18" charset="0"/>
                <a:cs typeface="Times New Roman" pitchFamily="18" charset="0"/>
              </a:rPr>
              <a:t>Prisluškivanje (udaljenost?)</a:t>
            </a:r>
          </a:p>
          <a:p>
            <a:pPr lvl="1">
              <a:spcBef>
                <a:spcPts val="0"/>
              </a:spcBef>
              <a:defRPr/>
            </a:pPr>
            <a:r>
              <a:rPr lang="hr-HR" sz="2000" dirty="0">
                <a:latin typeface="Palatino Linotype" panose="02040502050505030304" pitchFamily="18" charset="0"/>
                <a:cs typeface="Times New Roman" pitchFamily="18" charset="0"/>
              </a:rPr>
              <a:t>prazna scena</a:t>
            </a:r>
          </a:p>
          <a:p>
            <a:pPr lvl="1">
              <a:spcBef>
                <a:spcPts val="0"/>
              </a:spcBef>
              <a:defRPr/>
            </a:pPr>
            <a:r>
              <a:rPr lang="hr-HR" sz="2000" dirty="0">
                <a:latin typeface="Palatino Linotype" panose="02040502050505030304" pitchFamily="18" charset="0"/>
                <a:cs typeface="Times New Roman" pitchFamily="18" charset="0"/>
              </a:rPr>
              <a:t>zvukovi izvan scene</a:t>
            </a:r>
          </a:p>
          <a:p>
            <a:pPr>
              <a:defRPr/>
            </a:pPr>
            <a:r>
              <a:rPr lang="hr-HR" sz="2400" u="sng" dirty="0">
                <a:latin typeface="Palatino Linotype" panose="02040502050505030304" pitchFamily="18" charset="0"/>
                <a:cs typeface="Times New Roman" pitchFamily="18" charset="0"/>
              </a:rPr>
              <a:t>Varijacije</a:t>
            </a:r>
            <a:r>
              <a:rPr lang="hr-HR" sz="2400" dirty="0">
                <a:latin typeface="Palatino Linotype" panose="02040502050505030304" pitchFamily="18" charset="0"/>
                <a:cs typeface="Times New Roman" pitchFamily="18" charset="0"/>
              </a:rPr>
              <a:t> u uobičajenim rutinama (prolog, ljubavna scena, pisanje i čitanje pisma i sl.) stvaraju komičke efekte</a:t>
            </a:r>
          </a:p>
          <a:p>
            <a:r>
              <a:rPr lang="hr-HR" altLang="sr-Latn-RS" sz="2400" u="sng" dirty="0">
                <a:latin typeface="Palatino Linotype" panose="02040502050505030304" pitchFamily="18" charset="0"/>
              </a:rPr>
              <a:t>Greške</a:t>
            </a:r>
            <a:r>
              <a:rPr lang="hr-HR" altLang="sr-Latn-RS" sz="2400" dirty="0">
                <a:latin typeface="Palatino Linotype" panose="02040502050505030304" pitchFamily="18" charset="0"/>
              </a:rPr>
              <a:t>: nesporazumi, kriva uvjerenja, namjerne prijevare (publika obično zna više, najčešće iz prologa)</a:t>
            </a:r>
          </a:p>
          <a:p>
            <a:pPr lvl="1"/>
            <a:r>
              <a:rPr lang="hr-HR" altLang="sr-Latn-RS" sz="2000" i="1" dirty="0">
                <a:latin typeface="Palatino Linotype" panose="02040502050505030304" pitchFamily="18" charset="0"/>
              </a:rPr>
              <a:t>Quid pro quo: </a:t>
            </a:r>
            <a:r>
              <a:rPr lang="hr-HR" altLang="sr-Latn-RS" sz="2000" dirty="0">
                <a:latin typeface="Palatino Linotype" panose="02040502050505030304" pitchFamily="18" charset="0"/>
              </a:rPr>
              <a:t>dijalog Eukliona i Likonida u </a:t>
            </a:r>
            <a:r>
              <a:rPr lang="hr-HR" altLang="sr-Latn-RS" sz="2000" i="1" dirty="0">
                <a:latin typeface="Palatino Linotype" panose="02040502050505030304" pitchFamily="18" charset="0"/>
              </a:rPr>
              <a:t>Aululariji </a:t>
            </a:r>
            <a:r>
              <a:rPr lang="hr-HR" altLang="sr-Latn-RS" sz="2000" dirty="0">
                <a:latin typeface="Palatino Linotype" panose="02040502050505030304" pitchFamily="18" charset="0"/>
              </a:rPr>
              <a:t>o krađi ćupa / silovanju kćeri</a:t>
            </a:r>
          </a:p>
          <a:p>
            <a:r>
              <a:rPr lang="hr-HR" altLang="sr-Latn-RS" sz="2400" u="sng" dirty="0">
                <a:latin typeface="Palatino Linotype" panose="02040502050505030304" pitchFamily="18" charset="0"/>
              </a:rPr>
              <a:t>Kontrast</a:t>
            </a:r>
            <a:r>
              <a:rPr lang="hr-HR" altLang="sr-Latn-RS" sz="2400" dirty="0">
                <a:latin typeface="Palatino Linotype" panose="02040502050505030304" pitchFamily="18" charset="0"/>
              </a:rPr>
              <a:t> između onoga što publika očekuje i što se zbilja događa (element </a:t>
            </a:r>
            <a:r>
              <a:rPr lang="hr-HR" altLang="sr-Latn-RS" sz="2400" u="sng" dirty="0">
                <a:latin typeface="Palatino Linotype" panose="02040502050505030304" pitchFamily="18" charset="0"/>
              </a:rPr>
              <a:t>iznenađenja</a:t>
            </a:r>
            <a:r>
              <a:rPr lang="hr-HR" altLang="sr-Latn-RS" sz="2400" dirty="0">
                <a:latin typeface="Palatino Linotype" panose="02040502050505030304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</a:pPr>
            <a:r>
              <a:rPr lang="hr-HR" altLang="sr-Latn-RS" sz="2000" i="1" dirty="0">
                <a:latin typeface="Times New Roman" pitchFamily="18" charset="0"/>
              </a:rPr>
              <a:t>Pater familias </a:t>
            </a:r>
            <a:r>
              <a:rPr lang="hr-HR" altLang="sr-Latn-RS" sz="2000" dirty="0">
                <a:latin typeface="Times New Roman" pitchFamily="18" charset="0"/>
              </a:rPr>
              <a:t>koji je prevaren ili se ponaša kao zaljubljeni mladić </a:t>
            </a:r>
          </a:p>
          <a:p>
            <a:pPr lvl="1" eaLnBrk="1" hangingPunct="1">
              <a:spcBef>
                <a:spcPts val="0"/>
              </a:spcBef>
            </a:pPr>
            <a:r>
              <a:rPr lang="hr-HR" altLang="sr-Latn-RS" sz="2000" i="1" dirty="0">
                <a:latin typeface="Times New Roman" pitchFamily="18" charset="0"/>
              </a:rPr>
              <a:t>Servus </a:t>
            </a:r>
            <a:r>
              <a:rPr lang="hr-HR" altLang="sr-Latn-RS" sz="2000" i="1" u="sng" dirty="0">
                <a:latin typeface="Times New Roman" pitchFamily="18" charset="0"/>
              </a:rPr>
              <a:t>callidus</a:t>
            </a:r>
            <a:r>
              <a:rPr lang="hr-HR" altLang="sr-Latn-RS" sz="2000" i="1" dirty="0">
                <a:latin typeface="Times New Roman" pitchFamily="18" charset="0"/>
              </a:rPr>
              <a:t> </a:t>
            </a:r>
            <a:r>
              <a:rPr lang="hr-HR" altLang="sr-Latn-RS" sz="2000" dirty="0">
                <a:latin typeface="Times New Roman" pitchFamily="18" charset="0"/>
              </a:rPr>
              <a:t>(lukavi rob)</a:t>
            </a:r>
            <a:r>
              <a:rPr lang="hr-HR" altLang="sr-Latn-RS" sz="2000" i="1" dirty="0">
                <a:latin typeface="Times New Roman" pitchFamily="18" charset="0"/>
              </a:rPr>
              <a:t>– </a:t>
            </a:r>
            <a:r>
              <a:rPr lang="hr-HR" altLang="sr-Latn-RS" sz="2000" dirty="0">
                <a:latin typeface="Times New Roman" pitchFamily="18" charset="0"/>
              </a:rPr>
              <a:t>uspješan ili neuspješan</a:t>
            </a:r>
          </a:p>
          <a:p>
            <a:pPr lvl="1" eaLnBrk="1" hangingPunct="1">
              <a:spcBef>
                <a:spcPts val="0"/>
              </a:spcBef>
            </a:pPr>
            <a:r>
              <a:rPr lang="hr-HR" altLang="sr-Latn-RS" sz="2000" dirty="0">
                <a:latin typeface="Times New Roman" pitchFamily="18" charset="0"/>
              </a:rPr>
              <a:t>Hvalisavi vojnik pobijeđen u hvalisanju</a:t>
            </a:r>
          </a:p>
          <a:p>
            <a:endParaRPr lang="hr-HR" altLang="sr-Latn-RS" sz="2400" u="sng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332656"/>
            <a:ext cx="7920880" cy="640871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hr-HR" altLang="sr-Latn-RS" sz="3600" dirty="0">
                <a:latin typeface="Times New Roman" pitchFamily="18" charset="0"/>
              </a:rPr>
              <a:t>Količina ozbiljnosti</a:t>
            </a:r>
          </a:p>
          <a:p>
            <a:pPr lvl="1" eaLnBrk="1" hangingPunct="1"/>
            <a:r>
              <a:rPr lang="hr-HR" altLang="sr-Latn-RS" sz="3400" dirty="0">
                <a:latin typeface="Times New Roman" pitchFamily="18" charset="0"/>
              </a:rPr>
              <a:t>Batine, nesretna ljubav, društveni problemi... </a:t>
            </a:r>
          </a:p>
          <a:p>
            <a:pPr lvl="1" eaLnBrk="1" hangingPunct="1"/>
            <a:r>
              <a:rPr lang="hr-HR" altLang="sr-Latn-RS" sz="3400" dirty="0">
                <a:latin typeface="Times New Roman" pitchFamily="18" charset="0"/>
              </a:rPr>
              <a:t>Muzika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Epizodnost radnje još je jedna od Plautovih karakteristika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3400" dirty="0">
                <a:latin typeface="Times New Roman" pitchFamily="18" charset="0"/>
              </a:rPr>
              <a:t> Pozornost publike?</a:t>
            </a:r>
          </a:p>
          <a:p>
            <a:pPr lvl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 </a:t>
            </a:r>
            <a:r>
              <a:rPr lang="hr-HR" sz="3400" dirty="0">
                <a:latin typeface="Times New Roman" pitchFamily="18" charset="0"/>
              </a:rPr>
              <a:t>Gledatelj se ne može vratiti na prethodnu scenu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Ponavljanje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dirty="0">
                <a:latin typeface="Times New Roman" pitchFamily="18" charset="0"/>
              </a:rPr>
              <a:t>Najupečatljivije u Menehmima (6 likova zaredom misli da je Menehmo II zapravo I, a jednom obratno)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Razbijanje komičke iluzije: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dirty="0">
                <a:latin typeface="Times New Roman" pitchFamily="18" charset="0"/>
              </a:rPr>
              <a:t>obraćanje publici</a:t>
            </a:r>
          </a:p>
          <a:p>
            <a:pPr lvl="2">
              <a:lnSpc>
                <a:spcPct val="90000"/>
              </a:lnSpc>
              <a:defRPr/>
            </a:pPr>
            <a:r>
              <a:rPr lang="hr-HR" sz="2800" dirty="0">
                <a:latin typeface="Times New Roman" pitchFamily="18" charset="0"/>
              </a:rPr>
              <a:t>Lik s maskom teško vidi sa strane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dirty="0">
                <a:latin typeface="Times New Roman" pitchFamily="18" charset="0"/>
              </a:rPr>
              <a:t>u grčki svijet ulaze rimski likovi i običaji (kvestori, npr.)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460432" cy="1023193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4000" dirty="0">
                <a:latin typeface="Times New Roman" pitchFamily="18" charset="0"/>
              </a:rPr>
              <a:t>Pretjerivanje (pučki ~ vulgarno):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51781"/>
            <a:ext cx="8712460" cy="558958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Karakterizacija s boljeg na gore, ali i prikazivanje lošeg karaktera boljim (kad to radi on sam)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latin typeface="Times New Roman" pitchFamily="18" charset="0"/>
              </a:rPr>
              <a:t>Plautovi su likovi često pretjerani ili se ne ponašaju prikladno („izvan svog statusa”)</a:t>
            </a:r>
            <a:endParaRPr lang="hr-HR" sz="24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400" i="1" dirty="0">
                <a:latin typeface="Palatino Linotype" panose="02040502050505030304" pitchFamily="18" charset="0"/>
              </a:rPr>
              <a:t>	</a:t>
            </a: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... ducenos annos poterunt vivere</a:t>
            </a:r>
            <a:b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meas qui essitabunt escas quas condivero.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	= 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Dvjesto će godina moći živjeti oni koji budu jeli jela koja ja začinim.</a:t>
            </a:r>
            <a:r>
              <a:rPr lang="hr-HR" sz="2400" i="1" dirty="0">
                <a:latin typeface="Palatino Linotype" panose="02040502050505030304" pitchFamily="18" charset="0"/>
              </a:rPr>
              <a:t> </a:t>
            </a:r>
            <a:r>
              <a:rPr lang="hr-HR" sz="2400" dirty="0">
                <a:latin typeface="Palatino Linotype" panose="02040502050505030304" pitchFamily="18" charset="0"/>
              </a:rPr>
              <a:t>(</a:t>
            </a:r>
            <a:r>
              <a:rPr lang="hr-HR" sz="2400" i="1" dirty="0">
                <a:latin typeface="Palatino Linotype" panose="02040502050505030304" pitchFamily="18" charset="0"/>
              </a:rPr>
              <a:t>Pseudolus </a:t>
            </a:r>
            <a:r>
              <a:rPr lang="hr-HR" sz="2400" dirty="0">
                <a:latin typeface="Palatino Linotype" panose="02040502050505030304" pitchFamily="18" charset="0"/>
              </a:rPr>
              <a:t>829-30)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hr-HR" sz="2800" i="1" dirty="0">
                <a:latin typeface="Palatino Linotype" panose="02040502050505030304" pitchFamily="18" charset="0"/>
              </a:rPr>
              <a:t>Servus currens</a:t>
            </a:r>
            <a:r>
              <a:rPr lang="hr-HR" sz="2800" dirty="0">
                <a:latin typeface="Palatino Linotype" panose="02040502050505030304" pitchFamily="18" charset="0"/>
              </a:rPr>
              <a:t>: rob koji se jako žuri i tjera prolaznike, ili zastaje i drži dugačke monologe i sl.</a:t>
            </a:r>
            <a:endParaRPr lang="hr-HR" sz="24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r-HR" sz="2400" dirty="0">
                <a:latin typeface="Times New Roman" pitchFamily="18" charset="0"/>
              </a:rPr>
              <a:t>Problemi</a:t>
            </a:r>
            <a:r>
              <a:rPr lang="hr-HR" sz="2400" baseline="0" dirty="0">
                <a:latin typeface="Times New Roman" pitchFamily="18" charset="0"/>
              </a:rPr>
              <a:t> prolaska vremena</a:t>
            </a:r>
            <a:endParaRPr lang="hr-HR" sz="2400" dirty="0">
              <a:latin typeface="Palatino Linotype" panose="02040502050505030304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hr-HR" sz="2800" dirty="0">
                <a:latin typeface="Palatino Linotype" panose="02040502050505030304" pitchFamily="18" charset="0"/>
              </a:rPr>
              <a:t>Situacije: kucanje na vrata, tučnjava, ludilo ili pijanstvo (često glumljeno), razuzdano slavlje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1183</TotalTime>
  <Words>672</Words>
  <Application>Microsoft Office PowerPoint</Application>
  <PresentationFormat>On-screen Show (4:3)</PresentationFormat>
  <Paragraphs>71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Century Gothic</vt:lpstr>
      <vt:lpstr>Palatino Linotype</vt:lpstr>
      <vt:lpstr>Times New Roman</vt:lpstr>
      <vt:lpstr>Wingdings</vt:lpstr>
      <vt:lpstr>Wingdings 3</vt:lpstr>
      <vt:lpstr>Wisp</vt:lpstr>
      <vt:lpstr>Plautus vortit  barbare</vt:lpstr>
      <vt:lpstr>„Plaut je okrenuo na barbarski”</vt:lpstr>
      <vt:lpstr>Razlike</vt:lpstr>
      <vt:lpstr>PowerPoint Presentation</vt:lpstr>
      <vt:lpstr>PowerPoint Presentation</vt:lpstr>
      <vt:lpstr>Još jedan usporedivi primjer prevođenja</vt:lpstr>
      <vt:lpstr>Izvor komike u radnji</vt:lpstr>
      <vt:lpstr>PowerPoint Presentation</vt:lpstr>
      <vt:lpstr>Pretjerivanje (pučki ~ vulgarno):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Likovi</dc:title>
  <dc:creator>Maja</dc:creator>
  <cp:lastModifiedBy>mrmat</cp:lastModifiedBy>
  <cp:revision>77</cp:revision>
  <dcterms:created xsi:type="dcterms:W3CDTF">2010-03-09T21:50:49Z</dcterms:created>
  <dcterms:modified xsi:type="dcterms:W3CDTF">2022-04-14T16:55:54Z</dcterms:modified>
</cp:coreProperties>
</file>