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1" r:id="rId10"/>
    <p:sldId id="270" r:id="rId11"/>
    <p:sldId id="272" r:id="rId12"/>
    <p:sldId id="273" r:id="rId13"/>
    <p:sldId id="274" r:id="rId14"/>
    <p:sldId id="275" r:id="rId15"/>
    <p:sldId id="269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4" d="100"/>
          <a:sy n="64" d="100"/>
        </p:scale>
        <p:origin x="6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14D0A4-7282-4CC8-95DE-9C313AD352D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A1DCC-D2A8-42D3-8EED-C693FB219A02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ttps://books.google.hr/books?id=B_89AAAAcAAJ&amp;pg=PA4&amp;lpg=PA4&amp;dq=miles+gloriosus+dramatis+personae&amp;source=bl&amp;ots=_K-JFd6u8M&amp;sig=52oCDWd8T3361NLVBt7wxtbFa6s&amp;hl=en&amp;sa=X&amp;sqi=2&amp;ved=0ahUKEwjl95W05YjMAhXEUBQKHSWoAUkQ6AEILTAD#v=onepage&amp;q=miles%20gloriosus%20dramatis%20personae&amp;f=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88531-49B3-4AAB-BBF2-5C38F9D8EAB1}" type="slidenum">
              <a:rPr lang="hr-HR" altLang="sr-Latn-RS" smtClean="0"/>
              <a:pPr/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88241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9D84CB3-3776-45F3-B1F7-EA64BE6C519B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11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E592DB8-54AE-4CCA-BBA3-79F5CF901A55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12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F307ED7-F747-47F9-8814-F5177115D874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13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C033CBB-A0C9-4C36-ACD1-36418BA1A569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14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2DF6141-893A-4F26-9A3E-0919028F3860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15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63C18-3D26-40B6-9B3F-8E64877A38E8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2E901-54CF-4607-B0B4-A1F617EFBC08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672E4-BF2F-4181-85A5-D1893E1139D1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E7266-A5C2-4FF0-A8CC-50611D5948C5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482A1-CAC5-4F22-9DDB-6E10E8817008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D773D-FAFD-482F-981C-635D0267B030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758BA-E7B5-4775-BA4F-0D798FF7CECE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C8E50C4-6856-4317-BF69-C9B6F9CD625C}" type="slidenum">
              <a:rPr lang="hr-HR" altLang="sr-Latn-RS">
                <a:latin typeface="Arial" panose="020B0604020202020204" pitchFamily="34" charset="0"/>
              </a:rPr>
              <a:pPr eaLnBrk="1" hangingPunct="1"/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hr-HR" altLang="en-US" noProof="0"/>
              <a:t>Click to edit Master 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hr-HR" altLang="en-US" noProof="0"/>
              <a:t>Click to edit Master subtitle style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0A8014-5410-42BC-A986-11DC3E8DFFC8}" type="slidenum">
              <a:rPr lang="hr-HR" altLang="en-US"/>
              <a:pPr/>
              <a:t>‹#›</a:t>
            </a:fld>
            <a:endParaRPr lang="hr-HR" altLang="en-US"/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F722-3F73-4F78-882B-89E144044816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73283241"/>
      </p:ext>
    </p:extLst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6B8AF-AB0F-411D-BBA1-421C03422353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99474914"/>
      </p:ext>
    </p:extLst>
  </p:cSld>
  <p:clrMapOvr>
    <a:masterClrMapping/>
  </p:clrMapOvr>
  <p:transition spd="med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A1F10E-9A82-4F14-B374-04497DE4347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682979052"/>
      </p:ext>
    </p:extLst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0A762-6D12-4338-90AB-8C398DA16904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52851834"/>
      </p:ext>
    </p:extLst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99C9-C08A-4B39-B4BC-FEAE306891D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58181406"/>
      </p:ext>
    </p:extLst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E99F6-EE98-4529-9735-BB354F47E4C5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04741834"/>
      </p:ext>
    </p:extLst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CE656-3574-44EF-BB06-9949CE678482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151881318"/>
      </p:ext>
    </p:extLst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AD446-005E-4A2C-9321-0E54B4BBA1F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458029355"/>
      </p:ext>
    </p:extLst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2F1F5-0EB5-4CB1-907B-ABE9F5CC6D1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614197935"/>
      </p:ext>
    </p:extLst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1CAA-EF56-495A-B370-FF53906958B9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685656657"/>
      </p:ext>
    </p:extLst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28BA4-04DC-42CC-8312-57DEF9B9F447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96284085"/>
      </p:ext>
    </p:extLst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r-HR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r-HR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D2211E0-BFC0-43BE-A110-A71CB29F9C04}" type="slidenum">
              <a:rPr lang="hr-HR" altLang="en-US"/>
              <a:pPr/>
              <a:t>‹#›</a:t>
            </a:fld>
            <a:endParaRPr lang="hr-HR" altLang="en-US"/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813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3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4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5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6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strips dir="ld"/>
  </p:transition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b="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Plaut</a:t>
            </a:r>
            <a:r>
              <a:rPr lang="hr-HR" altLang="sr-Latn-RS" b="0" i="1" dirty="0"/>
              <a:t>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049588"/>
            <a:ext cx="7380312" cy="3808412"/>
          </a:xfrm>
        </p:spPr>
        <p:txBody>
          <a:bodyPr/>
          <a:lstStyle/>
          <a:p>
            <a:r>
              <a:rPr lang="hr-HR" altLang="sr-Latn-RS" sz="2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Postquam est mortem aptus Plautus, Comoedia luget,</a:t>
            </a:r>
            <a:br>
              <a:rPr lang="hr-HR" altLang="sr-Latn-RS" sz="2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altLang="sr-Latn-RS" sz="2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scaena est deserta, flent Risus, Ludus Iocusque</a:t>
            </a:r>
            <a:br>
              <a:rPr lang="hr-HR" altLang="sr-Latn-RS" sz="2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altLang="sr-Latn-RS" sz="2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et Numeri innumeri simul omnes conlacrimarunt.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= Nakon što je Plauta dohvatila smrt, Komedija tuguje,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napuštena je pozornica, plaču Smijeh, Igra i Šala,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 svi su nebrojeni Brojevi zajedno zasuzili. </a:t>
            </a:r>
          </a:p>
          <a:p>
            <a:endParaRPr lang="hr-HR" altLang="sr-Latn-RS" sz="26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r>
              <a:rPr lang="hr-HR" altLang="sr-Latn-RS" sz="26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(epitaf)</a:t>
            </a:r>
            <a:r>
              <a:rPr lang="hr-HR" altLang="sr-Latn-RS" sz="2600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</a:p>
        </p:txBody>
      </p:sp>
    </p:spTree>
  </p:cSld>
  <p:clrMapOvr>
    <a:masterClrMapping/>
  </p:clrMapOvr>
  <p:transition spd="med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47526">
            <a:off x="407890" y="1236304"/>
            <a:ext cx="3941726" cy="51935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22238"/>
            <a:ext cx="6552728" cy="625957"/>
          </a:xfrm>
        </p:spPr>
        <p:txBody>
          <a:bodyPr/>
          <a:lstStyle/>
          <a:p>
            <a:pPr algn="r"/>
            <a:r>
              <a:rPr lang="hr-HR" dirty="0">
                <a:latin typeface="Palatino Linotype" panose="02040502050505030304" pitchFamily="18" charset="0"/>
              </a:rPr>
              <a:t>10-ak tipova likova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498886"/>
            <a:ext cx="4860031" cy="535911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Starci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Smikrin, Herestrat, Demeja, Knemon... 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Mladići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Moshion, Gorgija, Kleostrat, Sostrat...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Djevojke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Plangona, Pamfila, Mirina...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Hetere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Glikera, Hrizida...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Robovi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Dav, Sir, Pirija, Onezim...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Paraziti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Ergasil, Gelasim...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Svodnici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: Lik, Balion...</a:t>
            </a:r>
          </a:p>
          <a:p>
            <a:pPr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4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Vojnici, doktori, kuhari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...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400" dirty="0">
              <a:solidFill>
                <a:schemeClr val="accent1">
                  <a:lumMod val="60000"/>
                  <a:lumOff val="40000"/>
                </a:schemeClr>
              </a:solidFill>
              <a:latin typeface="Palatino Linotype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	* Nikad nema preljubnice</a:t>
            </a:r>
          </a:p>
        </p:txBody>
      </p:sp>
    </p:spTree>
    <p:extLst>
      <p:ext uri="{BB962C8B-B14F-4D97-AF65-F5344CB8AC3E}">
        <p14:creationId xmlns:p14="http://schemas.microsoft.com/office/powerpoint/2010/main" val="3584788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Mladić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97781"/>
            <a:ext cx="7427168" cy="432117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hr-HR" sz="3200" dirty="0">
                <a:latin typeface="Palatino Linotype" pitchFamily="18" charset="0"/>
              </a:rPr>
              <a:t>Dobar</a:t>
            </a:r>
          </a:p>
          <a:p>
            <a:pPr eaLnBrk="1" hangingPunct="1">
              <a:defRPr/>
            </a:pPr>
            <a:r>
              <a:rPr lang="hr-HR" sz="3200" dirty="0">
                <a:latin typeface="Palatino Linotype" pitchFamily="18" charset="0"/>
              </a:rPr>
              <a:t>Zaljubljen, pati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latin typeface="Palatino Linotype" pitchFamily="18" charset="0"/>
              </a:rPr>
              <a:t>	(zbog ljubavi 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latin typeface="Palatino Linotype" pitchFamily="18" charset="0"/>
              </a:rPr>
              <a:t>	nedostatka novca),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3200" dirty="0">
                <a:latin typeface="Palatino Linotype" pitchFamily="18" charset="0"/>
              </a:rPr>
              <a:t>	patetičan </a:t>
            </a:r>
          </a:p>
          <a:p>
            <a:pPr eaLnBrk="1" hangingPunct="1">
              <a:defRPr/>
            </a:pPr>
            <a:r>
              <a:rPr lang="hr-HR" sz="3200" dirty="0">
                <a:latin typeface="Palatino Linotype" pitchFamily="18" charset="0"/>
              </a:rPr>
              <a:t>Pomaže prijatelju</a:t>
            </a:r>
          </a:p>
          <a:p>
            <a:pPr eaLnBrk="1" hangingPunct="1">
              <a:defRPr/>
            </a:pPr>
            <a:endParaRPr lang="hr-HR" sz="28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lang="hr-HR" sz="3200" kern="1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Hvalisavi vojnik pobijeđen u hvalisanju</a:t>
            </a:r>
            <a:endParaRPr lang="en-GB" sz="3200" dirty="0">
              <a:effectLst/>
              <a:latin typeface="Palatino Linotype" panose="02040502050505030304" pitchFamily="18" charset="0"/>
            </a:endParaRPr>
          </a:p>
        </p:txBody>
      </p:sp>
      <p:pic>
        <p:nvPicPr>
          <p:cNvPr id="7172" name="Picture 4" descr="Mask_youngster_Louvre_S30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7" y="126827"/>
            <a:ext cx="3617912" cy="37163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623050" y="3808289"/>
            <a:ext cx="2520950" cy="954088"/>
          </a:xfrm>
          <a:prstGeom prst="rect">
            <a:avLst/>
          </a:prstGeom>
          <a:solidFill>
            <a:srgbClr val="FFCC99">
              <a:alpha val="7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Maska iz Apulije, 1.st.pr.Kr., Louvre;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Starac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27524" y="1628774"/>
            <a:ext cx="4816475" cy="374444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Strogi otac</a:t>
            </a:r>
          </a:p>
          <a:p>
            <a:pPr marL="692150" marR="0" lvl="1" indent="-347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lang="hr-HR" sz="2600" i="1" kern="1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Pater familias </a:t>
            </a:r>
            <a:r>
              <a:rPr lang="hr-HR" sz="2600" kern="1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koji je prevaren ili se ponaša kao zaljubljeni mladić </a:t>
            </a:r>
            <a:endParaRPr lang="hr-HR" sz="24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Zaljubljen i glup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Pomagač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Parazit</a:t>
            </a:r>
          </a:p>
          <a:p>
            <a:pPr eaLnBrk="1" hangingPunct="1">
              <a:defRPr/>
            </a:pPr>
            <a:endParaRPr lang="hr-HR" sz="2800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Najraznovrsniji tip</a:t>
            </a:r>
            <a:endParaRPr lang="hr-HR" sz="4000" dirty="0"/>
          </a:p>
        </p:txBody>
      </p:sp>
      <p:pic>
        <p:nvPicPr>
          <p:cNvPr id="8196" name="Picture 4" descr="Encausto da Solunto sec 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121" y="1692359"/>
            <a:ext cx="3870325" cy="5157787"/>
          </a:xfrm>
          <a:noFill/>
          <a:effectLst>
            <a:outerShdw dist="35921" dir="2700000" algn="ctr" rotWithShape="0">
              <a:srgbClr val="808080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95738" y="6021388"/>
            <a:ext cx="3600450" cy="830262"/>
          </a:xfrm>
          <a:prstGeom prst="rect">
            <a:avLst/>
          </a:prstGeom>
          <a:solidFill>
            <a:schemeClr val="accent2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Enkaustika iz Solunta, Arheološki muzej u Palermu, slikao Giovanni Dall'Orto; 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274160"/>
            <a:ext cx="2232025" cy="1011237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Žene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3933825"/>
            <a:ext cx="7776542" cy="2519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Djevojka: šutljiva i čedna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Hetera: zla ili dobra, mudra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Gospođa (</a:t>
            </a:r>
            <a:r>
              <a:rPr lang="hr-H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matrona</a:t>
            </a: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): vjerna ili vještica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Sluškinja: pratnja, glasnica, pijanica...</a:t>
            </a:r>
          </a:p>
        </p:txBody>
      </p:sp>
      <p:pic>
        <p:nvPicPr>
          <p:cNvPr id="9220" name="Picture 4" descr="787px-Pompeii_-_Villa_del_Cicerone_-_Mosaic_- ze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0"/>
            <a:ext cx="4932362" cy="375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331913" y="476250"/>
            <a:ext cx="2663825" cy="1200150"/>
          </a:xfrm>
          <a:prstGeom prst="rect">
            <a:avLst/>
          </a:prstGeom>
          <a:solidFill>
            <a:srgbClr val="FFCC00">
              <a:alpha val="3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Dvije žene u posjetu čarobnici, </a:t>
            </a:r>
            <a:r>
              <a:rPr lang="hr-HR" sz="1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Villa Ciceronis </a:t>
            </a: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 Pompejima;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MosaicoVerdia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532" y="2060848"/>
            <a:ext cx="4402832" cy="3423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115888"/>
            <a:ext cx="8435975" cy="1100137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Rob</a:t>
            </a: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36" y="1556793"/>
            <a:ext cx="7943814" cy="5185320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Vjerni sluga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Dosjetljivi spletkar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Brbljav i samosvjestan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Dopušteno im je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ono što slobodnima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nije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	- </a:t>
            </a: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u </a:t>
            </a:r>
            <a:r>
              <a:rPr lang="hr-HR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togati</a:t>
            </a: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nema roba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	pametnijeg od gospodara</a:t>
            </a:r>
          </a:p>
          <a:p>
            <a:pPr eaLnBrk="1" hangingPunct="1">
              <a:defRPr/>
            </a:pPr>
            <a:r>
              <a:rPr lang="hr-H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Najveća razlika od grčkog predloška</a:t>
            </a:r>
          </a:p>
          <a:p>
            <a:pPr lvl="1" eaLnBrk="1" hangingPunct="1"/>
            <a:r>
              <a:rPr lang="hr-HR" altLang="sr-Latn-R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Servus callidus – </a:t>
            </a:r>
            <a:r>
              <a:rPr lang="hr-HR" alt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uspješan ili neuspješan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12532" y="695829"/>
            <a:ext cx="3457575" cy="1200150"/>
          </a:xfrm>
          <a:prstGeom prst="rect">
            <a:avLst/>
          </a:prstGeom>
          <a:solidFill>
            <a:srgbClr val="808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Muzička družina iz tzv.</a:t>
            </a:r>
            <a:r>
              <a:rPr lang="hr-HR" sz="1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Ciceronove vile</a:t>
            </a: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Pompeji; Arheloški muzej u Napulju; </a:t>
            </a:r>
          </a:p>
          <a:p>
            <a:pPr algn="ctr">
              <a:spcBef>
                <a:spcPct val="50000"/>
              </a:spcBef>
              <a:defRPr/>
            </a:pPr>
            <a:r>
              <a:rPr lang="hr-HR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Wikimedia Commons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49288"/>
            <a:ext cx="9036496" cy="6408712"/>
          </a:xfrm>
        </p:spPr>
        <p:txBody>
          <a:bodyPr/>
          <a:lstStyle/>
          <a:p>
            <a:pPr algn="ctr" eaLnBrk="1" hangingPunct="1">
              <a:defRPr/>
            </a:pPr>
            <a:br>
              <a:rPr lang="hr-H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…</a:t>
            </a:r>
            <a:br>
              <a:rPr lang="hr-H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sed quasi poeta, tabulas cum cepit sibi,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quaerit quod nusquamst gentium, reperit tamen,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facit illud veri simile, quod mendacium est,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nunc ego poeta fiam: viginti minas,</a:t>
            </a:r>
            <a:b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hr-HR" sz="2800" i="1" dirty="0">
                <a:solidFill>
                  <a:schemeClr val="accent2"/>
                </a:solidFill>
                <a:latin typeface="Palatino Linotype" pitchFamily="18" charset="0"/>
              </a:rPr>
              <a:t>quae nusquam nunc sunt gentium, inveniam tamen.</a:t>
            </a:r>
            <a:r>
              <a:rPr lang="hr-HR" sz="2800" i="1" dirty="0">
                <a:solidFill>
                  <a:schemeClr val="accent2"/>
                </a:solidFill>
              </a:rPr>
              <a:t> </a:t>
            </a:r>
            <a:br>
              <a:rPr lang="hr-HR" sz="2800" i="1" dirty="0">
                <a:solidFill>
                  <a:schemeClr val="accent2"/>
                </a:solidFill>
              </a:rPr>
            </a:br>
            <a:br>
              <a:rPr lang="hr-HR" sz="2800" i="1" dirty="0">
                <a:solidFill>
                  <a:schemeClr val="accent2"/>
                </a:solidFill>
              </a:rPr>
            </a:br>
            <a: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= Ali kao što pjesnik, kad uzme pločice da piše, traži ono što ne postoji nigdje na svijetu, a ipak to pronalazi i čini sličnim istini ono što je laž, tako ću ja sad postati pjesnikom:</a:t>
            </a:r>
            <a:b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20 mina (grčkoga novca), koje sada ne postoje nigdje na svijetu, ipak ću naći.</a:t>
            </a:r>
            <a:br>
              <a:rPr lang="hr-HR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anose="02040502050505030304" pitchFamily="18" charset="0"/>
              </a:rPr>
            </a:br>
            <a:br>
              <a:rPr lang="hr-HR" dirty="0"/>
            </a:br>
            <a:r>
              <a:rPr lang="hr-HR" sz="2800" dirty="0">
                <a:latin typeface="Palatino Linotype" pitchFamily="18" charset="0"/>
              </a:rPr>
              <a:t>(</a:t>
            </a:r>
            <a:r>
              <a:rPr lang="hr-HR" sz="2800" i="1" dirty="0">
                <a:latin typeface="Palatino Linotype" pitchFamily="18" charset="0"/>
              </a:rPr>
              <a:t>Pseudolus</a:t>
            </a:r>
            <a:r>
              <a:rPr lang="hr-HR" sz="2800" dirty="0">
                <a:latin typeface="Palatino Linotype" pitchFamily="18" charset="0"/>
              </a:rPr>
              <a:t>, 401-405)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IME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35975" cy="4733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	</a:t>
            </a:r>
            <a:r>
              <a:rPr lang="hr-HR" altLang="sr-Latn-RS" i="1" dirty="0">
                <a:latin typeface="Palatino Linotype" panose="02040502050505030304" pitchFamily="18" charset="0"/>
              </a:rPr>
              <a:t>M.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Accius</a:t>
            </a:r>
            <a:r>
              <a:rPr lang="hr-HR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Plautus</a:t>
            </a:r>
            <a:endParaRPr lang="hr-HR" altLang="sr-Latn-RS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ili </a:t>
            </a:r>
            <a:r>
              <a:rPr lang="hr-HR" altLang="sr-Latn-RS" i="1" dirty="0">
                <a:latin typeface="Palatino Linotype" panose="02040502050505030304" pitchFamily="18" charset="0"/>
              </a:rPr>
              <a:t>M.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Accius</a:t>
            </a:r>
            <a:r>
              <a:rPr lang="hr-HR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Plotus</a:t>
            </a:r>
            <a:endParaRPr lang="hr-HR" altLang="sr-Latn-RS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ili </a:t>
            </a:r>
            <a:r>
              <a:rPr lang="hr-HR" altLang="sr-Latn-RS" i="1" dirty="0">
                <a:latin typeface="Palatino Linotype" panose="02040502050505030304" pitchFamily="18" charset="0"/>
              </a:rPr>
              <a:t>M.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Attius</a:t>
            </a:r>
            <a:r>
              <a:rPr lang="hr-HR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Plautus</a:t>
            </a:r>
            <a:endParaRPr lang="hr-HR" altLang="sr-Latn-RS" i="1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>
                <a:latin typeface="Palatino Linotype" panose="02040502050505030304" pitchFamily="18" charset="0"/>
              </a:rPr>
              <a:t>ili </a:t>
            </a:r>
            <a:r>
              <a:rPr lang="hr-HR" altLang="sr-Latn-RS" i="1" dirty="0">
                <a:latin typeface="Palatino Linotype" panose="02040502050505030304" pitchFamily="18" charset="0"/>
              </a:rPr>
              <a:t>T. Maccius Plautus </a:t>
            </a:r>
            <a:r>
              <a:rPr lang="hr-HR" altLang="sr-Latn-RS" dirty="0">
                <a:latin typeface="Palatino Linotype" panose="02040502050505030304" pitchFamily="18" charset="0"/>
              </a:rPr>
              <a:t>(palimpsest iz </a:t>
            </a:r>
            <a:r>
              <a:rPr lang="hr-HR" altLang="sr-Latn-RS" i="1" dirty="0">
                <a:latin typeface="Palatino Linotype" panose="02040502050505030304" pitchFamily="18" charset="0"/>
              </a:rPr>
              <a:t>Ambrosiane</a:t>
            </a:r>
            <a:r>
              <a:rPr lang="hr-HR" altLang="sr-Latn-RS" dirty="0"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sr-Latn-RS" dirty="0"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</a:pPr>
            <a:r>
              <a:rPr lang="hr-HR" altLang="sr-Latn-RS" i="1" dirty="0" err="1">
                <a:latin typeface="Palatino Linotype" panose="02040502050505030304" pitchFamily="18" charset="0"/>
              </a:rPr>
              <a:t>Maccius</a:t>
            </a:r>
            <a:r>
              <a:rPr lang="hr-HR" altLang="sr-Latn-RS" dirty="0">
                <a:latin typeface="Palatino Linotype" panose="02040502050505030304" pitchFamily="18" charset="0"/>
              </a:rPr>
              <a:t> &lt; </a:t>
            </a:r>
            <a:r>
              <a:rPr lang="hr-HR" altLang="sr-Latn-RS" i="1" dirty="0" err="1">
                <a:latin typeface="Palatino Linotype" panose="02040502050505030304" pitchFamily="18" charset="0"/>
              </a:rPr>
              <a:t>Maccus</a:t>
            </a:r>
            <a:r>
              <a:rPr lang="hr-HR" altLang="sr-Latn-RS" dirty="0">
                <a:latin typeface="Palatino Linotype" panose="02040502050505030304" pitchFamily="18" charset="0"/>
              </a:rPr>
              <a:t> (lik iz </a:t>
            </a:r>
            <a:r>
              <a:rPr lang="hr-HR" altLang="sr-Latn-RS" dirty="0" err="1">
                <a:latin typeface="Palatino Linotype" panose="02040502050505030304" pitchFamily="18" charset="0"/>
              </a:rPr>
              <a:t>atelane</a:t>
            </a:r>
            <a:r>
              <a:rPr lang="hr-HR" altLang="sr-Latn-RS" dirty="0"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hr-HR" altLang="sr-Latn-RS" i="1" dirty="0" err="1">
                <a:latin typeface="Palatino Linotype" panose="02040502050505030304" pitchFamily="18" charset="0"/>
              </a:rPr>
              <a:t>Plautus</a:t>
            </a:r>
            <a:r>
              <a:rPr lang="hr-HR" altLang="sr-Latn-RS" dirty="0">
                <a:latin typeface="Palatino Linotype" panose="02040502050505030304" pitchFamily="18" charset="0"/>
              </a:rPr>
              <a:t> = ‘klempavih ušiju’ ili ‘ravnih stopala’</a:t>
            </a:r>
          </a:p>
          <a:p>
            <a:pPr>
              <a:lnSpc>
                <a:spcPct val="90000"/>
              </a:lnSpc>
            </a:pPr>
            <a:r>
              <a:rPr lang="hr-HR" altLang="sr-Latn-RS" dirty="0">
                <a:latin typeface="Palatino Linotype" panose="02040502050505030304" pitchFamily="18" charset="0"/>
              </a:rPr>
              <a:t>Formula imena: rimski građanin?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ŽIVOT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2816"/>
            <a:ext cx="8075613" cy="4751809"/>
          </a:xfrm>
        </p:spPr>
        <p:txBody>
          <a:bodyPr/>
          <a:lstStyle/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Rođen 254./251. </a:t>
            </a:r>
            <a:r>
              <a:rPr lang="hr-HR" altLang="sr-Latn-R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g.pr.Kr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u </a:t>
            </a:r>
            <a:r>
              <a:rPr lang="hr-HR" altLang="sr-Latn-R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Sarsini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u Umbriji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(</a:t>
            </a:r>
            <a:r>
              <a:rPr lang="hr-HR" altLang="sr-Latn-R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nehelenizirano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područje)</a:t>
            </a:r>
          </a:p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Umro je sigurno 184. g.</a:t>
            </a:r>
          </a:p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Navodno radio kao scenograf u početku; vjerojatno i redatelj i glumac u komedijama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/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Vjerojatno imao vlastitu kazališnu družinu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Legenda da je bio dužnički rob u mlinu nakon što mu je propala prekomorska trgovina = samo legenda</a:t>
            </a:r>
          </a:p>
        </p:txBody>
      </p:sp>
      <p:pic>
        <p:nvPicPr>
          <p:cNvPr id="50180" name="Picture 4" descr="Tito_Maccio_Plau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032" y="0"/>
            <a:ext cx="3044131" cy="36450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2075"/>
            <a:ext cx="7543800" cy="1002506"/>
          </a:xfrm>
        </p:spPr>
        <p:txBody>
          <a:bodyPr/>
          <a:lstStyle/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DJELA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08" y="1548506"/>
            <a:ext cx="8856984" cy="5184428"/>
          </a:xfrm>
        </p:spPr>
        <p:txBody>
          <a:bodyPr/>
          <a:lstStyle/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 2.</a:t>
            </a:r>
            <a:r>
              <a:rPr lang="hr-HR" altLang="sr-Latn-RS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st.n.e. 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pripisivalo mu se oko 130 komedija; najpopularniji autor</a:t>
            </a:r>
          </a:p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Autentičnima Varon proglasio 21 (</a:t>
            </a:r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fabulae Varronianae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</a:p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Čita se iz teksta (nema didaskalija); predstava se izvodi u komadu, bez pauza (muzički intervali)</a:t>
            </a:r>
          </a:p>
          <a:p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Kronologija poznata samo za neke:</a:t>
            </a:r>
          </a:p>
          <a:p>
            <a:pPr lvl="1"/>
            <a:r>
              <a:rPr lang="en-GB" altLang="sr-Latn-RS" i="1" dirty="0" err="1">
                <a:latin typeface="Palatino Linotype" panose="02040502050505030304" pitchFamily="18" charset="0"/>
              </a:rPr>
              <a:t>Stiho</a:t>
            </a:r>
            <a:r>
              <a:rPr lang="en-GB" altLang="sr-Latn-RS" i="1" dirty="0">
                <a:latin typeface="Palatino Linotype" panose="02040502050505030304" pitchFamily="18" charset="0"/>
              </a:rPr>
              <a:t> </a:t>
            </a:r>
            <a:r>
              <a:rPr lang="hr-HR" altLang="sr-Latn-RS" i="1" dirty="0">
                <a:latin typeface="Palatino Linotype" panose="02040502050505030304" pitchFamily="18" charset="0"/>
              </a:rPr>
              <a:t>- </a:t>
            </a:r>
            <a:r>
              <a:rPr lang="en-GB" altLang="sr-Latn-RS" dirty="0" err="1">
                <a:latin typeface="Palatino Linotype" panose="02040502050505030304" pitchFamily="18" charset="0"/>
              </a:rPr>
              <a:t>prvi</a:t>
            </a:r>
            <a:r>
              <a:rPr lang="en-GB" altLang="sr-Latn-RS" dirty="0">
                <a:latin typeface="Palatino Linotype" panose="02040502050505030304" pitchFamily="18" charset="0"/>
              </a:rPr>
              <a:t> put </a:t>
            </a:r>
            <a:r>
              <a:rPr lang="en-GB" altLang="sr-Latn-RS" dirty="0" err="1">
                <a:latin typeface="Palatino Linotype" panose="02040502050505030304" pitchFamily="18" charset="0"/>
              </a:rPr>
              <a:t>na</a:t>
            </a:r>
            <a:r>
              <a:rPr lang="en-GB" altLang="sr-Latn-RS" dirty="0">
                <a:latin typeface="Palatino Linotype" panose="02040502050505030304" pitchFamily="18" charset="0"/>
              </a:rPr>
              <a:t> </a:t>
            </a:r>
            <a:r>
              <a:rPr lang="en-GB" altLang="sr-Latn-RS" dirty="0" err="1">
                <a:latin typeface="Palatino Linotype" panose="02040502050505030304" pitchFamily="18" charset="0"/>
              </a:rPr>
              <a:t>pozornicu</a:t>
            </a:r>
            <a:r>
              <a:rPr lang="en-GB" altLang="sr-Latn-RS" dirty="0">
                <a:latin typeface="Palatino Linotype" panose="02040502050505030304" pitchFamily="18" charset="0"/>
              </a:rPr>
              <a:t> </a:t>
            </a:r>
            <a:r>
              <a:rPr lang="en-GB" altLang="sr-Latn-RS" dirty="0" err="1">
                <a:latin typeface="Palatino Linotype" panose="02040502050505030304" pitchFamily="18" charset="0"/>
              </a:rPr>
              <a:t>postavljen</a:t>
            </a:r>
            <a:r>
              <a:rPr lang="en-GB" altLang="sr-Latn-RS" dirty="0">
                <a:latin typeface="Palatino Linotype" panose="02040502050505030304" pitchFamily="18" charset="0"/>
              </a:rPr>
              <a:t> 200. g. pr. Kr. </a:t>
            </a:r>
            <a:endParaRPr lang="hr-HR" altLang="sr-Latn-RS" dirty="0">
              <a:latin typeface="Palatino Linotype" panose="02040502050505030304" pitchFamily="18" charset="0"/>
            </a:endParaRPr>
          </a:p>
          <a:p>
            <a:pPr lvl="1"/>
            <a:r>
              <a:rPr lang="en-GB" altLang="sr-Latn-RS" i="1" dirty="0" err="1">
                <a:latin typeface="Palatino Linotype" panose="02040502050505030304" pitchFamily="18" charset="0"/>
              </a:rPr>
              <a:t>Pseudol</a:t>
            </a:r>
            <a:r>
              <a:rPr lang="en-GB" altLang="sr-Latn-RS" dirty="0">
                <a:latin typeface="Palatino Linotype" panose="02040502050505030304" pitchFamily="18" charset="0"/>
              </a:rPr>
              <a:t> 191. g. </a:t>
            </a:r>
            <a:endParaRPr lang="hr-HR" altLang="sr-Latn-RS" dirty="0">
              <a:latin typeface="Palatino Linotype" panose="02040502050505030304" pitchFamily="18" charset="0"/>
            </a:endParaRPr>
          </a:p>
          <a:p>
            <a:pPr lvl="1"/>
            <a:r>
              <a:rPr lang="en-GB" altLang="sr-Latn-RS" i="1" dirty="0" err="1">
                <a:latin typeface="Palatino Linotype" panose="02040502050505030304" pitchFamily="18" charset="0"/>
              </a:rPr>
              <a:t>Kazina</a:t>
            </a:r>
            <a:r>
              <a:rPr lang="hr-HR" altLang="sr-Latn-RS" dirty="0">
                <a:latin typeface="Palatino Linotype" panose="02040502050505030304" pitchFamily="18" charset="0"/>
              </a:rPr>
              <a:t> nakon </a:t>
            </a:r>
            <a:r>
              <a:rPr lang="en-GB" altLang="sr-Latn-RS" dirty="0">
                <a:latin typeface="Palatino Linotype" panose="02040502050505030304" pitchFamily="18" charset="0"/>
              </a:rPr>
              <a:t>186. g. </a:t>
            </a:r>
            <a:endParaRPr lang="hr-HR" altLang="sr-Latn-RS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r>
              <a:rPr lang="hr-HR" altLang="sr-Latn-RS" sz="3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Plautove palijate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13787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Amphitruo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Amfitrion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Jedina komedija s mitološkom tematikom; Jupiter uzima lik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Amfitriona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da zavede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Alkmenu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dok Merkur glumi roba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Soziju</a:t>
            </a:r>
            <a:endParaRPr lang="hr-HR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Asinaria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Magarci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Mladić, u suradnji s robovima i ocem otkupljuje ljubljenu prostitutku, pomoću novaca uzetih od majke za kupnju magaraca</a:t>
            </a:r>
            <a:r>
              <a:rPr lang="en-GB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Aulularia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Ćup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Možda najpopularnija, o škrcu koji skriva ćup sa zlatom i mladiću zaljubljenom u njegovu kćer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Captivi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Zarobljenici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Komedija bez ljubavnog zapleta, otac pronalazi davno izgubljenog sina i spašava drugog iz ratnog zarobljeništva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Curculio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Žižak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Ime dobila po parazitu koji vara i svodnika i vojnika koji sprečavaju da parazitov mladi zaštitnik dođe do djevojke</a:t>
            </a:r>
          </a:p>
        </p:txBody>
      </p:sp>
    </p:spTree>
  </p:cSld>
  <p:clrMapOvr>
    <a:masterClrMapping/>
  </p:clrMapOvr>
  <p:transition spd="med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Casina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Kazina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Starac i njegov sin (kojemu pomaže majka) čeznu za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istom djevojkom, siročetom koje odrasta kod njih, te joj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podmeću lažne muževe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Cistellaria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Kovčežić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Zove se prema kovčežiću koji omogućava prepoznavanje ključno da zaljubljenici mogu sklopiti zakoniti brak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Epidicus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Epidik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Naslovni lik je rob koji snuje spletke u korist mladića zaljubljenog u dvije djevojke (te mu treba i dvostruko više novaca)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Bacchides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Bakhide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Dva mladića zaljubljena u dvije blizanke prostitutke, stalno nesigurna oko toga koja je koja </a:t>
            </a:r>
          </a:p>
          <a:p>
            <a:pPr lvl="2">
              <a:lnSpc>
                <a:spcPct val="80000"/>
              </a:lnSpc>
            </a:pPr>
            <a:r>
              <a:rPr lang="hr-HR" altLang="sr-Latn-RS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Jedina koja se dijelom može uspoređivati s predloškom (</a:t>
            </a:r>
            <a:r>
              <a:rPr lang="hr-HR" altLang="sr-Latn-RS" sz="19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Menandrov</a:t>
            </a:r>
            <a:r>
              <a:rPr lang="hr-HR" altLang="sr-Latn-RS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19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Dvostruki varalica</a:t>
            </a:r>
            <a:r>
              <a:rPr lang="hr-HR" altLang="sr-Latn-RS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Mostellaria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Avet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GB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Rob uvjerava ljude da kuću opsjeda duh kako bi sakrio ljubavnu vezu svog mladog gospodara</a:t>
            </a:r>
          </a:p>
        </p:txBody>
      </p:sp>
    </p:spTree>
  </p:cSld>
  <p:clrMapOvr>
    <a:masterClrMapping/>
  </p:clrMapOvr>
  <p:transition spd="med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0250" cy="138112"/>
          </a:xfrm>
        </p:spPr>
        <p:txBody>
          <a:bodyPr/>
          <a:lstStyle/>
          <a:p>
            <a:endParaRPr lang="sr-Latn-RS" altLang="sr-Latn-RS" sz="35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13787" cy="633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Menaechmi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Menehmi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Braća blizanci, razdvojeni u djetinjstvu, ne samo da su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isti nego se isto zovu. Zabune nastaju kad jedan dođe u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grad drugog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Mercator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Trgovac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Otac se zaljubi u djevojku koju je mladić za sebe doveo s putovanja, ulogu igraju i ratoborne žene oca i susjeda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Miles </a:t>
            </a: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gloriosus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Hvalisavi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vojnik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Komedija legendarna po liku vojnika koji predstavlja smetnju mladiću da dođe do voljene djevojke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Pseudolus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Pseudol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Naslovni je lik, </a:t>
            </a:r>
            <a:r>
              <a:rPr lang="hr-HR" altLang="sr-Latn-RS" sz="2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Lažljivac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u spletkama vrlo uspješan rob čiji je glavni protivnik, naravno, svodnik</a:t>
            </a:r>
            <a:endParaRPr lang="hr-HR" altLang="sr-Latn-RS" sz="2200" i="1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Poenulus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(Mali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Kartažanin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Smetnja ljubavi mladića otetog iz Kartage i prostitutke rješava se kad dolazi i mladićev rođak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Punjanin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u potrazi za otetim kćerima</a:t>
            </a:r>
            <a:r>
              <a:rPr lang="en-GB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550" cy="211137"/>
          </a:xfrm>
        </p:spPr>
        <p:txBody>
          <a:bodyPr/>
          <a:lstStyle/>
          <a:p>
            <a:endParaRPr lang="sr-Latn-RS" altLang="sr-Latn-RS" sz="35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Persa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Perzijanac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 ovoj je komediji zaljubljeni mladić sam rob,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koji protiv svodnika ima pomoć drugog roba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Rudens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Konop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“Možda </a:t>
            </a:r>
            <a:r>
              <a:rPr lang="hr-HR" altLang="sr-Latn-RS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najneromantičnija</a:t>
            </a: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komedija svih vremena”, nakon brodoloma odvija se prepoznavanje koje djevojci omogućuje sretnu udaju 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Stichus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Stiho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Čovjek želi da se njegove dvije kćeri razvedu od odsutnih muževa (koji se na kraju ipak vraćaju)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Trinnumus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Trogroška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Nešto pristojnije djelo, rasipnog mladića spašava očev prijatelj; zove se po plaći za prevaranta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Truculentus</a:t>
            </a:r>
            <a:r>
              <a:rPr lang="en-GB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Prostak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Ovdje spletke vodi prostitutka koja iskorištava 3 ljubavnika</a:t>
            </a:r>
          </a:p>
          <a:p>
            <a:pPr>
              <a:lnSpc>
                <a:spcPct val="90000"/>
              </a:lnSpc>
            </a:pPr>
            <a:r>
              <a:rPr lang="en-GB" altLang="sr-Latn-RS" sz="26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Vidularia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(</a:t>
            </a:r>
            <a:r>
              <a:rPr lang="en-GB" altLang="sr-Latn-R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Kovčeg</a:t>
            </a:r>
            <a:r>
              <a:rPr lang="en-GB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hr-HR" altLang="sr-Latn-R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Nije u cijelosti sačuvana</a:t>
            </a:r>
          </a:p>
        </p:txBody>
      </p:sp>
    </p:spTree>
  </p:cSld>
  <p:clrMapOvr>
    <a:masterClrMapping/>
  </p:clrMapOvr>
  <p:transition spd="med"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latin typeface="Times New Roman" pitchFamily="18" charset="0"/>
              </a:rPr>
              <a:t>Zaplet koji treba riješiti (</a:t>
            </a:r>
            <a:r>
              <a:rPr lang="hr-HR" i="1" dirty="0">
                <a:latin typeface="Times New Roman" pitchFamily="18" charset="0"/>
              </a:rPr>
              <a:t>fabula</a:t>
            </a:r>
            <a:r>
              <a:rPr lang="hr-HR" i="0" dirty="0">
                <a:latin typeface="Times New Roman" pitchFamily="18" charset="0"/>
              </a:rPr>
              <a:t>)</a:t>
            </a:r>
            <a:endParaRPr lang="hr-HR" dirty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0"/>
            <a:ext cx="8893175" cy="5949280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Razdvojena obitelj </a:t>
            </a:r>
          </a:p>
          <a:p>
            <a:pPr lvl="1">
              <a:defRPr/>
            </a:pPr>
            <a:r>
              <a:rPr lang="hr-HR" sz="2400" dirty="0">
                <a:latin typeface="Times New Roman" pitchFamily="18" charset="0"/>
              </a:rPr>
              <a:t>dijete oteto i prodano u roblje, npr.</a:t>
            </a:r>
          </a:p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Sukob dvaju planova s neposrednim posljedicama po obiteljske odnose </a:t>
            </a:r>
          </a:p>
          <a:p>
            <a:pPr lvl="1">
              <a:defRPr/>
            </a:pPr>
            <a:r>
              <a:rPr lang="hr-HR" sz="2400" dirty="0">
                <a:latin typeface="Times New Roman" pitchFamily="18" charset="0"/>
              </a:rPr>
              <a:t>starac i mladić žele istu djevojku, npr.</a:t>
            </a:r>
          </a:p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Namjerno loše ponašanje glavnih sudionika radnje </a:t>
            </a:r>
          </a:p>
          <a:p>
            <a:pPr lvl="1">
              <a:defRPr/>
            </a:pPr>
            <a:r>
              <a:rPr lang="hr-HR" sz="2400" dirty="0">
                <a:latin typeface="Times New Roman" pitchFamily="18" charset="0"/>
              </a:rPr>
              <a:t>strogi otac, npr.</a:t>
            </a:r>
          </a:p>
          <a:p>
            <a:pPr eaLnBrk="1" hangingPunct="1">
              <a:defRPr/>
            </a:pPr>
            <a:r>
              <a:rPr lang="hr-HR" sz="2800" dirty="0">
                <a:latin typeface="Times New Roman" pitchFamily="18" charset="0"/>
              </a:rPr>
              <a:t>Karakterna nepodnošljivost nekog lika (svodnik, npr.)</a:t>
            </a:r>
          </a:p>
          <a:p>
            <a:pPr eaLnBrk="1" hangingPunct="1">
              <a:defRPr/>
            </a:pPr>
            <a:endParaRPr lang="hr-HR" sz="2800" dirty="0">
              <a:latin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latin typeface="Times New Roman" pitchFamily="18" charset="0"/>
              </a:rPr>
              <a:t>= problem raspodjele društvenih vrijednosti i imovine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sz="2800" dirty="0">
              <a:latin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dirty="0">
                <a:latin typeface="Times New Roman" pitchFamily="18" charset="0"/>
              </a:rPr>
              <a:t>Pitanje je KAKO će se to riješiti (iz nereda natrag u red)</a:t>
            </a:r>
          </a:p>
        </p:txBody>
      </p:sp>
    </p:spTree>
  </p:cSld>
  <p:clrMapOvr>
    <a:masterClrMapping/>
  </p:clrMapOvr>
  <p:transition spd="med">
    <p:strips dir="ld"/>
  </p:transition>
</p:sld>
</file>

<file path=ppt/theme/theme1.xml><?xml version="1.0" encoding="utf-8"?>
<a:theme xmlns:a="http://schemas.openxmlformats.org/drawingml/2006/main" name="Network">
  <a:themeElements>
    <a:clrScheme name="Network 8">
      <a:dk1>
        <a:srgbClr val="666699"/>
      </a:dk1>
      <a:lt1>
        <a:srgbClr val="FFFFFF"/>
      </a:lt1>
      <a:dk2>
        <a:srgbClr val="476949"/>
      </a:dk2>
      <a:lt2>
        <a:srgbClr val="FFFFFF"/>
      </a:lt2>
      <a:accent1>
        <a:srgbClr val="CC6600"/>
      </a:accent1>
      <a:accent2>
        <a:srgbClr val="CC9900"/>
      </a:accent2>
      <a:accent3>
        <a:srgbClr val="B1B9B1"/>
      </a:accent3>
      <a:accent4>
        <a:srgbClr val="DADADA"/>
      </a:accent4>
      <a:accent5>
        <a:srgbClr val="E2B8AA"/>
      </a:accent5>
      <a:accent6>
        <a:srgbClr val="B98A00"/>
      </a:accent6>
      <a:hlink>
        <a:srgbClr val="669900"/>
      </a:hlink>
      <a:folHlink>
        <a:srgbClr val="A45200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837</TotalTime>
  <Words>1258</Words>
  <Application>Microsoft Office PowerPoint</Application>
  <PresentationFormat>On-screen Show (4:3)</PresentationFormat>
  <Paragraphs>161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Palatino Linotype</vt:lpstr>
      <vt:lpstr>Times New Roman</vt:lpstr>
      <vt:lpstr>Wingdings</vt:lpstr>
      <vt:lpstr>Network</vt:lpstr>
      <vt:lpstr>Plaut </vt:lpstr>
      <vt:lpstr>IME</vt:lpstr>
      <vt:lpstr>ŽIVOT</vt:lpstr>
      <vt:lpstr>DJELA</vt:lpstr>
      <vt:lpstr>Plautove palijate</vt:lpstr>
      <vt:lpstr>PowerPoint Presentation</vt:lpstr>
      <vt:lpstr>PowerPoint Presentation</vt:lpstr>
      <vt:lpstr>PowerPoint Presentation</vt:lpstr>
      <vt:lpstr>Zaplet koji treba riješiti (fabula)</vt:lpstr>
      <vt:lpstr>10-ak tipova likova</vt:lpstr>
      <vt:lpstr>Mladić</vt:lpstr>
      <vt:lpstr>Starac</vt:lpstr>
      <vt:lpstr>Žene</vt:lpstr>
      <vt:lpstr>Rob</vt:lpstr>
      <vt:lpstr> … sed quasi poeta, tabulas cum cepit sibi, quaerit quod nusquamst gentium, reperit tamen, facit illud veri simile, quod mendacium est, nunc ego poeta fiam: viginti minas, quae nusquam nunc sunt gentium, inveniam tamen.   = Ali kao što pjesnik, kad uzme pločice da piše, traži ono što ne postoji nigdje na svijetu, a ipak to pronalazi i čini sličnim istini ono što je laž, tako ću ja sad postati pjesnikom: 20 mina (grčkoga novca), koje sada ne postoje nigdje na svijetu, ipak ću naći.  (Pseudolus, 401-405)</vt:lpstr>
    </vt:vector>
  </TitlesOfParts>
  <Company>HIZP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Plaut</dc:title>
  <dc:creator>Maja Matasović</dc:creator>
  <cp:lastModifiedBy>mrmat</cp:lastModifiedBy>
  <cp:revision>52</cp:revision>
  <dcterms:created xsi:type="dcterms:W3CDTF">2010-03-31T07:43:30Z</dcterms:created>
  <dcterms:modified xsi:type="dcterms:W3CDTF">2022-04-06T18:46:17Z</dcterms:modified>
</cp:coreProperties>
</file>