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73" r:id="rId4"/>
    <p:sldId id="274" r:id="rId5"/>
    <p:sldId id="276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0" autoAdjust="0"/>
    <p:restoredTop sz="86402" autoAdjust="0"/>
  </p:normalViewPr>
  <p:slideViewPr>
    <p:cSldViewPr>
      <p:cViewPr varScale="1">
        <p:scale>
          <a:sx n="67" d="100"/>
          <a:sy n="67" d="100"/>
        </p:scale>
        <p:origin x="1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25808-5B14-4BC8-91FF-95A226627F1D}" type="datetimeFigureOut">
              <a:rPr lang="hr-HR" smtClean="0"/>
              <a:t>4.5.2022.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95B70-DFCB-4F1C-BE77-7480E69AAD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936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i="1" dirty="0"/>
              <a:t>Feronia</a:t>
            </a:r>
            <a:r>
              <a:rPr lang="hr-HR" i="0" baseline="0" dirty="0"/>
              <a:t> – božica divljine, obilja i oslobođenika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95B70-DFCB-4F1C-BE77-7480E69AAD93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8014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7BB37E-FDE0-4837-A62A-CCCAA814949E}" type="slidenum">
              <a:rPr lang="hr-HR" altLang="sr-Latn-RS" smtClean="0"/>
              <a:pPr eaLnBrk="1" hangingPunct="1"/>
              <a:t>11</a:t>
            </a:fld>
            <a:endParaRPr lang="hr-HR" altLang="sr-Latn-R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48072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959B4B-B363-44D0-AFF0-A05D98548FB5}" type="slidenum">
              <a:rPr lang="hr-HR" altLang="sr-Latn-RS" smtClean="0"/>
              <a:pPr eaLnBrk="1" hangingPunct="1"/>
              <a:t>12</a:t>
            </a:fld>
            <a:endParaRPr lang="hr-HR" altLang="sr-Latn-R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376842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9A3E8A-9F69-4F6D-88F7-1A4F0C0EA531}" type="slidenum">
              <a:rPr lang="hr-HR" altLang="sr-Latn-RS" smtClean="0"/>
              <a:pPr eaLnBrk="1" hangingPunct="1"/>
              <a:t>13</a:t>
            </a:fld>
            <a:endParaRPr lang="hr-HR" altLang="sr-Latn-R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95904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BC3ECD-D0A4-4395-B81F-1A4292B01BBA}" type="slidenum">
              <a:rPr lang="hr-HR" altLang="sr-Latn-RS" smtClean="0"/>
              <a:pPr eaLnBrk="1" hangingPunct="1"/>
              <a:t>14</a:t>
            </a:fld>
            <a:endParaRPr lang="hr-HR" altLang="sr-Latn-R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669064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D02AC3-A934-4EA5-9C9D-AC0F628CFA25}" type="slidenum">
              <a:rPr lang="hr-HR" altLang="sr-Latn-RS" smtClean="0"/>
              <a:pPr eaLnBrk="1" hangingPunct="1"/>
              <a:t>15</a:t>
            </a:fld>
            <a:endParaRPr lang="hr-HR" altLang="sr-Latn-R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621521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504B8D-BBE7-4C7B-B7D5-EA6FB5798B28}" type="slidenum">
              <a:rPr lang="hr-HR" altLang="sr-Latn-RS" smtClean="0"/>
              <a:pPr eaLnBrk="1" hangingPunct="1"/>
              <a:t>16</a:t>
            </a:fld>
            <a:endParaRPr lang="hr-HR" altLang="sr-Latn-R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26290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216. su se ponavljale 3x zbog greške u ritualu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95B70-DFCB-4F1C-BE77-7480E69AAD93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9969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551FA2-0D53-45EA-92F5-609D3D126397}" type="slidenum">
              <a:rPr lang="hr-HR" altLang="sr-Latn-RS" smtClean="0">
                <a:latin typeface="Arial" charset="0"/>
              </a:rPr>
              <a:pPr eaLnBrk="1" hangingPunct="1"/>
              <a:t>4</a:t>
            </a:fld>
            <a:endParaRPr lang="hr-HR" altLang="sr-Latn-R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828852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46BE3E-891E-4F71-8051-3AADE24AA1C4}" type="slidenum">
              <a:rPr lang="hr-HR" altLang="sr-Latn-RS" smtClean="0">
                <a:latin typeface="Arial" charset="0"/>
              </a:rPr>
              <a:pPr eaLnBrk="1" hangingPunct="1"/>
              <a:t>5</a:t>
            </a:fld>
            <a:endParaRPr lang="hr-HR" altLang="sr-Latn-RS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sr-Latn-RS" dirty="0"/>
              <a:t>Ba’al Hammon (Kartaga) identificirao se s Kronom/Saturnom</a:t>
            </a:r>
            <a:endParaRPr lang="en-GB" altLang="sr-Latn-RS" dirty="0"/>
          </a:p>
        </p:txBody>
      </p:sp>
    </p:spTree>
    <p:extLst>
      <p:ext uri="{BB962C8B-B14F-4D97-AF65-F5344CB8AC3E}">
        <p14:creationId xmlns:p14="http://schemas.microsoft.com/office/powerpoint/2010/main" val="332527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4779EB-D6F1-4F05-8CE1-6CDFCFA4993B}" type="slidenum">
              <a:rPr lang="hr-HR" altLang="sr-Latn-RS" smtClean="0"/>
              <a:pPr eaLnBrk="1" hangingPunct="1"/>
              <a:t>6</a:t>
            </a:fld>
            <a:endParaRPr lang="hr-HR" altLang="sr-Latn-R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365990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C7B34-2CE5-4DE1-8AC7-D184B06D1DFE}" type="slidenum">
              <a:rPr lang="hr-HR" altLang="sr-Latn-RS" smtClean="0"/>
              <a:pPr eaLnBrk="1" hangingPunct="1"/>
              <a:t>7</a:t>
            </a:fld>
            <a:endParaRPr lang="hr-HR" altLang="sr-Latn-R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311984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48BFC0-BA79-469E-AE3D-7EA833F4DF26}" type="slidenum">
              <a:rPr lang="hr-HR" altLang="sr-Latn-RS" smtClean="0"/>
              <a:pPr eaLnBrk="1" hangingPunct="1"/>
              <a:t>8</a:t>
            </a:fld>
            <a:endParaRPr lang="hr-HR" altLang="sr-Latn-R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788542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AC760A-48C9-4BFA-B1B4-0728BC49FAA9}" type="slidenum">
              <a:rPr lang="hr-HR" altLang="sr-Latn-RS" smtClean="0"/>
              <a:pPr eaLnBrk="1" hangingPunct="1"/>
              <a:t>9</a:t>
            </a:fld>
            <a:endParaRPr lang="hr-HR" altLang="sr-Latn-R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611472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8C3E34-D11F-40BF-A4C6-D37324BA542E}" type="slidenum">
              <a:rPr lang="hr-HR" altLang="sr-Latn-RS" smtClean="0"/>
              <a:pPr eaLnBrk="1" hangingPunct="1"/>
              <a:t>10</a:t>
            </a:fld>
            <a:endParaRPr lang="hr-HR" altLang="sr-Latn-R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97179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A85C-B687-4598-8805-49A0DC205EAB}" type="datetimeFigureOut">
              <a:rPr lang="hr-HR" smtClean="0"/>
              <a:t>4.5.2022.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4E563F-90EA-4249-B3AF-51DD4A6ECB80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A85C-B687-4598-8805-49A0DC205EAB}" type="datetimeFigureOut">
              <a:rPr lang="hr-HR" smtClean="0"/>
              <a:t>4.5.2022.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563F-90EA-4249-B3AF-51DD4A6ECB8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A85C-B687-4598-8805-49A0DC205EAB}" type="datetimeFigureOut">
              <a:rPr lang="hr-HR" smtClean="0"/>
              <a:t>4.5.2022.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563F-90EA-4249-B3AF-51DD4A6ECB8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A0F4F-9FAF-464A-9E86-28DAA3B06E7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603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8C3CF-2DE9-4FE8-820E-444A2684E88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0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A85C-B687-4598-8805-49A0DC205EAB}" type="datetimeFigureOut">
              <a:rPr lang="hr-HR" smtClean="0"/>
              <a:t>4.5.2022.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563F-90EA-4249-B3AF-51DD4A6ECB8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A85C-B687-4598-8805-49A0DC205EAB}" type="datetimeFigureOut">
              <a:rPr lang="hr-HR" smtClean="0"/>
              <a:t>4.5.2022.</a:t>
            </a:fld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563F-90EA-4249-B3AF-51DD4A6ECB80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A85C-B687-4598-8805-49A0DC205EAB}" type="datetimeFigureOut">
              <a:rPr lang="hr-HR" smtClean="0"/>
              <a:t>4.5.2022.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563F-90EA-4249-B3AF-51DD4A6ECB8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A85C-B687-4598-8805-49A0DC205EAB}" type="datetimeFigureOut">
              <a:rPr lang="hr-HR" smtClean="0"/>
              <a:t>4.5.2022.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563F-90EA-4249-B3AF-51DD4A6ECB8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A85C-B687-4598-8805-49A0DC205EAB}" type="datetimeFigureOut">
              <a:rPr lang="hr-HR" smtClean="0"/>
              <a:t>4.5.2022.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563F-90EA-4249-B3AF-51DD4A6ECB8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A85C-B687-4598-8805-49A0DC205EAB}" type="datetimeFigureOut">
              <a:rPr lang="hr-HR" smtClean="0"/>
              <a:t>4.5.2022.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563F-90EA-4249-B3AF-51DD4A6ECB8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A85C-B687-4598-8805-49A0DC205EAB}" type="datetimeFigureOut">
              <a:rPr lang="hr-HR" smtClean="0"/>
              <a:t>4.5.2022.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563F-90EA-4249-B3AF-51DD4A6ECB80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A85C-B687-4598-8805-49A0DC205EAB}" type="datetimeFigureOut">
              <a:rPr lang="hr-HR" smtClean="0"/>
              <a:t>4.5.2022.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563F-90EA-4249-B3AF-51DD4A6ECB80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9C9A85C-B687-4598-8805-49A0DC205EAB}" type="datetimeFigureOut">
              <a:rPr lang="hr-HR" smtClean="0"/>
              <a:t>4.5.2022.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44E563F-90EA-4249-B3AF-51DD4A6ECB80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272808" cy="545460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336" y="3140968"/>
            <a:ext cx="1152128" cy="2016224"/>
          </a:xfrm>
        </p:spPr>
        <p:txBody>
          <a:bodyPr>
            <a:normAutofit/>
          </a:bodyPr>
          <a:lstStyle/>
          <a:p>
            <a:r>
              <a:rPr lang="hr-HR" sz="1100" cap="none" spc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http://gorbutovich.livejournal.com/70680.html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45225"/>
            <a:ext cx="6629400" cy="1008112"/>
          </a:xfrm>
        </p:spPr>
        <p:txBody>
          <a:bodyPr/>
          <a:lstStyle/>
          <a:p>
            <a:r>
              <a:rPr lang="hr-HR" cap="small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314777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hr-HR" dirty="0">
                <a:latin typeface="Palatino Linotype" pitchFamily="18" charset="0"/>
              </a:rPr>
              <a:t>Svetišta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sz="quarter" idx="4294967295"/>
          </p:nvPr>
        </p:nvSpPr>
        <p:spPr>
          <a:xfrm>
            <a:off x="395288" y="1556792"/>
            <a:ext cx="8450262" cy="530120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Hram na Aventinu </a:t>
            </a:r>
          </a:p>
          <a:p>
            <a:pPr lvl="1"/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sjedište plebejaca, Latina i Sabina </a:t>
            </a:r>
          </a:p>
          <a:p>
            <a:pPr lvl="1" eaLnBrk="1" hangingPunct="1"/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osnovao ga kralj Servije Tulije </a:t>
            </a:r>
          </a:p>
          <a:p>
            <a:pPr lvl="1" eaLnBrk="1" hangingPunct="1"/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u njega ne smiju muškarci</a:t>
            </a:r>
          </a:p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Svet joj je gaj u Ariciji, u Albanskim brdima (</a:t>
            </a:r>
            <a:r>
              <a:rPr lang="hr-HR" altLang="sr-Latn-RS" sz="2800" i="1" dirty="0">
                <a:solidFill>
                  <a:schemeClr val="tx2"/>
                </a:solidFill>
                <a:latin typeface="Palatino Linotype" pitchFamily="18" charset="0"/>
              </a:rPr>
              <a:t>lacus Nemorensis</a:t>
            </a:r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)</a:t>
            </a:r>
          </a:p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Kao Luna ima hramove na Aventinu, Palatinu (</a:t>
            </a:r>
            <a:r>
              <a:rPr lang="hr-HR" altLang="sr-Latn-RS" sz="2800" i="1" dirty="0">
                <a:solidFill>
                  <a:schemeClr val="tx2"/>
                </a:solidFill>
                <a:latin typeface="Palatino Linotype" pitchFamily="18" charset="0"/>
              </a:rPr>
              <a:t>Noctiluca</a:t>
            </a:r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) i Kapitoliju, svetište na </a:t>
            </a:r>
            <a:r>
              <a:rPr lang="hr-HR" altLang="sr-Latn-RS" sz="2800" i="1" dirty="0">
                <a:solidFill>
                  <a:schemeClr val="tx2"/>
                </a:solidFill>
                <a:latin typeface="Palatino Linotype" pitchFamily="18" charset="0"/>
              </a:rPr>
              <a:t>Via sacra</a:t>
            </a:r>
          </a:p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Najpoznatiji hram na svijetu bio joj je u Efezu </a:t>
            </a:r>
          </a:p>
          <a:p>
            <a:pPr lvl="1"/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7 svjetskih čuda, Herostrat</a:t>
            </a:r>
          </a:p>
        </p:txBody>
      </p:sp>
    </p:spTree>
    <p:extLst>
      <p:ext uri="{BB962C8B-B14F-4D97-AF65-F5344CB8AC3E}">
        <p14:creationId xmlns:p14="http://schemas.microsoft.com/office/powerpoint/2010/main" val="222041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5445125"/>
            <a:ext cx="5435600" cy="141287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hr-HR" sz="3600" dirty="0">
                <a:latin typeface="Palatino Linotype" pitchFamily="18" charset="0"/>
              </a:rPr>
              <a:t>	</a:t>
            </a:r>
            <a:r>
              <a:rPr lang="hr-HR" sz="3600" cap="small" dirty="0">
                <a:latin typeface="Palatino Linotype" pitchFamily="18" charset="0"/>
              </a:rPr>
              <a:t>Rekonstrukcije efeškog hrama</a:t>
            </a:r>
          </a:p>
        </p:txBody>
      </p:sp>
      <p:pic>
        <p:nvPicPr>
          <p:cNvPr id="13315" name="Picture 4" descr="Efez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588125" cy="536892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6" descr="Efez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97550" y="4527550"/>
            <a:ext cx="3346450" cy="233045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67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0" y="244475"/>
            <a:ext cx="9144000" cy="123983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hr-HR" sz="3600" dirty="0">
                <a:solidFill>
                  <a:srgbClr val="663300"/>
                </a:solidFill>
                <a:latin typeface="Palatino Linotype" pitchFamily="18" charset="0"/>
              </a:rPr>
              <a:t>Usporedba veličine Partenona i efeškog hrama</a:t>
            </a:r>
          </a:p>
        </p:txBody>
      </p:sp>
      <p:pic>
        <p:nvPicPr>
          <p:cNvPr id="14339" name="Picture 9" descr="Ei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664" y="1533903"/>
            <a:ext cx="6043612" cy="52895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360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 descr="Artemida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725" y="0"/>
            <a:ext cx="3851275" cy="6858000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</p:spPr>
      </p:pic>
      <p:sp>
        <p:nvSpPr>
          <p:cNvPr id="15362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512" y="188640"/>
            <a:ext cx="5040188" cy="6669360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Podrijetlo je maloazijsko </a:t>
            </a:r>
          </a:p>
          <a:p>
            <a:pPr lvl="1" eaLnBrk="1" hangingPunct="1"/>
            <a:r>
              <a:rPr lang="hr-HR" altLang="sr-Latn-RS" sz="2600" dirty="0">
                <a:solidFill>
                  <a:schemeClr val="tx2"/>
                </a:solidFill>
                <a:latin typeface="Palatino Linotype" pitchFamily="18" charset="0"/>
              </a:rPr>
              <a:t>kod Hetita </a:t>
            </a:r>
            <a:r>
              <a:rPr lang="hr-HR" altLang="sr-Latn-RS" sz="2600" i="1" dirty="0">
                <a:solidFill>
                  <a:schemeClr val="tx2"/>
                </a:solidFill>
                <a:latin typeface="Palatino Linotype" pitchFamily="18" charset="0"/>
              </a:rPr>
              <a:t>Rutamiš</a:t>
            </a:r>
            <a:r>
              <a:rPr lang="hr-HR" altLang="sr-Latn-RS" sz="2600" dirty="0">
                <a:solidFill>
                  <a:schemeClr val="tx2"/>
                </a:solidFill>
                <a:latin typeface="Palatino Linotype" pitchFamily="18" charset="0"/>
              </a:rPr>
              <a:t> - lov </a:t>
            </a:r>
          </a:p>
          <a:p>
            <a:pPr lvl="1" eaLnBrk="1" hangingPunct="1"/>
            <a:r>
              <a:rPr lang="hr-HR" altLang="sr-Latn-RS" sz="2600" dirty="0">
                <a:solidFill>
                  <a:schemeClr val="tx2"/>
                </a:solidFill>
                <a:latin typeface="Palatino Linotype" pitchFamily="18" charset="0"/>
              </a:rPr>
              <a:t>kod Lidijaca </a:t>
            </a:r>
            <a:r>
              <a:rPr lang="hr-HR" altLang="sr-Latn-RS" sz="2600" i="1" dirty="0">
                <a:solidFill>
                  <a:schemeClr val="tx2"/>
                </a:solidFill>
                <a:latin typeface="Palatino Linotype" pitchFamily="18" charset="0"/>
              </a:rPr>
              <a:t>Aritma</a:t>
            </a:r>
            <a:r>
              <a:rPr lang="hr-HR" altLang="sr-Latn-RS" sz="2600" dirty="0">
                <a:solidFill>
                  <a:schemeClr val="tx2"/>
                </a:solidFill>
                <a:latin typeface="Palatino Linotype" pitchFamily="18" charset="0"/>
              </a:rPr>
              <a:t> – košuta</a:t>
            </a:r>
          </a:p>
          <a:p>
            <a:pPr lvl="1" eaLnBrk="1" hangingPunct="1"/>
            <a:r>
              <a:rPr lang="hr-HR" altLang="sr-Latn-RS" sz="2600" dirty="0">
                <a:solidFill>
                  <a:schemeClr val="tx2"/>
                </a:solidFill>
                <a:latin typeface="Palatino Linotype" pitchFamily="18" charset="0"/>
              </a:rPr>
              <a:t> ~ </a:t>
            </a:r>
            <a:r>
              <a:rPr lang="hr-HR" altLang="sr-Latn-RS" sz="2600" i="1" dirty="0">
                <a:solidFill>
                  <a:schemeClr val="tx2"/>
                </a:solidFill>
                <a:latin typeface="Palatino Linotype" pitchFamily="18" charset="0"/>
              </a:rPr>
              <a:t>Kibela</a:t>
            </a:r>
          </a:p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U Grčkoj postoji od mikenskog doba </a:t>
            </a:r>
            <a:r>
              <a:rPr lang="hr-HR" altLang="sr-Latn-RS" sz="2800" i="1" dirty="0">
                <a:solidFill>
                  <a:schemeClr val="tx2"/>
                </a:solidFill>
                <a:latin typeface="Palatino Linotype" pitchFamily="18" charset="0"/>
              </a:rPr>
              <a:t>(gospodarica zvijeri</a:t>
            </a:r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 na Kreti)	</a:t>
            </a:r>
          </a:p>
          <a:p>
            <a:pPr lvl="1" eaLnBrk="1" hangingPunct="1"/>
            <a:r>
              <a:rPr lang="hr-HR" altLang="sr-Latn-RS" sz="2600" dirty="0">
                <a:solidFill>
                  <a:schemeClr val="tx2"/>
                </a:solidFill>
                <a:latin typeface="Palatino Linotype" pitchFamily="18" charset="0"/>
              </a:rPr>
              <a:t>u Brauronu i na Tauridi prinosile su joj se ljudske žrtve</a:t>
            </a:r>
          </a:p>
          <a:p>
            <a:pPr lvl="1"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u Trojanskom je ratu za Trojance</a:t>
            </a:r>
          </a:p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Etr. </a:t>
            </a:r>
            <a:r>
              <a:rPr lang="hr-HR" altLang="sr-Latn-RS" sz="2800" i="1" dirty="0">
                <a:solidFill>
                  <a:schemeClr val="tx2"/>
                </a:solidFill>
                <a:latin typeface="Palatino Linotype" pitchFamily="18" charset="0"/>
              </a:rPr>
              <a:t>Artume</a:t>
            </a:r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 - noć, mjesec, smrt; priroda i plodnost </a:t>
            </a:r>
          </a:p>
        </p:txBody>
      </p:sp>
    </p:spTree>
    <p:extLst>
      <p:ext uri="{BB962C8B-B14F-4D97-AF65-F5344CB8AC3E}">
        <p14:creationId xmlns:p14="http://schemas.microsoft.com/office/powerpoint/2010/main" val="250311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5260" y="1"/>
            <a:ext cx="2588740" cy="3212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188640"/>
            <a:ext cx="5760640" cy="136815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hr-HR" sz="3600" cap="small" dirty="0">
                <a:latin typeface="Palatino Linotype" pitchFamily="18" charset="0"/>
              </a:rPr>
              <a:t>još neki šumsko-pastirski bogovi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sz="quarter" idx="4294967295"/>
          </p:nvPr>
        </p:nvSpPr>
        <p:spPr>
          <a:xfrm>
            <a:off x="0" y="1628800"/>
            <a:ext cx="9144000" cy="5229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hr-HR" altLang="sr-Latn-RS" sz="2800" b="1" u="sng" dirty="0">
                <a:solidFill>
                  <a:schemeClr val="tx2"/>
                </a:solidFill>
                <a:latin typeface="Palatino Linotype" pitchFamily="18" charset="0"/>
              </a:rPr>
              <a:t>Faun</a:t>
            </a:r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 - grč. Pan </a:t>
            </a:r>
          </a:p>
          <a:p>
            <a:pPr lvl="1"/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sin Hermesa i nimfe Driope </a:t>
            </a:r>
          </a:p>
          <a:p>
            <a:pPr lvl="1"/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otac kralja Latina, od struka nadolje jarac </a:t>
            </a:r>
          </a:p>
          <a:p>
            <a:pPr lvl="1" eaLnBrk="1" hangingPunct="1"/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Sveti su mu joha i jarac, zaštitni znak siringa</a:t>
            </a:r>
            <a:r>
              <a:rPr lang="hr-HR" altLang="sr-Latn-RS" sz="2400" i="1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</a:p>
          <a:p>
            <a:pPr lvl="1" eaLnBrk="1" hangingPunct="1"/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Više duh, zaštitnik šuma, livada i osobito stada (</a:t>
            </a:r>
            <a:r>
              <a:rPr lang="hr-HR" altLang="sr-Latn-RS" sz="2400" i="1" dirty="0">
                <a:solidFill>
                  <a:schemeClr val="tx2"/>
                </a:solidFill>
                <a:latin typeface="Palatino Linotype" pitchFamily="18" charset="0"/>
              </a:rPr>
              <a:t>Lupercus </a:t>
            </a:r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= protiv vukova), bog proročanstava (</a:t>
            </a:r>
            <a:r>
              <a:rPr lang="hr-HR" altLang="sr-Latn-RS" sz="2400" i="1" dirty="0">
                <a:solidFill>
                  <a:schemeClr val="tx2"/>
                </a:solidFill>
                <a:latin typeface="Palatino Linotype" pitchFamily="18" charset="0"/>
              </a:rPr>
              <a:t>Fatuus</a:t>
            </a:r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) </a:t>
            </a:r>
          </a:p>
          <a:p>
            <a:pPr lvl="1"/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Najpoznatije svetkovine: </a:t>
            </a:r>
            <a:r>
              <a:rPr lang="hr-HR" altLang="sr-Latn-RS" sz="2400" i="1" dirty="0">
                <a:solidFill>
                  <a:schemeClr val="tx2"/>
                </a:solidFill>
                <a:latin typeface="Palatino Linotype" pitchFamily="18" charset="0"/>
              </a:rPr>
              <a:t>Luperkalije </a:t>
            </a:r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15. februara, </a:t>
            </a:r>
            <a:r>
              <a:rPr lang="hr-HR" altLang="sr-Latn-RS" sz="2400" i="1" dirty="0">
                <a:solidFill>
                  <a:schemeClr val="tx2"/>
                </a:solidFill>
                <a:latin typeface="Palatino Linotype" pitchFamily="18" charset="0"/>
              </a:rPr>
              <a:t>Faunalije </a:t>
            </a:r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5. decembra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hr-HR" sz="2800" b="1" i="1" u="sng" dirty="0">
                <a:latin typeface="Palatino Linotype" pitchFamily="18" charset="0"/>
              </a:rPr>
              <a:t>Fauna</a:t>
            </a:r>
            <a:r>
              <a:rPr lang="hr-HR" sz="2800" i="1" dirty="0">
                <a:latin typeface="Palatino Linotype" pitchFamily="18" charset="0"/>
              </a:rPr>
              <a:t> </a:t>
            </a:r>
            <a:r>
              <a:rPr lang="hr-HR" sz="2800" dirty="0">
                <a:latin typeface="Palatino Linotype" pitchFamily="18" charset="0"/>
              </a:rPr>
              <a:t>ili </a:t>
            </a:r>
            <a:r>
              <a:rPr lang="hr-HR" sz="2800" b="1" i="1" u="sng" dirty="0">
                <a:latin typeface="Palatino Linotype" pitchFamily="18" charset="0"/>
              </a:rPr>
              <a:t>Bona Dea</a:t>
            </a:r>
            <a:r>
              <a:rPr lang="hr-HR" sz="2800" i="1" dirty="0">
                <a:latin typeface="Palatino Linotype" pitchFamily="18" charset="0"/>
              </a:rPr>
              <a:t> </a:t>
            </a:r>
            <a:r>
              <a:rPr lang="hr-HR" sz="2800" dirty="0">
                <a:latin typeface="Palatino Linotype" pitchFamily="18" charset="0"/>
              </a:rPr>
              <a:t> - ženska inačica Fauna 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hr-HR" sz="2400" dirty="0">
                <a:latin typeface="Palatino Linotype" pitchFamily="18" charset="0"/>
              </a:rPr>
              <a:t>Časti se 1. maja i 4. decembra = samo za žene, bez ičeg muškog, bez vina i mirte 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hr-HR" sz="2400" dirty="0">
                <a:latin typeface="Palatino Linotype" pitchFamily="18" charset="0"/>
              </a:rPr>
              <a:t>U hramu na Aventinu joj se čuvaju ukroćene zmije</a:t>
            </a:r>
            <a:endParaRPr lang="hr-HR" altLang="sr-Latn-RS" sz="2400" b="1" u="sng" dirty="0">
              <a:solidFill>
                <a:schemeClr val="tx2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1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40" b="97143" l="2905" r="97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8635" y="404664"/>
            <a:ext cx="2298700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3"/>
          <p:cNvSpPr>
            <a:spLocks noGrp="1" noRot="1" noChangeArrowheads="1"/>
          </p:cNvSpPr>
          <p:nvPr>
            <p:ph sz="quarter" idx="4294967295"/>
          </p:nvPr>
        </p:nvSpPr>
        <p:spPr>
          <a:xfrm>
            <a:off x="0" y="260648"/>
            <a:ext cx="9144000" cy="6571213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hr-HR" sz="2800" b="1" u="sng" dirty="0">
                <a:solidFill>
                  <a:schemeClr val="tx2"/>
                </a:solidFill>
                <a:latin typeface="Palatino Linotype" pitchFamily="18" charset="0"/>
              </a:rPr>
              <a:t>Silvan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 - ime mu znači “šumski” (</a:t>
            </a:r>
            <a:r>
              <a:rPr lang="hr-HR" sz="2800" i="1" dirty="0">
                <a:solidFill>
                  <a:schemeClr val="tx2"/>
                </a:solidFill>
                <a:latin typeface="Palatino Linotype" pitchFamily="18" charset="0"/>
              </a:rPr>
              <a:t>Silvanus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) </a:t>
            </a:r>
          </a:p>
          <a:p>
            <a:pPr lvl="1" indent="-182880">
              <a:defRPr/>
            </a:pPr>
            <a:r>
              <a:rPr lang="hr-HR" sz="2200" dirty="0">
                <a:solidFill>
                  <a:schemeClr val="tx2"/>
                </a:solidFill>
                <a:latin typeface="Palatino Linotype" pitchFamily="18" charset="0"/>
              </a:rPr>
              <a:t>pratioci su mu Silvani </a:t>
            </a:r>
          </a:p>
          <a:p>
            <a:pPr lvl="1" indent="-182880">
              <a:defRPr/>
            </a:pPr>
            <a:r>
              <a:rPr lang="hr-HR" sz="2200" dirty="0">
                <a:solidFill>
                  <a:schemeClr val="tx2"/>
                </a:solidFill>
                <a:latin typeface="Palatino Linotype" pitchFamily="18" charset="0"/>
              </a:rPr>
              <a:t>Preklapa se s Faunom – bog šuma, stada i granica </a:t>
            </a:r>
          </a:p>
          <a:p>
            <a:pPr marL="548640" lvl="1" indent="-182880" eaLnBrk="1" fontAlgn="auto" hangingPunct="1">
              <a:defRPr/>
            </a:pPr>
            <a:r>
              <a:rPr lang="hr-HR" sz="2200" dirty="0">
                <a:solidFill>
                  <a:schemeClr val="tx2"/>
                </a:solidFill>
                <a:latin typeface="Palatino Linotype" pitchFamily="18" charset="0"/>
              </a:rPr>
              <a:t>Opće štovan kod Ilira</a:t>
            </a:r>
          </a:p>
          <a:p>
            <a:pPr marL="822960" lvl="2" indent="-182880">
              <a:buClr>
                <a:schemeClr val="accent6">
                  <a:lumMod val="75000"/>
                </a:schemeClr>
              </a:buClr>
              <a:defRPr/>
            </a:pPr>
            <a:r>
              <a:rPr lang="hr-HR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hr-HR" sz="1900" dirty="0">
                <a:solidFill>
                  <a:schemeClr val="tx2"/>
                </a:solidFill>
                <a:latin typeface="Palatino Linotype" pitchFamily="18" charset="0"/>
              </a:rPr>
              <a:t>u Panoniji kao </a:t>
            </a:r>
            <a:r>
              <a:rPr lang="hr-HR" sz="1900" i="1" dirty="0">
                <a:solidFill>
                  <a:schemeClr val="tx2"/>
                </a:solidFill>
                <a:latin typeface="Palatino Linotype" pitchFamily="18" charset="0"/>
              </a:rPr>
              <a:t>Vidasus</a:t>
            </a:r>
            <a:r>
              <a:rPr lang="hr-HR" sz="1900" dirty="0">
                <a:solidFill>
                  <a:schemeClr val="tx2"/>
                </a:solidFill>
                <a:latin typeface="Palatino Linotype" pitchFamily="18" charset="0"/>
              </a:rPr>
              <a:t> zajedno s </a:t>
            </a:r>
            <a:r>
              <a:rPr lang="hr-HR" sz="1900" i="1" dirty="0">
                <a:solidFill>
                  <a:schemeClr val="tx2"/>
                </a:solidFill>
                <a:latin typeface="Palatino Linotype" pitchFamily="18" charset="0"/>
              </a:rPr>
              <a:t>Thanom</a:t>
            </a:r>
            <a:r>
              <a:rPr lang="hr-HR" sz="1900" dirty="0">
                <a:solidFill>
                  <a:schemeClr val="tx2"/>
                </a:solidFill>
                <a:latin typeface="Palatino Linotype" pitchFamily="18" charset="0"/>
              </a:rPr>
              <a:t> (Dijanom)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hr-HR" sz="2800" b="1" u="sng" dirty="0">
                <a:solidFill>
                  <a:schemeClr val="tx2"/>
                </a:solidFill>
                <a:latin typeface="Palatino Linotype" pitchFamily="18" charset="0"/>
              </a:rPr>
              <a:t>Pik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 – </a:t>
            </a:r>
            <a:r>
              <a:rPr lang="hr-HR" sz="2800" i="1" dirty="0">
                <a:solidFill>
                  <a:schemeClr val="tx2"/>
                </a:solidFill>
                <a:latin typeface="Palatino Linotype" pitchFamily="18" charset="0"/>
              </a:rPr>
              <a:t>Picus 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(= djetlić)</a:t>
            </a:r>
          </a:p>
          <a:p>
            <a:pPr lvl="1" indent="-182880">
              <a:defRPr/>
            </a:pPr>
            <a:r>
              <a:rPr lang="hr-HR" dirty="0">
                <a:solidFill>
                  <a:schemeClr val="tx2"/>
                </a:solidFill>
                <a:latin typeface="Palatino Linotype" pitchFamily="18" charset="0"/>
              </a:rPr>
              <a:t>otac Faunov (vračanje), sin Saturna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hr-HR" sz="2800" b="1" u="sng" dirty="0">
                <a:solidFill>
                  <a:schemeClr val="tx2"/>
                </a:solidFill>
                <a:latin typeface="Palatino Linotype" pitchFamily="18" charset="0"/>
              </a:rPr>
              <a:t>Pomona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 – voće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hr-HR" sz="2800" b="1" u="sng" dirty="0">
                <a:solidFill>
                  <a:schemeClr val="tx2"/>
                </a:solidFill>
                <a:latin typeface="Palatino Linotype" pitchFamily="18" charset="0"/>
              </a:rPr>
              <a:t>Vertumno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 (</a:t>
            </a:r>
            <a:r>
              <a:rPr lang="hr-HR" sz="2800" i="1" dirty="0">
                <a:solidFill>
                  <a:schemeClr val="tx2"/>
                </a:solidFill>
                <a:latin typeface="Palatino Linotype" pitchFamily="18" charset="0"/>
              </a:rPr>
              <a:t>Vertumnus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) - vrtovi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hr-HR" sz="2800" b="1" i="1" u="sng" dirty="0">
                <a:solidFill>
                  <a:schemeClr val="tx2"/>
                </a:solidFill>
                <a:latin typeface="Palatino Linotype" pitchFamily="18" charset="0"/>
              </a:rPr>
              <a:t>Maia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</a:p>
          <a:p>
            <a:pPr lvl="1" indent="-182880">
              <a:defRPr/>
            </a:pPr>
            <a:r>
              <a:rPr lang="hr-HR" dirty="0">
                <a:solidFill>
                  <a:schemeClr val="tx2"/>
                </a:solidFill>
                <a:latin typeface="Palatino Linotype" pitchFamily="18" charset="0"/>
              </a:rPr>
              <a:t>staroitalska božica proljeća, žena Vulkana; kasnije majka Merkura</a:t>
            </a:r>
            <a:endParaRPr lang="hr-HR" sz="2800" b="1" i="1" u="sng" dirty="0">
              <a:solidFill>
                <a:schemeClr val="tx2"/>
              </a:solidFill>
              <a:latin typeface="Palatino Linotype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hr-HR" sz="2800" b="1" i="1" u="sng" dirty="0" err="1">
                <a:solidFill>
                  <a:schemeClr val="tx2"/>
                </a:solidFill>
                <a:latin typeface="Palatino Linotype" pitchFamily="18" charset="0"/>
              </a:rPr>
              <a:t>Egeria</a:t>
            </a:r>
            <a:endParaRPr lang="hr-HR" sz="2800" b="1" i="1" u="sng" dirty="0">
              <a:solidFill>
                <a:schemeClr val="tx2"/>
              </a:solidFill>
              <a:latin typeface="Palatino Linotype" pitchFamily="18" charset="0"/>
            </a:endParaRPr>
          </a:p>
          <a:p>
            <a:pPr lvl="1" indent="-182880">
              <a:defRPr/>
            </a:pPr>
            <a:r>
              <a:rPr lang="hr-HR" dirty="0">
                <a:solidFill>
                  <a:schemeClr val="tx2"/>
                </a:solidFill>
                <a:latin typeface="Palatino Linotype" pitchFamily="18" charset="0"/>
              </a:rPr>
              <a:t>božica izvora (svetište uz </a:t>
            </a:r>
            <a:r>
              <a:rPr lang="hr-HR" i="1" dirty="0">
                <a:solidFill>
                  <a:schemeClr val="tx2"/>
                </a:solidFill>
                <a:latin typeface="Palatino Linotype" pitchFamily="18" charset="0"/>
              </a:rPr>
              <a:t>Porta </a:t>
            </a:r>
            <a:r>
              <a:rPr lang="hr-HR" i="1" dirty="0" err="1">
                <a:solidFill>
                  <a:schemeClr val="tx2"/>
                </a:solidFill>
                <a:latin typeface="Palatino Linotype" pitchFamily="18" charset="0"/>
              </a:rPr>
              <a:t>Capena</a:t>
            </a:r>
            <a:r>
              <a:rPr lang="hr-HR" dirty="0">
                <a:solidFill>
                  <a:schemeClr val="tx2"/>
                </a:solidFill>
                <a:latin typeface="Palatino Linotype" pitchFamily="18" charset="0"/>
              </a:rPr>
              <a:t>), proročica, zazivaju je trudnice</a:t>
            </a:r>
          </a:p>
          <a:p>
            <a:pPr lvl="1" indent="-182880">
              <a:defRPr/>
            </a:pPr>
            <a:r>
              <a:rPr lang="hr-HR" dirty="0">
                <a:latin typeface="Palatino Linotype" pitchFamily="18" charset="0"/>
              </a:rPr>
              <a:t>s </a:t>
            </a:r>
            <a:r>
              <a:rPr lang="hr-HR" dirty="0" err="1">
                <a:latin typeface="Palatino Linotype" pitchFamily="18" charset="0"/>
              </a:rPr>
              <a:t>Hipolitom</a:t>
            </a:r>
            <a:r>
              <a:rPr lang="hr-HR" dirty="0">
                <a:latin typeface="Palatino Linotype" pitchFamily="18" charset="0"/>
              </a:rPr>
              <a:t> majka </a:t>
            </a:r>
            <a:r>
              <a:rPr lang="hr-HR" dirty="0" err="1">
                <a:latin typeface="Palatino Linotype" pitchFamily="18" charset="0"/>
              </a:rPr>
              <a:t>Virbija</a:t>
            </a:r>
            <a:r>
              <a:rPr lang="hr-HR" dirty="0">
                <a:latin typeface="Palatino Linotype" pitchFamily="18" charset="0"/>
              </a:rPr>
              <a:t>, koji se oženio </a:t>
            </a:r>
            <a:r>
              <a:rPr lang="hr-HR" dirty="0" err="1">
                <a:latin typeface="Palatino Linotype" pitchFamily="18" charset="0"/>
              </a:rPr>
              <a:t>Aricijom</a:t>
            </a:r>
            <a:endParaRPr lang="hr-HR" dirty="0">
              <a:solidFill>
                <a:schemeClr val="tx2"/>
              </a:solidFill>
              <a:latin typeface="Palatino Linotype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hr-HR" sz="2800" b="1" i="1" u="sng" dirty="0" err="1">
                <a:solidFill>
                  <a:schemeClr val="tx2"/>
                </a:solidFill>
                <a:latin typeface="Palatino Linotype" pitchFamily="18" charset="0"/>
              </a:rPr>
              <a:t>Feronia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</a:p>
          <a:p>
            <a:pPr lvl="1" indent="-182880">
              <a:defRPr/>
            </a:pPr>
            <a:r>
              <a:rPr lang="hr-HR" dirty="0">
                <a:solidFill>
                  <a:schemeClr val="tx2"/>
                </a:solidFill>
                <a:latin typeface="Palatino Linotype" pitchFamily="18" charset="0"/>
              </a:rPr>
              <a:t>(sabinska?) božica obilne žetve i (pripitomljene?) divljine u čijem su se hramu na Marsovom polju često oslobađali robovi</a:t>
            </a:r>
          </a:p>
          <a:p>
            <a:pPr lvl="1" indent="-182880">
              <a:defRPr/>
            </a:pPr>
            <a:r>
              <a:rPr lang="hr-HR" i="1" dirty="0">
                <a:latin typeface="Palatino Linotype" pitchFamily="18" charset="0"/>
              </a:rPr>
              <a:t>Lucus Feroniae </a:t>
            </a:r>
            <a:r>
              <a:rPr lang="hr-HR" dirty="0">
                <a:latin typeface="Palatino Linotype" pitchFamily="18" charset="0"/>
              </a:rPr>
              <a:t>u Kapeni u Etruriji – svake godine sajam</a:t>
            </a:r>
            <a:endParaRPr lang="hr-HR" i="1" dirty="0">
              <a:solidFill>
                <a:schemeClr val="tx2"/>
              </a:solidFill>
              <a:latin typeface="Palatino Linotype" pitchFamily="18" charset="0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hr-HR" sz="2800" b="1" i="1" u="sng" dirty="0">
                <a:latin typeface="Palatino Linotype" pitchFamily="18" charset="0"/>
              </a:rPr>
              <a:t>Pales</a:t>
            </a:r>
            <a:r>
              <a:rPr lang="hr-HR" sz="2800" dirty="0">
                <a:latin typeface="Palatino Linotype" pitchFamily="18" charset="0"/>
              </a:rPr>
              <a:t> – zaštitnik/ca pašnjaka i stada </a:t>
            </a:r>
          </a:p>
        </p:txBody>
      </p:sp>
    </p:spTree>
    <p:extLst>
      <p:ext uri="{BB962C8B-B14F-4D97-AF65-F5344CB8AC3E}">
        <p14:creationId xmlns:p14="http://schemas.microsoft.com/office/powerpoint/2010/main" val="353703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Content Placeholder 2"/>
          <p:cNvPicPr>
            <a:picLocks noGrp="1" noChangeAspect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67238" y="0"/>
            <a:ext cx="4576762" cy="4221163"/>
          </a:xfrm>
          <a:effectLst>
            <a:softEdge rad="31750"/>
          </a:effectLst>
        </p:spPr>
      </p:pic>
      <p:pic>
        <p:nvPicPr>
          <p:cNvPr id="2048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9600" y="4221163"/>
            <a:ext cx="3973513" cy="263683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244475"/>
            <a:ext cx="6481068" cy="1312317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hr-HR" sz="4000" cap="small" dirty="0">
                <a:solidFill>
                  <a:srgbClr val="663300"/>
                </a:solidFill>
                <a:latin typeface="Palatino Linotype" pitchFamily="18" charset="0"/>
              </a:rPr>
              <a:t>Mitovi </a:t>
            </a:r>
            <a:br>
              <a:rPr lang="hr-HR" sz="4000" cap="small" dirty="0">
                <a:solidFill>
                  <a:srgbClr val="663300"/>
                </a:solidFill>
                <a:latin typeface="Palatino Linotype" pitchFamily="18" charset="0"/>
              </a:rPr>
            </a:br>
            <a:r>
              <a:rPr lang="hr-HR" sz="4000" cap="small" dirty="0">
                <a:solidFill>
                  <a:srgbClr val="663300"/>
                </a:solidFill>
                <a:latin typeface="Palatino Linotype" pitchFamily="18" charset="0"/>
              </a:rPr>
              <a:t>(Artemida)</a:t>
            </a:r>
          </a:p>
        </p:txBody>
      </p:sp>
      <p:sp>
        <p:nvSpPr>
          <p:cNvPr id="20484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5575" y="1628775"/>
            <a:ext cx="3927475" cy="4953000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Kalidonski vepar i kerinejska košuta</a:t>
            </a:r>
          </a:p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Akteon</a:t>
            </a:r>
          </a:p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Kalisto i Arkad</a:t>
            </a:r>
          </a:p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Hipolit (Virbije i Egerija)</a:t>
            </a:r>
          </a:p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Nioba</a:t>
            </a:r>
          </a:p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Orion</a:t>
            </a:r>
          </a:p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Ifigenija</a:t>
            </a:r>
          </a:p>
        </p:txBody>
      </p:sp>
      <p:pic>
        <p:nvPicPr>
          <p:cNvPr id="20485" name="Picture 4" descr="Akte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7400" y="4252913"/>
            <a:ext cx="3276600" cy="2579687"/>
          </a:xfrm>
          <a:noFill/>
          <a:effectLst>
            <a:outerShdw dist="35921" dir="2700000" algn="ctr" rotWithShape="0">
              <a:srgbClr val="808080"/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56696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+mn-lt"/>
              </a:rPr>
              <a:t>- </a:t>
            </a:r>
            <a:r>
              <a:rPr lang="hr-HR" sz="3200" cap="none" dirty="0">
                <a:latin typeface="Palatino Linotype" panose="02040502050505030304" pitchFamily="18" charset="0"/>
              </a:rPr>
              <a:t>Vjerojatno mu je zaštitnica Dijana</a:t>
            </a:r>
            <a:endParaRPr lang="en-GB" sz="3200" cap="none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130480" cy="468741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1.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Kalendae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	F	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Ludi circenses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3.		C	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Hilaria Isidis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Isia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od 28.oktobra)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4.	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	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C	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Ludi plebei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(do 17.)</a:t>
            </a:r>
            <a:endParaRPr lang="hr-HR" b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8. 		C	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mundus patet, religiosus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13.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Idus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	NP	Feriae Iovis / epulum Iovi /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natalis 			Feroniae et Fortunae Primigeniae</a:t>
            </a:r>
            <a:endParaRPr lang="hr-HR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14.		F	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probatio equorum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religiosus</a:t>
            </a:r>
            <a:endParaRPr lang="hr-HR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18.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		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C	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mercatus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(do 20.)</a:t>
            </a:r>
            <a:endParaRPr lang="hr-HR" i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5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5532" y="1556793"/>
            <a:ext cx="3950311" cy="36004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8372"/>
            <a:ext cx="6120680" cy="1039427"/>
          </a:xfrm>
        </p:spPr>
        <p:txBody>
          <a:bodyPr/>
          <a:lstStyle/>
          <a:p>
            <a:r>
              <a:rPr lang="hr-HR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Plebejske igre </a:t>
            </a:r>
            <a:r>
              <a:rPr lang="hr-HR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Ludi plebei</a:t>
            </a:r>
            <a:r>
              <a:rPr lang="hr-HR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hr-HR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52600"/>
            <a:ext cx="8507288" cy="4916760"/>
          </a:xfrm>
        </p:spPr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4. – 17. novembra</a:t>
            </a:r>
          </a:p>
          <a:p>
            <a:r>
              <a:rPr lang="hr-HR" dirty="0">
                <a:latin typeface="Palatino Linotype" panose="02040502050505030304" pitchFamily="18" charset="0"/>
              </a:rPr>
              <a:t>Godišnjima su postale 220.g.pr.Kr.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tri su (posljednja) dana posvećena </a:t>
            </a:r>
          </a:p>
          <a:p>
            <a:pPr marL="411480" lvl="1" indent="0">
              <a:buNone/>
            </a:pPr>
            <a:r>
              <a:rPr lang="hr-HR" dirty="0">
                <a:latin typeface="Palatino Linotype" panose="02040502050505030304" pitchFamily="18" charset="0"/>
              </a:rPr>
              <a:t>	igrama u cirku (Flaminijevom),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dva dana gozbama,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dva dana utrkama u cirku,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ostalo scenskim igrama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13. je gozba (lektisternij) u čast Jupitera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14. je procesija vitezova</a:t>
            </a:r>
          </a:p>
          <a:p>
            <a:r>
              <a:rPr lang="hr-HR" dirty="0">
                <a:latin typeface="Palatino Linotype" panose="02040502050505030304" pitchFamily="18" charset="0"/>
              </a:rPr>
              <a:t>Priređuju ih plebejski edili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Spomen na secesiju puka (494.pr.Kr.) ?</a:t>
            </a:r>
          </a:p>
          <a:p>
            <a:r>
              <a:rPr lang="hr-HR" dirty="0">
                <a:latin typeface="Palatino Linotype" panose="02040502050505030304" pitchFamily="18" charset="0"/>
              </a:rPr>
              <a:t>Ciceron kaže da su to najstarije rimske igre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6056" y="5026388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1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http://www.didaskalia.net/issues/vol5no1/beacham/image01.html</a:t>
            </a:r>
          </a:p>
        </p:txBody>
      </p:sp>
    </p:spTree>
    <p:extLst>
      <p:ext uri="{BB962C8B-B14F-4D97-AF65-F5344CB8AC3E}">
        <p14:creationId xmlns:p14="http://schemas.microsoft.com/office/powerpoint/2010/main" val="183593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9" b="100000" l="0" r="993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7981" y="-99392"/>
            <a:ext cx="3075084" cy="51487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5184577" cy="12241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cap="small" dirty="0"/>
              <a:t>Orijentalni utjecaji na rimsku religiju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1592658"/>
            <a:ext cx="9145016" cy="514870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b="1" i="1" dirty="0">
                <a:latin typeface="Palatino Linotype" panose="02040502050505030304" pitchFamily="18" charset="0"/>
              </a:rPr>
              <a:t>Magna mater</a:t>
            </a:r>
            <a:r>
              <a:rPr lang="hr-HR" i="1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= Velika majka </a:t>
            </a:r>
          </a:p>
          <a:p>
            <a:pPr lvl="1" eaLnBrk="1" hangingPunct="1">
              <a:defRPr/>
            </a:pPr>
            <a:r>
              <a:rPr lang="hr-HR" dirty="0">
                <a:latin typeface="Palatino Linotype" panose="02040502050505030304" pitchFamily="18" charset="0"/>
              </a:rPr>
              <a:t>grč. Reja, lat. </a:t>
            </a:r>
            <a:r>
              <a:rPr lang="hr-HR" i="1" dirty="0">
                <a:latin typeface="Palatino Linotype" panose="02040502050505030304" pitchFamily="18" charset="0"/>
              </a:rPr>
              <a:t>Ops</a:t>
            </a:r>
          </a:p>
          <a:p>
            <a:pPr lvl="1" eaLnBrk="1" hangingPunct="1">
              <a:defRPr/>
            </a:pPr>
            <a:r>
              <a:rPr lang="hr-HR" dirty="0">
                <a:latin typeface="Palatino Linotype" panose="02040502050505030304" pitchFamily="18" charset="0"/>
              </a:rPr>
              <a:t>izjednačena s azijskom </a:t>
            </a:r>
            <a:r>
              <a:rPr lang="hr-HR" b="1" dirty="0">
                <a:latin typeface="Palatino Linotype" panose="02040502050505030304" pitchFamily="18" charset="0"/>
              </a:rPr>
              <a:t>Kibelom</a:t>
            </a:r>
            <a:r>
              <a:rPr lang="hr-HR" dirty="0">
                <a:latin typeface="Palatino Linotype" panose="02040502050505030304" pitchFamily="18" charset="0"/>
              </a:rPr>
              <a:t> </a:t>
            </a:r>
          </a:p>
          <a:p>
            <a:pPr lvl="2">
              <a:defRPr/>
            </a:pPr>
            <a:r>
              <a:rPr lang="hr-HR" dirty="0">
                <a:latin typeface="Palatino Linotype" panose="02040502050505030304" pitchFamily="18" charset="0"/>
              </a:rPr>
              <a:t>majka bogova, ljudi, životinja i biljaka koja vlada i </a:t>
            </a:r>
          </a:p>
          <a:p>
            <a:pPr marL="685800" lvl="2" indent="0">
              <a:buNone/>
              <a:defRPr/>
            </a:pPr>
            <a:r>
              <a:rPr lang="hr-HR" dirty="0">
                <a:latin typeface="Palatino Linotype" panose="02040502050505030304" pitchFamily="18" charset="0"/>
              </a:rPr>
              <a:t>podzemljem (možda najsličnija Afroditi)</a:t>
            </a:r>
          </a:p>
          <a:p>
            <a:pPr lvl="2">
              <a:defRPr/>
            </a:pPr>
            <a:r>
              <a:rPr lang="hr-HR" dirty="0">
                <a:latin typeface="Palatino Linotype" panose="02040502050505030304" pitchFamily="18" charset="0"/>
              </a:rPr>
              <a:t>nastala od dvospolca Agdistisa, sina Zeusa/Neba i </a:t>
            </a:r>
          </a:p>
          <a:p>
            <a:pPr marL="685800" lvl="2" indent="0">
              <a:buNone/>
              <a:defRPr/>
            </a:pPr>
            <a:r>
              <a:rPr lang="hr-HR" dirty="0">
                <a:latin typeface="Palatino Linotype" panose="02040502050505030304" pitchFamily="18" charset="0"/>
              </a:rPr>
              <a:t>    Zemlje</a:t>
            </a:r>
          </a:p>
          <a:p>
            <a:pPr lvl="2">
              <a:defRPr/>
            </a:pPr>
            <a:r>
              <a:rPr lang="hr-HR" dirty="0">
                <a:latin typeface="Palatino Linotype" panose="02040502050505030304" pitchFamily="18" charset="0"/>
              </a:rPr>
              <a:t>partner joj je Atis, koji se u napadu ludila kastrirao</a:t>
            </a:r>
          </a:p>
          <a:p>
            <a:pPr lvl="2">
              <a:defRPr/>
            </a:pPr>
            <a:r>
              <a:rPr lang="hr-HR" dirty="0">
                <a:latin typeface="Palatino Linotype" panose="02040502050505030304" pitchFamily="18" charset="0"/>
              </a:rPr>
              <a:t>prate je lavovi </a:t>
            </a:r>
          </a:p>
          <a:p>
            <a:pPr lvl="1" eaLnBrk="1" hangingPunct="1">
              <a:defRPr/>
            </a:pPr>
            <a:r>
              <a:rPr lang="hr-HR" dirty="0">
                <a:latin typeface="Palatino Linotype" panose="02040502050505030304" pitchFamily="18" charset="0"/>
              </a:rPr>
              <a:t>Simbol joj je crni kamen, stigao u Rim 204.pr.Kr. </a:t>
            </a:r>
          </a:p>
          <a:p>
            <a:pPr lvl="1" eaLnBrk="1" hangingPunct="1">
              <a:defRPr/>
            </a:pPr>
            <a:r>
              <a:rPr lang="hr-HR" dirty="0">
                <a:latin typeface="Palatino Linotype" panose="02040502050505030304" pitchFamily="18" charset="0"/>
              </a:rPr>
              <a:t>Hram joj je posvećen 10. aprila 191.pr.Kr., samo za plemstvo (trojansko podrijetlo)</a:t>
            </a:r>
          </a:p>
          <a:p>
            <a:pPr lvl="1" eaLnBrk="1" hangingPunct="1">
              <a:defRPr/>
            </a:pPr>
            <a:r>
              <a:rPr lang="hr-HR" dirty="0">
                <a:latin typeface="Palatino Linotype" panose="02040502050505030304" pitchFamily="18" charset="0"/>
              </a:rPr>
              <a:t>Svetkovine </a:t>
            </a:r>
            <a:r>
              <a:rPr lang="hr-HR" i="1" dirty="0">
                <a:latin typeface="Palatino Linotype" panose="02040502050505030304" pitchFamily="18" charset="0"/>
              </a:rPr>
              <a:t>Megalesia </a:t>
            </a:r>
            <a:r>
              <a:rPr lang="hr-HR" dirty="0">
                <a:latin typeface="Palatino Linotype" panose="02040502050505030304" pitchFamily="18" charset="0"/>
              </a:rPr>
              <a:t>– 4. do 11. aprila </a:t>
            </a:r>
          </a:p>
          <a:p>
            <a:pPr lvl="2" eaLnBrk="1" hangingPunct="1">
              <a:defRPr/>
            </a:pPr>
            <a:r>
              <a:rPr lang="hr-HR" dirty="0">
                <a:latin typeface="Palatino Linotype" panose="02040502050505030304" pitchFamily="18" charset="0"/>
              </a:rPr>
              <a:t>Obrede vrše frigijski svećenik i poslužitelji </a:t>
            </a:r>
            <a:r>
              <a:rPr lang="hr-HR" i="1" dirty="0">
                <a:latin typeface="Palatino Linotype" panose="02040502050505030304" pitchFamily="18" charset="0"/>
              </a:rPr>
              <a:t>Galli </a:t>
            </a:r>
            <a:r>
              <a:rPr lang="hr-HR" dirty="0">
                <a:latin typeface="Palatino Linotype" panose="02040502050505030304" pitchFamily="18" charset="0"/>
              </a:rPr>
              <a:t>(eunusi)</a:t>
            </a:r>
            <a:endParaRPr lang="hr-HR" i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9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-19853"/>
            <a:ext cx="4499992" cy="27248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94" y="1775282"/>
            <a:ext cx="9144000" cy="508271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u="sng" dirty="0">
                <a:latin typeface="Palatino Linotype" panose="02040502050505030304" pitchFamily="18" charset="0"/>
              </a:rPr>
              <a:t>Mitra</a:t>
            </a:r>
            <a:r>
              <a:rPr lang="hr-HR" dirty="0">
                <a:latin typeface="Palatino Linotype" panose="02040502050505030304" pitchFamily="18" charset="0"/>
              </a:rPr>
              <a:t> – perzijski bog sunca 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latin typeface="Palatino Linotype" panose="02040502050505030304" pitchFamily="18" charset="0"/>
              </a:rPr>
              <a:t>dualizam, propisi čistog ponašanja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latin typeface="Palatino Linotype" panose="02040502050505030304" pitchFamily="18" charset="0"/>
              </a:rPr>
              <a:t>često slikan kako kolje bika i daruje </a:t>
            </a:r>
          </a:p>
          <a:p>
            <a:pPr marL="411480" lvl="1" indent="0">
              <a:lnSpc>
                <a:spcPct val="90000"/>
              </a:lnSpc>
              <a:buNone/>
              <a:defRPr/>
            </a:pPr>
            <a:r>
              <a:rPr lang="hr-HR" dirty="0">
                <a:latin typeface="Palatino Linotype" panose="02040502050505030304" pitchFamily="18" charset="0"/>
              </a:rPr>
              <a:t>    ljude 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latin typeface="Palatino Linotype" panose="02040502050505030304" pitchFamily="18" charset="0"/>
              </a:rPr>
              <a:t>štiti vojnike </a:t>
            </a:r>
          </a:p>
          <a:p>
            <a:pPr lvl="2">
              <a:lnSpc>
                <a:spcPct val="90000"/>
              </a:lnSpc>
              <a:defRPr/>
            </a:pPr>
            <a:r>
              <a:rPr lang="hr-HR" dirty="0">
                <a:latin typeface="Palatino Linotype" panose="02040502050505030304" pitchFamily="18" charset="0"/>
              </a:rPr>
              <a:t>stiže 66.pr.Kr. s Pompejevim vojnicima, osvojio cijelo R. carstvo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i="1" u="sng" dirty="0">
                <a:latin typeface="Palatino Linotype" panose="02040502050505030304" pitchFamily="18" charset="0"/>
              </a:rPr>
              <a:t>Sol invictus </a:t>
            </a:r>
            <a:r>
              <a:rPr lang="hr-HR" i="1" dirty="0">
                <a:latin typeface="Palatino Linotype" panose="02040502050505030304" pitchFamily="18" charset="0"/>
              </a:rPr>
              <a:t>– </a:t>
            </a:r>
            <a:r>
              <a:rPr lang="hr-HR" dirty="0">
                <a:latin typeface="Palatino Linotype" panose="02040502050505030304" pitchFamily="18" charset="0"/>
              </a:rPr>
              <a:t>kult vjerojatno podrijetlom iz Sirije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latin typeface="Palatino Linotype" panose="02040502050505030304" pitchFamily="18" charset="0"/>
              </a:rPr>
              <a:t>Popularan tek od c. 3./4.st.n.e. među nekim carevima (Julijan, Heliogabal, Aurelijan, ...) i vojnicima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u="sng" dirty="0">
                <a:latin typeface="Palatino Linotype" panose="02040502050505030304" pitchFamily="18" charset="0"/>
              </a:rPr>
              <a:t>Izida, Oziris - Serapis</a:t>
            </a:r>
            <a:r>
              <a:rPr lang="hr-HR" dirty="0">
                <a:latin typeface="Palatino Linotype" panose="02040502050505030304" pitchFamily="18" charset="0"/>
              </a:rPr>
              <a:t> – egipatska božanstva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anose="02040502050505030304" pitchFamily="18" charset="0"/>
              </a:rPr>
              <a:t>simboli su im zmija i bik; dolaze oko 50.pr.Kr. (Cezar)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anose="02040502050505030304" pitchFamily="18" charset="0"/>
              </a:rPr>
              <a:t>Izida je Velika majka, majka boga sunca Horusa i pobjednica nad smrću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anose="02040502050505030304" pitchFamily="18" charset="0"/>
              </a:rPr>
              <a:t>Oziris je kao ponovno rođeni bog vegetacije povezan s Dionizom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anose="02040502050505030304" pitchFamily="18" charset="0"/>
              </a:rPr>
              <a:t>Feničku religiju (Adonis, Aštarta, Baal), magiju i kaldejsku astrologiju uglavnom donose robovi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anose="02040502050505030304" pitchFamily="18" charset="0"/>
              </a:rPr>
              <a:t>Židovi Rimljanima nisu jasni zbog monoteizma</a:t>
            </a:r>
          </a:p>
          <a:p>
            <a:pPr eaLnBrk="1" hangingPunct="1">
              <a:lnSpc>
                <a:spcPct val="90000"/>
              </a:lnSpc>
              <a:defRPr/>
            </a:pPr>
            <a:endParaRPr lang="hr-HR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anose="02040502050505030304" pitchFamily="18" charset="0"/>
              </a:rPr>
              <a:t>Istočne su bogove jako štovali carevi od Kaligule nadalje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5" l="0" r="100000">
                        <a14:foregroundMark x1="60909" y1="20354" x2="85455" y2="54867"/>
                        <a14:foregroundMark x1="77273" y1="13274" x2="77273" y2="13274"/>
                        <a14:foregroundMark x1="72727" y1="15929" x2="72727" y2="15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3231"/>
            <a:ext cx="2808312" cy="144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036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http://en.wikipedia.org/wiki/Sol_Invictus			   </a:t>
            </a:r>
            <a:r>
              <a:rPr lang="hr-HR" sz="11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http://www.tertullian.org/rpearse/mithras/literary_sources.htm</a:t>
            </a:r>
          </a:p>
        </p:txBody>
      </p:sp>
    </p:spTree>
    <p:extLst>
      <p:ext uri="{BB962C8B-B14F-4D97-AF65-F5344CB8AC3E}">
        <p14:creationId xmlns:p14="http://schemas.microsoft.com/office/powerpoint/2010/main" val="361409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2725" y="3962400"/>
            <a:ext cx="2479675" cy="1752600"/>
          </a:xfrm>
        </p:spPr>
        <p:txBody>
          <a:bodyPr/>
          <a:lstStyle/>
          <a:p>
            <a:pPr eaLnBrk="1" hangingPunct="1"/>
            <a:endParaRPr lang="en-GB" altLang="sr-Latn-R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4705" y="4005064"/>
            <a:ext cx="3783145" cy="1219201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hr-HR" cap="small" dirty="0">
                <a:solidFill>
                  <a:srgbClr val="663300"/>
                </a:solidFill>
                <a:latin typeface="Palatino Linotype" pitchFamily="18" charset="0"/>
              </a:rPr>
              <a:t>Dijana</a:t>
            </a:r>
            <a:br>
              <a:rPr lang="hr-HR" cap="small" dirty="0">
                <a:solidFill>
                  <a:srgbClr val="663300"/>
                </a:solidFill>
                <a:latin typeface="Palatino Linotype" pitchFamily="18" charset="0"/>
              </a:rPr>
            </a:br>
            <a:r>
              <a:rPr lang="hr-HR" dirty="0">
                <a:solidFill>
                  <a:srgbClr val="663300"/>
                </a:solidFill>
                <a:latin typeface="Palatino Linotype" pitchFamily="18" charset="0"/>
              </a:rPr>
              <a:t>(</a:t>
            </a:r>
            <a:r>
              <a:rPr lang="hr-HR" i="1" cap="none" dirty="0">
                <a:solidFill>
                  <a:srgbClr val="663300"/>
                </a:solidFill>
                <a:latin typeface="Palatino Linotype" pitchFamily="18" charset="0"/>
              </a:rPr>
              <a:t>Diana</a:t>
            </a:r>
            <a:r>
              <a:rPr lang="hr-HR" dirty="0">
                <a:solidFill>
                  <a:srgbClr val="663300"/>
                </a:solidFill>
                <a:latin typeface="Palatino Linotype" pitchFamily="18" charset="0"/>
              </a:rPr>
              <a:t>)</a:t>
            </a:r>
          </a:p>
        </p:txBody>
      </p:sp>
      <p:pic>
        <p:nvPicPr>
          <p:cNvPr id="7172" name="Picture 4" descr="Artemid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7850" y="0"/>
            <a:ext cx="4756150" cy="6858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6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52500"/>
          </a:xfrm>
        </p:spPr>
        <p:txBody>
          <a:bodyPr>
            <a:normAutofit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hr-HR" altLang="sr-Latn-RS" sz="4000" cap="small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Artemida (</a:t>
            </a:r>
            <a:r>
              <a:rPr lang="hr-HR" altLang="sr-Latn-RS" sz="4000" i="1" cap="none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Artemis</a:t>
            </a:r>
            <a:r>
              <a:rPr lang="hr-HR" altLang="sr-Latn-RS" sz="4000" cap="none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)</a:t>
            </a:r>
            <a:endParaRPr lang="en-GB" sz="4000" cap="small" dirty="0">
              <a:solidFill>
                <a:schemeClr val="bg2">
                  <a:lumMod val="2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sz="quarter" idx="4294967295"/>
          </p:nvPr>
        </p:nvSpPr>
        <p:spPr>
          <a:xfrm>
            <a:off x="107504" y="1700808"/>
            <a:ext cx="8738046" cy="489684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Kći Zeusa i Lete (lat. Latona), blizanka Apolonova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dirty="0">
                <a:latin typeface="Palatino Linotype" pitchFamily="18" charset="0"/>
              </a:rPr>
              <a:t>r</a:t>
            </a:r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odila se na Delu 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zauvijek djevica (ne smije je se vidjeti golu &gt; smrt)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Nosi luk i strijelu, ponekad baklje; prate je divlje životinje (košuta i medvjed); biljke su joj orah i naranča</a:t>
            </a:r>
            <a:endParaRPr lang="hr-HR" altLang="sr-Latn-RS" sz="2800" dirty="0">
              <a:latin typeface="Palatino Linotype" pitchFamily="18" charset="0"/>
            </a:endParaRPr>
          </a:p>
          <a:p>
            <a:pPr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800" dirty="0">
                <a:latin typeface="Palatino Linotype" pitchFamily="18" charset="0"/>
              </a:rPr>
              <a:t>Božica:</a:t>
            </a:r>
          </a:p>
          <a:p>
            <a:pPr lvl="1" indent="-182880">
              <a:lnSpc>
                <a:spcPct val="90000"/>
              </a:lnSpc>
              <a:defRPr/>
            </a:pPr>
            <a:r>
              <a:rPr lang="hr-HR" sz="2400" dirty="0">
                <a:latin typeface="Palatino Linotype" pitchFamily="18" charset="0"/>
              </a:rPr>
              <a:t>prirode (i njene plodnosti - porod), najviše šuma i livada </a:t>
            </a:r>
          </a:p>
          <a:p>
            <a:pPr lvl="2" indent="-182880">
              <a:lnSpc>
                <a:spcPct val="90000"/>
              </a:lnSpc>
              <a:defRPr/>
            </a:pPr>
            <a:r>
              <a:rPr lang="hr-HR" sz="2000" dirty="0">
                <a:latin typeface="Palatino Linotype" pitchFamily="18" charset="0"/>
              </a:rPr>
              <a:t>mjeseca uz brata, boga sunca (kalendar)</a:t>
            </a:r>
          </a:p>
          <a:p>
            <a:pPr lvl="1" indent="-182880">
              <a:lnSpc>
                <a:spcPct val="90000"/>
              </a:lnSpc>
              <a:defRPr/>
            </a:pPr>
            <a:r>
              <a:rPr lang="hr-HR" sz="2400" dirty="0">
                <a:latin typeface="Palatino Linotype" pitchFamily="18" charset="0"/>
              </a:rPr>
              <a:t>koja šalje smrt ili izliječenje svojim strelicama, štiti djecu (Brauron) i mladunčad</a:t>
            </a:r>
          </a:p>
          <a:p>
            <a:pPr lvl="1" indent="-182880">
              <a:lnSpc>
                <a:spcPct val="90000"/>
              </a:lnSpc>
              <a:defRPr/>
            </a:pPr>
            <a:r>
              <a:rPr lang="hr-HR" sz="2400" dirty="0">
                <a:latin typeface="Palatino Linotype" pitchFamily="18" charset="0"/>
              </a:rPr>
              <a:t>lova, pa i rata (Sparta)</a:t>
            </a:r>
          </a:p>
        </p:txBody>
      </p:sp>
    </p:spTree>
    <p:extLst>
      <p:ext uri="{BB962C8B-B14F-4D97-AF65-F5344CB8AC3E}">
        <p14:creationId xmlns:p14="http://schemas.microsoft.com/office/powerpoint/2010/main" val="8391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65" t="11368" r="11276"/>
          <a:stretch/>
        </p:blipFill>
        <p:spPr bwMode="auto">
          <a:xfrm>
            <a:off x="107504" y="116632"/>
            <a:ext cx="3662903" cy="66247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3968" y="476672"/>
            <a:ext cx="4558407" cy="981075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hr-HR" sz="4000" cap="small" dirty="0">
                <a:latin typeface="Palatino Linotype" pitchFamily="18" charset="0"/>
              </a:rPr>
              <a:t>Dijana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sz="quarter" idx="4294967295"/>
          </p:nvPr>
        </p:nvSpPr>
        <p:spPr>
          <a:xfrm>
            <a:off x="3635896" y="1556792"/>
            <a:ext cx="5400600" cy="5184576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r-HR" sz="2800" dirty="0">
                <a:latin typeface="Palatino Linotype" pitchFamily="18" charset="0"/>
              </a:rPr>
              <a:t>Izvorno latinska i sabinska božica svjetlosti i lakog porođaja</a:t>
            </a:r>
          </a:p>
          <a:p>
            <a:pPr marL="822960" lvl="2" indent="-182880">
              <a:lnSpc>
                <a:spcPct val="90000"/>
              </a:lnSpc>
              <a:buClr>
                <a:schemeClr val="accent2"/>
              </a:buClr>
              <a:defRPr/>
            </a:pPr>
            <a:r>
              <a:rPr lang="hr-HR" sz="2600" dirty="0">
                <a:solidFill>
                  <a:schemeClr val="tx2"/>
                </a:solidFill>
                <a:latin typeface="Palatino Linotype" pitchFamily="18" charset="0"/>
              </a:rPr>
              <a:t>kasnije mjeseca i lova</a:t>
            </a:r>
          </a:p>
          <a:p>
            <a:pPr>
              <a:lnSpc>
                <a:spcPct val="90000"/>
              </a:lnSpc>
            </a:pPr>
            <a:r>
              <a:rPr lang="hr-HR" sz="2800" dirty="0">
                <a:latin typeface="Palatino Linotype" pitchFamily="18" charset="0"/>
              </a:rPr>
              <a:t>Zaštitnica robova</a:t>
            </a:r>
            <a:endParaRPr lang="hr-HR" altLang="sr-Latn-RS" sz="2800" dirty="0"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2800" dirty="0">
                <a:latin typeface="Palatino Linotype" pitchFamily="18" charset="0"/>
              </a:rPr>
              <a:t>Izjednačavana s božicama: </a:t>
            </a:r>
          </a:p>
          <a:p>
            <a:pPr lvl="1">
              <a:lnSpc>
                <a:spcPct val="90000"/>
              </a:lnSpc>
            </a:pPr>
            <a:r>
              <a:rPr lang="hr-HR" altLang="sr-Latn-RS" sz="2600" i="1" dirty="0">
                <a:latin typeface="Palatino Linotype" pitchFamily="18" charset="0"/>
              </a:rPr>
              <a:t>Fauna, Vacuna, (Iana), Luna, Lucina </a:t>
            </a:r>
            <a:r>
              <a:rPr lang="hr-HR" altLang="sr-Latn-RS" sz="2600" dirty="0">
                <a:latin typeface="Palatino Linotype" pitchFamily="18" charset="0"/>
              </a:rPr>
              <a:t>(uz porođaj, grč. Ilitija) </a:t>
            </a:r>
          </a:p>
          <a:p>
            <a:pPr lvl="1">
              <a:lnSpc>
                <a:spcPct val="90000"/>
              </a:lnSpc>
            </a:pPr>
            <a:r>
              <a:rPr lang="hr-HR" altLang="sr-Latn-RS" sz="2600" dirty="0">
                <a:latin typeface="Palatino Linotype" pitchFamily="18" charset="0"/>
              </a:rPr>
              <a:t>Hekata (čarobnica)</a:t>
            </a:r>
            <a:endParaRPr lang="hr-HR" altLang="sr-Latn-RS" sz="2600" i="1" dirty="0"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2800" dirty="0">
                <a:latin typeface="Palatino Linotype" pitchFamily="18" charset="0"/>
              </a:rPr>
              <a:t>Nadimak </a:t>
            </a:r>
            <a:r>
              <a:rPr lang="hr-HR" altLang="sr-Latn-RS" sz="2800" i="1" dirty="0">
                <a:latin typeface="Palatino Linotype" pitchFamily="18" charset="0"/>
              </a:rPr>
              <a:t>Fa(s)celis</a:t>
            </a:r>
            <a:r>
              <a:rPr lang="hr-HR" altLang="sr-Latn-RS" sz="2800" dirty="0">
                <a:latin typeface="Palatino Linotype" pitchFamily="18" charset="0"/>
              </a:rPr>
              <a:t> (s Tauride) </a:t>
            </a:r>
          </a:p>
          <a:p>
            <a:pPr lvl="1">
              <a:lnSpc>
                <a:spcPct val="90000"/>
              </a:lnSpc>
            </a:pPr>
            <a:r>
              <a:rPr lang="hr-HR" altLang="sr-Latn-RS" sz="2200" dirty="0">
                <a:latin typeface="Palatino Linotype" pitchFamily="18" charset="0"/>
              </a:rPr>
              <a:t>njenog svećenika u Nemiju mogao je ubiti (u borbi) i naslijediti odbjegli rob koji bi uspio otkinuti granu s posvećenog drveta</a:t>
            </a:r>
          </a:p>
        </p:txBody>
      </p:sp>
    </p:spTree>
    <p:extLst>
      <p:ext uri="{BB962C8B-B14F-4D97-AF65-F5344CB8AC3E}">
        <p14:creationId xmlns:p14="http://schemas.microsoft.com/office/powerpoint/2010/main" val="22247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2553" y="467895"/>
            <a:ext cx="6120680" cy="881063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hr-HR" dirty="0">
                <a:latin typeface="Palatino Linotype" pitchFamily="18" charset="0"/>
              </a:rPr>
              <a:t>Svetkovine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sz="quarter" idx="4294967295"/>
          </p:nvPr>
        </p:nvSpPr>
        <p:spPr>
          <a:xfrm>
            <a:off x="179512" y="1628800"/>
            <a:ext cx="8964488" cy="52292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800" i="1" dirty="0">
                <a:solidFill>
                  <a:schemeClr val="tx2"/>
                </a:solidFill>
                <a:latin typeface="Palatino Linotype" pitchFamily="18" charset="0"/>
              </a:rPr>
              <a:t>Natalis Dianae 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13. augusta (</a:t>
            </a:r>
            <a:r>
              <a:rPr lang="hr-HR" sz="2800" i="1" dirty="0">
                <a:latin typeface="Palatino Linotype" pitchFamily="18" charset="0"/>
              </a:rPr>
              <a:t>Nemoralije</a:t>
            </a:r>
            <a:r>
              <a:rPr lang="hr-HR" sz="2800" dirty="0">
                <a:latin typeface="Palatino Linotype" pitchFamily="18" charset="0"/>
              </a:rPr>
              <a:t>) 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31. marta </a:t>
            </a:r>
          </a:p>
          <a:p>
            <a:pPr lvl="1" indent="-182880">
              <a:lnSpc>
                <a:spcPct val="90000"/>
              </a:lnSpc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itchFamily="18" charset="0"/>
              </a:rPr>
              <a:t>u čast Luni na Aventinu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26. – 31. maja </a:t>
            </a:r>
          </a:p>
          <a:p>
            <a:pPr lvl="1" indent="-182880">
              <a:lnSpc>
                <a:spcPct val="90000"/>
              </a:lnSpc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itchFamily="18" charset="0"/>
              </a:rPr>
              <a:t>svečanost za božicu </a:t>
            </a:r>
            <a:r>
              <a:rPr lang="hr-HR" sz="2400" i="1" dirty="0">
                <a:solidFill>
                  <a:schemeClr val="tx2"/>
                </a:solidFill>
                <a:latin typeface="Palatino Linotype" pitchFamily="18" charset="0"/>
              </a:rPr>
              <a:t>Dea</a:t>
            </a:r>
            <a:r>
              <a:rPr lang="hr-HR" sz="2400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hr-HR" sz="2400" i="1" dirty="0">
                <a:solidFill>
                  <a:schemeClr val="tx2"/>
                </a:solidFill>
                <a:latin typeface="Palatino Linotype" pitchFamily="18" charset="0"/>
              </a:rPr>
              <a:t>Dia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Kalende u juniju ponekad se zovu </a:t>
            </a:r>
          </a:p>
          <a:p>
            <a:pPr marL="160020" indent="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dan božice </a:t>
            </a:r>
            <a:r>
              <a:rPr lang="hr-HR" sz="2800" i="1" dirty="0">
                <a:solidFill>
                  <a:schemeClr val="tx2"/>
                </a:solidFill>
                <a:latin typeface="Palatino Linotype" pitchFamily="18" charset="0"/>
              </a:rPr>
              <a:t>Iana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hr-HR" sz="2800" i="1" dirty="0">
                <a:solidFill>
                  <a:schemeClr val="tx2"/>
                </a:solidFill>
                <a:latin typeface="Palatino Linotype" pitchFamily="18" charset="0"/>
              </a:rPr>
              <a:t>Luna</a:t>
            </a:r>
          </a:p>
          <a:p>
            <a:pPr marL="45720" indent="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hr-HR" sz="2800" i="1" dirty="0">
                <a:solidFill>
                  <a:schemeClr val="tx2"/>
                </a:solidFill>
                <a:latin typeface="Palatino Linotype" pitchFamily="18" charset="0"/>
              </a:rPr>
              <a:t>	=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 Dijana</a:t>
            </a:r>
            <a:r>
              <a:rPr lang="hr-HR" sz="2800" i="1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kao božica mjeseca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Posvećen joj je i prvi dan Larentalija, 23. decembra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29" b="94653" l="9155" r="89789">
                        <a14:foregroundMark x1="21479" y1="95446" x2="71479" y2="91881"/>
                        <a14:foregroundMark x1="71479" y1="91881" x2="89085" y2="79406"/>
                        <a14:foregroundMark x1="55282" y1="95446" x2="74648" y2="94851"/>
                        <a14:foregroundMark x1="74648" y1="94851" x2="77113" y2="94851"/>
                        <a14:foregroundMark x1="34155" y1="33069" x2="19014" y2="7129"/>
                        <a14:foregroundMark x1="19014" y1="7129" x2="11268" y2="19604"/>
                        <a14:foregroundMark x1="11268" y1="19604" x2="13732" y2="47921"/>
                        <a14:foregroundMark x1="13732" y1="47921" x2="13732" y2="47921"/>
                        <a14:foregroundMark x1="9859" y1="40396" x2="9155" y2="37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3233" y="0"/>
            <a:ext cx="2700337" cy="4810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87616" y="5801974"/>
            <a:ext cx="334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Reljef Dijane</a:t>
            </a:r>
            <a:br>
              <a:rPr lang="hr-H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hr-H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nađen u Biteliću kod Sinja, područje Delmata</a:t>
            </a:r>
            <a:endParaRPr lang="hr-H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4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1206</Words>
  <Application>Microsoft Office PowerPoint</Application>
  <PresentationFormat>On-screen Show (4:3)</PresentationFormat>
  <Paragraphs>159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Calibri</vt:lpstr>
      <vt:lpstr>Century Gothic</vt:lpstr>
      <vt:lpstr>Georgia</vt:lpstr>
      <vt:lpstr>Palatino Linotype</vt:lpstr>
      <vt:lpstr>Times New Roman</vt:lpstr>
      <vt:lpstr>Apothecary</vt:lpstr>
      <vt:lpstr>November</vt:lpstr>
      <vt:lpstr>- Vjerojatno mu je zaštitnica Dijana</vt:lpstr>
      <vt:lpstr>Plebejske igre (Ludi plebei)</vt:lpstr>
      <vt:lpstr>Orijentalni utjecaji na rimsku religiju</vt:lpstr>
      <vt:lpstr>PowerPoint Presentation</vt:lpstr>
      <vt:lpstr>Dijana (Diana)</vt:lpstr>
      <vt:lpstr>Artemida (Artemis)</vt:lpstr>
      <vt:lpstr>Dijana</vt:lpstr>
      <vt:lpstr>Svetkovine</vt:lpstr>
      <vt:lpstr>Svetišta</vt:lpstr>
      <vt:lpstr> Rekonstrukcije efeškog hrama</vt:lpstr>
      <vt:lpstr>Usporedba veličine Partenona i efeškog hrama</vt:lpstr>
      <vt:lpstr>PowerPoint Presentation</vt:lpstr>
      <vt:lpstr>još neki šumsko-pastirski bogovi</vt:lpstr>
      <vt:lpstr>PowerPoint Presentation</vt:lpstr>
      <vt:lpstr>Mitovi  (Artemida)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</dc:title>
  <dc:creator>Maja</dc:creator>
  <cp:lastModifiedBy>mrmat</cp:lastModifiedBy>
  <cp:revision>29</cp:revision>
  <dcterms:created xsi:type="dcterms:W3CDTF">2015-05-06T09:35:49Z</dcterms:created>
  <dcterms:modified xsi:type="dcterms:W3CDTF">2022-05-04T16:31:47Z</dcterms:modified>
</cp:coreProperties>
</file>