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71" r:id="rId3"/>
    <p:sldId id="261" r:id="rId4"/>
    <p:sldId id="259" r:id="rId5"/>
    <p:sldId id="263" r:id="rId6"/>
    <p:sldId id="257" r:id="rId7"/>
    <p:sldId id="264" r:id="rId8"/>
    <p:sldId id="270" r:id="rId9"/>
    <p:sldId id="265" r:id="rId10"/>
    <p:sldId id="269" r:id="rId11"/>
    <p:sldId id="266" r:id="rId12"/>
    <p:sldId id="258" r:id="rId13"/>
    <p:sldId id="272" r:id="rId14"/>
    <p:sldId id="260"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83320E-C516-43C9-95C4-3AFE50CD4895}">
          <p14:sldIdLst>
            <p14:sldId id="256"/>
            <p14:sldId id="271"/>
            <p14:sldId id="261"/>
            <p14:sldId id="259"/>
            <p14:sldId id="263"/>
            <p14:sldId id="257"/>
            <p14:sldId id="264"/>
            <p14:sldId id="270"/>
            <p14:sldId id="265"/>
            <p14:sldId id="269"/>
            <p14:sldId id="266"/>
            <p14:sldId id="258"/>
            <p14:sldId id="272"/>
            <p14:sldId id="260"/>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79" autoAdjust="0"/>
    <p:restoredTop sz="73077" autoAdjust="0"/>
  </p:normalViewPr>
  <p:slideViewPr>
    <p:cSldViewPr snapToGrid="0">
      <p:cViewPr varScale="1">
        <p:scale>
          <a:sx n="59" d="100"/>
          <a:sy n="59" d="100"/>
        </p:scale>
        <p:origin x="414" y="60"/>
      </p:cViewPr>
      <p:guideLst/>
    </p:cSldViewPr>
  </p:slideViewPr>
  <p:outlineViewPr>
    <p:cViewPr>
      <p:scale>
        <a:sx n="33" d="100"/>
        <a:sy n="33" d="100"/>
      </p:scale>
      <p:origin x="0" y="-142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0958A-9B0C-4CE4-9646-EDC25E589E1D}" type="datetimeFigureOut">
              <a:rPr lang="en-GB" smtClean="0"/>
              <a:t>06/11/2023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72366-2525-4338-8F4F-0C000A1B48E2}" type="slidenum">
              <a:rPr lang="en-GB" smtClean="0"/>
              <a:t>‹#›</a:t>
            </a:fld>
            <a:endParaRPr lang="en-GB"/>
          </a:p>
        </p:txBody>
      </p:sp>
    </p:spTree>
    <p:extLst>
      <p:ext uri="{BB962C8B-B14F-4D97-AF65-F5344CB8AC3E}">
        <p14:creationId xmlns:p14="http://schemas.microsoft.com/office/powerpoint/2010/main" val="3480699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korografija</a:t>
            </a:r>
            <a:r>
              <a:rPr lang="en-GB" dirty="0"/>
              <a:t> </a:t>
            </a:r>
            <a:r>
              <a:rPr lang="en-GB" dirty="0" err="1"/>
              <a:t>Paladija</a:t>
            </a:r>
            <a:r>
              <a:rPr lang="en-GB" dirty="0"/>
              <a:t> </a:t>
            </a:r>
            <a:r>
              <a:rPr lang="en-GB" dirty="0" err="1"/>
              <a:t>Fuska</a:t>
            </a:r>
            <a:r>
              <a:rPr lang="en-GB" dirty="0"/>
              <a:t> o </a:t>
            </a:r>
            <a:r>
              <a:rPr lang="en-GB" dirty="0" err="1"/>
              <a:t>jadranskoj</a:t>
            </a:r>
            <a:r>
              <a:rPr lang="en-GB" dirty="0"/>
              <a:t> </a:t>
            </a:r>
            <a:r>
              <a:rPr lang="en-GB" dirty="0" err="1"/>
              <a:t>obali</a:t>
            </a:r>
            <a:r>
              <a:rPr lang="en-GB" dirty="0"/>
              <a:t> </a:t>
            </a:r>
            <a:r>
              <a:rPr lang="en-GB" i="1" dirty="0"/>
              <a:t>De situ </a:t>
            </a:r>
            <a:r>
              <a:rPr lang="en-GB" i="1" dirty="0" err="1"/>
              <a:t>orae</a:t>
            </a:r>
            <a:r>
              <a:rPr lang="en-GB" i="1" dirty="0"/>
              <a:t> </a:t>
            </a:r>
            <a:r>
              <a:rPr lang="en-GB" i="1" dirty="0" err="1"/>
              <a:t>Illyrici</a:t>
            </a:r>
            <a:r>
              <a:rPr lang="en-GB" dirty="0"/>
              <a:t> (1504 – </a:t>
            </a:r>
            <a:r>
              <a:rPr lang="en-GB" dirty="0" err="1"/>
              <a:t>nakon</a:t>
            </a:r>
            <a:r>
              <a:rPr lang="en-GB" dirty="0"/>
              <a:t> 1509)</a:t>
            </a:r>
            <a:endParaRPr lang="en-GB" dirty="0">
              <a:latin typeface="Palatino Linotype" panose="02040502050505030304" pitchFamily="18" charset="0"/>
            </a:endParaRPr>
          </a:p>
          <a:p>
            <a:endParaRPr lang="en-GB" dirty="0"/>
          </a:p>
        </p:txBody>
      </p:sp>
      <p:sp>
        <p:nvSpPr>
          <p:cNvPr id="4" name="Slide Number Placeholder 3"/>
          <p:cNvSpPr>
            <a:spLocks noGrp="1"/>
          </p:cNvSpPr>
          <p:nvPr>
            <p:ph type="sldNum" sz="quarter" idx="5"/>
          </p:nvPr>
        </p:nvSpPr>
        <p:spPr/>
        <p:txBody>
          <a:bodyPr/>
          <a:lstStyle/>
          <a:p>
            <a:fld id="{3BE72366-2525-4338-8F4F-0C000A1B48E2}" type="slidenum">
              <a:rPr lang="en-GB" smtClean="0"/>
              <a:t>5</a:t>
            </a:fld>
            <a:endParaRPr lang="en-GB"/>
          </a:p>
        </p:txBody>
      </p:sp>
    </p:spTree>
    <p:extLst>
      <p:ext uri="{BB962C8B-B14F-4D97-AF65-F5344CB8AC3E}">
        <p14:creationId xmlns:p14="http://schemas.microsoft.com/office/powerpoint/2010/main" val="23850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Mercator 1544. optužen za herezu (protestantizam),</a:t>
            </a:r>
            <a:r>
              <a:rPr lang="hr-HR" baseline="0" dirty="0"/>
              <a:t> proveo 7 mjeseci u zatvoru – nedovršeni </a:t>
            </a:r>
            <a:r>
              <a:rPr lang="en-GB" i="1" dirty="0"/>
              <a:t>Atlas </a:t>
            </a:r>
            <a:r>
              <a:rPr lang="en-GB" i="1" dirty="0" err="1"/>
              <a:t>sive</a:t>
            </a:r>
            <a:r>
              <a:rPr lang="en-GB" i="1" dirty="0"/>
              <a:t> </a:t>
            </a:r>
            <a:r>
              <a:rPr lang="en-GB" i="1" dirty="0" err="1"/>
              <a:t>Cosmographicæ</a:t>
            </a:r>
            <a:r>
              <a:rPr lang="en-GB" i="1" dirty="0"/>
              <a:t> </a:t>
            </a:r>
            <a:r>
              <a:rPr lang="en-GB" i="1" dirty="0" err="1"/>
              <a:t>meditationes</a:t>
            </a:r>
            <a:r>
              <a:rPr lang="en-GB" i="1" dirty="0"/>
              <a:t> de </a:t>
            </a:r>
            <a:r>
              <a:rPr lang="en-GB" i="1" dirty="0" err="1"/>
              <a:t>fabrica</a:t>
            </a:r>
            <a:r>
              <a:rPr lang="en-GB" i="1" dirty="0"/>
              <a:t> </a:t>
            </a:r>
            <a:r>
              <a:rPr lang="en-GB" i="1" dirty="0" err="1"/>
              <a:t>mvndi</a:t>
            </a:r>
            <a:r>
              <a:rPr lang="en-GB" i="1" dirty="0"/>
              <a:t> et </a:t>
            </a:r>
            <a:r>
              <a:rPr lang="en-GB" i="1" dirty="0" err="1"/>
              <a:t>fabricati</a:t>
            </a:r>
            <a:r>
              <a:rPr lang="en-GB" i="1" dirty="0"/>
              <a:t> </a:t>
            </a:r>
            <a:r>
              <a:rPr lang="en-GB" i="1" dirty="0" err="1"/>
              <a:t>figvra</a:t>
            </a:r>
            <a:r>
              <a:rPr lang="en-GB" i="1" dirty="0"/>
              <a:t> </a:t>
            </a:r>
            <a:r>
              <a:rPr lang="en-GB" dirty="0"/>
              <a:t>(Duisburg: </a:t>
            </a:r>
            <a:r>
              <a:rPr lang="en-GB" dirty="0" err="1"/>
              <a:t>Clivorvm</a:t>
            </a:r>
            <a:r>
              <a:rPr lang="en-GB" dirty="0"/>
              <a:t>, 1595</a:t>
            </a:r>
            <a:r>
              <a:rPr lang="hr-HR" dirty="0"/>
              <a:t>) pomiruje znanost s</a:t>
            </a:r>
            <a:r>
              <a:rPr lang="hr-HR" baseline="0" dirty="0"/>
              <a:t> poznavanjem Biblije</a:t>
            </a:r>
          </a:p>
          <a:p>
            <a:r>
              <a:rPr lang="hr-HR" baseline="0" dirty="0"/>
              <a:t>Orteliusu na nadgrobnom spomeniku u Antwerpenu </a:t>
            </a:r>
            <a:r>
              <a:rPr lang="hr-HR" sz="1200" b="0" i="0" u="none" kern="1200" dirty="0">
                <a:solidFill>
                  <a:schemeClr val="tx1"/>
                </a:solidFill>
                <a:effectLst/>
                <a:latin typeface="+mn-lt"/>
                <a:ea typeface="+mn-ea"/>
                <a:cs typeface="+mn-cs"/>
              </a:rPr>
              <a:t>piše</a:t>
            </a:r>
            <a:r>
              <a:rPr lang="en-GB" sz="1200" b="0" i="0"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Quietis</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cultor</a:t>
            </a:r>
            <a:r>
              <a:rPr lang="en-GB" sz="1200" b="0" i="1" kern="1200" dirty="0">
                <a:solidFill>
                  <a:schemeClr val="tx1"/>
                </a:solidFill>
                <a:effectLst/>
                <a:latin typeface="+mn-lt"/>
                <a:ea typeface="+mn-ea"/>
                <a:cs typeface="+mn-cs"/>
              </a:rPr>
              <a:t> sine lite, </a:t>
            </a:r>
            <a:r>
              <a:rPr lang="en-GB" sz="1200" b="0" i="1" kern="1200" dirty="0" err="1">
                <a:solidFill>
                  <a:schemeClr val="tx1"/>
                </a:solidFill>
                <a:effectLst/>
                <a:latin typeface="+mn-lt"/>
                <a:ea typeface="+mn-ea"/>
                <a:cs typeface="+mn-cs"/>
              </a:rPr>
              <a:t>uxore</a:t>
            </a:r>
            <a:r>
              <a:rPr lang="en-GB" sz="1200" b="0" i="1" kern="1200" dirty="0">
                <a:solidFill>
                  <a:schemeClr val="tx1"/>
                </a:solidFill>
                <a:effectLst/>
                <a:latin typeface="+mn-lt"/>
                <a:ea typeface="+mn-ea"/>
                <a:cs typeface="+mn-cs"/>
              </a:rPr>
              <a:t>, prole</a:t>
            </a:r>
            <a:r>
              <a:rPr lang="hr-HR" sz="1200" b="0" i="1" kern="1200" dirty="0">
                <a:solidFill>
                  <a:schemeClr val="tx1"/>
                </a:solidFill>
                <a:effectLst/>
                <a:latin typeface="+mn-lt"/>
                <a:ea typeface="+mn-ea"/>
                <a:cs typeface="+mn-cs"/>
              </a:rPr>
              <a:t>. </a:t>
            </a:r>
          </a:p>
          <a:p>
            <a:pPr lvl="1"/>
            <a:r>
              <a:rPr lang="en-GB" dirty="0"/>
              <a:t>Over a period of years (1579–98), Ortelius constructed an appendix to the </a:t>
            </a:r>
            <a:r>
              <a:rPr lang="en-GB" i="1" dirty="0" err="1"/>
              <a:t>Theatrum</a:t>
            </a:r>
            <a:r>
              <a:rPr lang="en-GB" dirty="0"/>
              <a:t> that he titled </a:t>
            </a:r>
            <a:r>
              <a:rPr lang="en-GB" i="1" dirty="0" err="1"/>
              <a:t>Parergon</a:t>
            </a:r>
            <a:r>
              <a:rPr lang="en-GB" i="1" dirty="0"/>
              <a:t>, </a:t>
            </a:r>
            <a:r>
              <a:rPr lang="en-GB" i="1" dirty="0" err="1"/>
              <a:t>sive</a:t>
            </a:r>
            <a:r>
              <a:rPr lang="en-GB" i="1" dirty="0"/>
              <a:t> </a:t>
            </a:r>
            <a:r>
              <a:rPr lang="en-GB" i="1" dirty="0" err="1"/>
              <a:t>veteris</a:t>
            </a:r>
            <a:r>
              <a:rPr lang="en-GB" i="1" dirty="0"/>
              <a:t> </a:t>
            </a:r>
            <a:r>
              <a:rPr lang="en-GB" i="1" dirty="0" err="1"/>
              <a:t>geographiae</a:t>
            </a:r>
            <a:r>
              <a:rPr lang="en-GB" i="1" dirty="0"/>
              <a:t> aliquot tabulae</a:t>
            </a:r>
            <a:r>
              <a:rPr lang="en-GB" dirty="0"/>
              <a:t>. The </a:t>
            </a:r>
            <a:r>
              <a:rPr lang="en-GB" i="1" dirty="0" err="1"/>
              <a:t>Parergon</a:t>
            </a:r>
            <a:r>
              <a:rPr lang="en-GB" dirty="0"/>
              <a:t>, which was published separately in 1595, consisted of maps depicting the pilgrimages and peregrinations of various holy men from the Old and New Testaments and were meant to serve as objects for contemplation, as allegories to guide the spectator on the interior journey of the soul</a:t>
            </a:r>
            <a:r>
              <a:rPr lang="hr-HR" dirty="0"/>
              <a:t>. (https://press.uchicago.edu/books/HOC/HOC_V3_Pt1/HOC_VOLUME3_Part1_chapter11.pdf)</a:t>
            </a:r>
            <a:endParaRPr lang="hr-HR" sz="1200" b="0" i="1" kern="1200" dirty="0">
              <a:solidFill>
                <a:schemeClr val="tx1"/>
              </a:solidFill>
              <a:effectLst/>
              <a:latin typeface="+mn-lt"/>
              <a:ea typeface="+mn-ea"/>
              <a:cs typeface="+mn-cs"/>
            </a:endParaRPr>
          </a:p>
          <a:p>
            <a:r>
              <a:rPr lang="hr-HR" sz="1200" b="0" i="0" kern="1200" dirty="0">
                <a:solidFill>
                  <a:schemeClr val="tx1"/>
                </a:solidFill>
                <a:effectLst/>
                <a:latin typeface="+mn-lt"/>
                <a:ea typeface="+mn-ea"/>
                <a:cs typeface="+mn-cs"/>
              </a:rPr>
              <a:t>Protestantske Biblije imaju karte, katoličke tek od kraja 16.st.</a:t>
            </a:r>
            <a:endParaRPr lang="en-GB" i="0" dirty="0"/>
          </a:p>
        </p:txBody>
      </p:sp>
      <p:sp>
        <p:nvSpPr>
          <p:cNvPr id="4" name="Slide Number Placeholder 3"/>
          <p:cNvSpPr>
            <a:spLocks noGrp="1"/>
          </p:cNvSpPr>
          <p:nvPr>
            <p:ph type="sldNum" sz="quarter" idx="5"/>
          </p:nvPr>
        </p:nvSpPr>
        <p:spPr/>
        <p:txBody>
          <a:bodyPr/>
          <a:lstStyle/>
          <a:p>
            <a:fld id="{3BE72366-2525-4338-8F4F-0C000A1B48E2}" type="slidenum">
              <a:rPr lang="en-GB" smtClean="0"/>
              <a:t>6</a:t>
            </a:fld>
            <a:endParaRPr lang="en-GB"/>
          </a:p>
        </p:txBody>
      </p:sp>
    </p:spTree>
    <p:extLst>
      <p:ext uri="{BB962C8B-B14F-4D97-AF65-F5344CB8AC3E}">
        <p14:creationId xmlns:p14="http://schemas.microsoft.com/office/powerpoint/2010/main" val="364304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D’Ailly je bio pod utjecajem </a:t>
            </a:r>
            <a:r>
              <a:rPr lang="hr-HR" i="1" dirty="0"/>
              <a:t>Opus</a:t>
            </a:r>
            <a:r>
              <a:rPr lang="hr-HR" i="1" baseline="0" dirty="0"/>
              <a:t> maius </a:t>
            </a:r>
            <a:r>
              <a:rPr lang="hr-HR" i="0" baseline="0" dirty="0"/>
              <a:t>Rogera Bacona</a:t>
            </a:r>
          </a:p>
          <a:p>
            <a:r>
              <a:rPr lang="hr-HR" i="0" baseline="0" dirty="0"/>
              <a:t>Bilješke su Kolumbove</a:t>
            </a:r>
            <a:endParaRPr lang="en-GB" dirty="0"/>
          </a:p>
        </p:txBody>
      </p:sp>
      <p:sp>
        <p:nvSpPr>
          <p:cNvPr id="4" name="Slide Number Placeholder 3"/>
          <p:cNvSpPr>
            <a:spLocks noGrp="1"/>
          </p:cNvSpPr>
          <p:nvPr>
            <p:ph type="sldNum" sz="quarter" idx="5"/>
          </p:nvPr>
        </p:nvSpPr>
        <p:spPr/>
        <p:txBody>
          <a:bodyPr/>
          <a:lstStyle/>
          <a:p>
            <a:fld id="{3BE72366-2525-4338-8F4F-0C000A1B48E2}" type="slidenum">
              <a:rPr lang="en-GB" smtClean="0"/>
              <a:t>8</a:t>
            </a:fld>
            <a:endParaRPr lang="en-GB"/>
          </a:p>
        </p:txBody>
      </p:sp>
    </p:spTree>
    <p:extLst>
      <p:ext uri="{BB962C8B-B14F-4D97-AF65-F5344CB8AC3E}">
        <p14:creationId xmlns:p14="http://schemas.microsoft.com/office/powerpoint/2010/main" val="416763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Rattkayeva karta Tarahumare je možda i prvi, ili barem </a:t>
            </a:r>
            <a:r>
              <a:rPr lang="hr-HR" sz="1200" dirty="0"/>
              <a:t>jedan od prvih kartografskih radova hrvatskih autora</a:t>
            </a:r>
            <a:endParaRPr lang="en-GB" dirty="0"/>
          </a:p>
        </p:txBody>
      </p:sp>
      <p:sp>
        <p:nvSpPr>
          <p:cNvPr id="4" name="Slide Number Placeholder 3"/>
          <p:cNvSpPr>
            <a:spLocks noGrp="1"/>
          </p:cNvSpPr>
          <p:nvPr>
            <p:ph type="sldNum" sz="quarter" idx="5"/>
          </p:nvPr>
        </p:nvSpPr>
        <p:spPr/>
        <p:txBody>
          <a:bodyPr/>
          <a:lstStyle/>
          <a:p>
            <a:fld id="{3BE72366-2525-4338-8F4F-0C000A1B48E2}" type="slidenum">
              <a:rPr lang="en-GB" smtClean="0"/>
              <a:t>13</a:t>
            </a:fld>
            <a:endParaRPr lang="en-GB"/>
          </a:p>
        </p:txBody>
      </p:sp>
    </p:spTree>
    <p:extLst>
      <p:ext uri="{BB962C8B-B14F-4D97-AF65-F5344CB8AC3E}">
        <p14:creationId xmlns:p14="http://schemas.microsoft.com/office/powerpoint/2010/main" val="291688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11/6/2023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11/6/2023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11/6/2023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11/6/2023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44CC-E74F-4384-BEDB-E7878DFD99F9}"/>
              </a:ext>
            </a:extLst>
          </p:cNvPr>
          <p:cNvSpPr>
            <a:spLocks noGrp="1"/>
          </p:cNvSpPr>
          <p:nvPr>
            <p:ph type="ctrTitle"/>
          </p:nvPr>
        </p:nvSpPr>
        <p:spPr/>
        <p:txBody>
          <a:bodyPr/>
          <a:lstStyle/>
          <a:p>
            <a:r>
              <a:rPr lang="hr-HR" cap="small"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Mjesto </a:t>
            </a:r>
            <a:br>
              <a:rPr lang="hr-HR" cap="small"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br>
            <a:r>
              <a:rPr lang="hr-HR" cap="small"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u vremenu i prostoru</a:t>
            </a:r>
            <a:endParaRPr lang="en-GB" cap="small"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Subtitle 2">
            <a:extLst>
              <a:ext uri="{FF2B5EF4-FFF2-40B4-BE49-F238E27FC236}">
                <a16:creationId xmlns:a16="http://schemas.microsoft.com/office/drawing/2014/main" id="{6299DB0D-01CA-4FF7-823A-5D30524951E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837901364"/>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9CA3-BB64-4737-AC98-EBDA8699D14A}"/>
              </a:ext>
            </a:extLst>
          </p:cNvPr>
          <p:cNvSpPr>
            <a:spLocks noGrp="1"/>
          </p:cNvSpPr>
          <p:nvPr>
            <p:ph type="title"/>
          </p:nvPr>
        </p:nvSpPr>
        <p:spPr/>
        <p:txBody>
          <a:bodyPr/>
          <a:lstStyle/>
          <a:p>
            <a:r>
              <a:rPr lang="hr-HR" dirty="0">
                <a:latin typeface="Palatino Linotype" panose="02040502050505030304" pitchFamily="18" charset="0"/>
              </a:rPr>
              <a:t>Dubrovačka kartografija</a:t>
            </a:r>
            <a:endParaRPr lang="en-GB"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2E7C99CB-A39C-481B-BF2C-4104BADBA3E1}"/>
              </a:ext>
            </a:extLst>
          </p:cNvPr>
          <p:cNvSpPr>
            <a:spLocks noGrp="1"/>
          </p:cNvSpPr>
          <p:nvPr>
            <p:ph idx="1"/>
          </p:nvPr>
        </p:nvSpPr>
        <p:spPr>
          <a:xfrm>
            <a:off x="130630" y="3578146"/>
            <a:ext cx="12061372" cy="3359219"/>
          </a:xfrm>
        </p:spPr>
        <p:txBody>
          <a:bodyPr>
            <a:normAutofit/>
          </a:bodyPr>
          <a:lstStyle/>
          <a:p>
            <a:pPr marL="4491038" indent="-179388"/>
            <a:r>
              <a:rPr lang="hr-HR" sz="2000" dirty="0"/>
              <a:t>Povodom razgraničenja s Venecijom</a:t>
            </a:r>
          </a:p>
          <a:p>
            <a:pPr marL="4572000" indent="-230188">
              <a:lnSpc>
                <a:spcPct val="100000"/>
              </a:lnSpc>
            </a:pPr>
            <a:r>
              <a:rPr lang="hr-HR" sz="2000" i="1" dirty="0"/>
              <a:t>Manuscritto originale inedito di Vicenzo Maria Volanti Raguseo  = </a:t>
            </a:r>
            <a:r>
              <a:rPr lang="hr-HR" sz="2000" dirty="0"/>
              <a:t>Priručnik o geografiji Europe, 1694 (Volanti, 1678-1739)</a:t>
            </a:r>
          </a:p>
          <a:p>
            <a:pPr lvl="1" indent="-230400">
              <a:lnSpc>
                <a:spcPct val="100000"/>
              </a:lnSpc>
            </a:pPr>
            <a:r>
              <a:rPr lang="hr-HR" sz="1800" dirty="0"/>
              <a:t>4 karte: Španjolska, Francuska, Italija i Njemačka + aktualna saznanja  o 14 glavnih europskih zemalja &gt; </a:t>
            </a:r>
            <a:r>
              <a:rPr lang="hr-HR" sz="1800" i="1" dirty="0"/>
              <a:t>Statistica</a:t>
            </a:r>
          </a:p>
          <a:p>
            <a:pPr lvl="1" indent="-230400">
              <a:lnSpc>
                <a:spcPct val="100000"/>
              </a:lnSpc>
            </a:pPr>
            <a:r>
              <a:rPr lang="hr-HR" sz="1800" dirty="0"/>
              <a:t>Sličan djelu: Lucas de Linde, </a:t>
            </a:r>
            <a:r>
              <a:rPr lang="hr-HR" sz="1800" i="1" dirty="0"/>
              <a:t>Descriptio orbis </a:t>
            </a:r>
            <a:r>
              <a:rPr lang="hr-HR" sz="1800" dirty="0"/>
              <a:t>(Leiden, 1655)</a:t>
            </a:r>
          </a:p>
          <a:p>
            <a:r>
              <a:rPr lang="hr-HR" sz="2000" dirty="0"/>
              <a:t>Bez matematičke osnove – neprecizno,  s greškama; orijentirane prema istoku</a:t>
            </a:r>
            <a:endParaRPr lang="en-GB" sz="2000" dirty="0"/>
          </a:p>
        </p:txBody>
      </p:sp>
      <p:pic>
        <p:nvPicPr>
          <p:cNvPr id="5" name="Picture 4">
            <a:extLst>
              <a:ext uri="{FF2B5EF4-FFF2-40B4-BE49-F238E27FC236}">
                <a16:creationId xmlns:a16="http://schemas.microsoft.com/office/drawing/2014/main" id="{9B8F2959-2D81-4B60-9A51-83BBC24A4F8D}"/>
              </a:ext>
            </a:extLst>
          </p:cNvPr>
          <p:cNvPicPr>
            <a:picLocks noChangeAspect="1"/>
          </p:cNvPicPr>
          <p:nvPr/>
        </p:nvPicPr>
        <p:blipFill>
          <a:blip r:embed="rId2"/>
          <a:stretch>
            <a:fillRect/>
          </a:stretch>
        </p:blipFill>
        <p:spPr>
          <a:xfrm>
            <a:off x="4849586" y="69781"/>
            <a:ext cx="4201107" cy="3359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F92BEBF5-DE76-4035-B2A3-248918845B25}"/>
              </a:ext>
            </a:extLst>
          </p:cNvPr>
          <p:cNvPicPr>
            <a:picLocks noChangeAspect="1"/>
          </p:cNvPicPr>
          <p:nvPr/>
        </p:nvPicPr>
        <p:blipFill>
          <a:blip r:embed="rId3"/>
          <a:stretch>
            <a:fillRect/>
          </a:stretch>
        </p:blipFill>
        <p:spPr>
          <a:xfrm>
            <a:off x="9339941" y="13945"/>
            <a:ext cx="2721429" cy="3810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926DFDA5-F292-4DA0-9D05-133F507EB421}"/>
              </a:ext>
            </a:extLst>
          </p:cNvPr>
          <p:cNvSpPr txBox="1"/>
          <p:nvPr/>
        </p:nvSpPr>
        <p:spPr>
          <a:xfrm>
            <a:off x="186504" y="212311"/>
            <a:ext cx="4256980" cy="646331"/>
          </a:xfrm>
          <a:prstGeom prst="rect">
            <a:avLst/>
          </a:prstGeom>
          <a:noFill/>
        </p:spPr>
        <p:txBody>
          <a:bodyPr wrap="square" rtlCol="0">
            <a:spAutoFit/>
          </a:bodyPr>
          <a:lstStyle/>
          <a:p>
            <a:r>
              <a:rPr lang="hr-HR" sz="1200" dirty="0">
                <a:solidFill>
                  <a:schemeClr val="accent2">
                    <a:lumMod val="75000"/>
                  </a:schemeClr>
                </a:solidFill>
              </a:rPr>
              <a:t>Stjepan Ćosić i Nikola Glamuzina, „Dubrovačka kartografija potkraj 17. stoljeća”, </a:t>
            </a:r>
            <a:r>
              <a:rPr lang="hr-HR" sz="1200" i="1" dirty="0">
                <a:solidFill>
                  <a:schemeClr val="accent2">
                    <a:lumMod val="75000"/>
                  </a:schemeClr>
                </a:solidFill>
              </a:rPr>
              <a:t>Anali Zavoda za povijesne znanosti HAZU Dubrovnik</a:t>
            </a:r>
            <a:r>
              <a:rPr lang="hr-HR" sz="1200" dirty="0">
                <a:solidFill>
                  <a:schemeClr val="accent2">
                    <a:lumMod val="75000"/>
                  </a:schemeClr>
                </a:solidFill>
              </a:rPr>
              <a:t>, 56/1 (2018), 240, 241</a:t>
            </a:r>
            <a:endParaRPr lang="en-GB" sz="1200" dirty="0">
              <a:solidFill>
                <a:schemeClr val="accent2">
                  <a:lumMod val="75000"/>
                </a:schemeClr>
              </a:solidFill>
            </a:endParaRPr>
          </a:p>
        </p:txBody>
      </p:sp>
    </p:spTree>
    <p:extLst>
      <p:ext uri="{BB962C8B-B14F-4D97-AF65-F5344CB8AC3E}">
        <p14:creationId xmlns:p14="http://schemas.microsoft.com/office/powerpoint/2010/main" val="1795564439"/>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246B4F-CEC3-442B-92D8-BD098634F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5FBD374-0821-4540-A9E6-6DE9419C02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A27E7C5F-F207-4F84-B0E4-B9A900800B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3C59A31-3A05-4470-A4AB-B9FDE6AFFB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003BBC92-CD5E-43E2-92E3-416F7222D4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E9E24BF-C2A3-420A-B4A9-BCEEC2BF6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14E9C41A-D496-46F5-BA6B-9C0BDA513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B2705B6A-ECD1-438B-87EB-5185A04350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960DF715-F99A-4519-818B-5C8496A168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35A62970-D2C4-4E38-BBD1-3F5865C35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EB000C85-44EE-4A15-8A65-5A82B5E549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BEA52102-0A7F-446C-A8D4-0BFBDC5B3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204729B9-8342-4FAA-91AA-6C7916497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E7C0B72D-EF00-46D8-A0B2-C4A9616E28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37A87EDA-7C11-4EEC-AF27-FFFD9D918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3C73D59B-741F-4B2B-89C9-B9219C378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F34FFCC5-A45C-439A-BF42-803BDAD60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7A826C44-2E68-42C7-8CB3-A73A9224AD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3ECF0188-197C-4CC5-926D-417ECCDA27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548C91D9-D18F-4379-B47B-144B159C7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B68FF2F-116D-48CE-8915-5629872C63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E495B9FA-536B-48D1-8282-5F1E51D1C4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03604607-25F9-440B-AB2A-38B65645B2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65989F4E-E386-486E-9C22-DB9E5592CB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5" name="Rectangle 34">
              <a:extLst>
                <a:ext uri="{FF2B5EF4-FFF2-40B4-BE49-F238E27FC236}">
                  <a16:creationId xmlns:a16="http://schemas.microsoft.com/office/drawing/2014/main" id="{A89D1164-9929-4921-BBBB-874016220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B075D074-74F5-4AF6-BD57-3FA04CA12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B10B3EF-C0DF-4ACD-86A9-A0CC0FE20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59ECB22-888E-4956-A188-0613D401CCD2}"/>
              </a:ext>
            </a:extLst>
          </p:cNvPr>
          <p:cNvSpPr>
            <a:spLocks noGrp="1"/>
          </p:cNvSpPr>
          <p:nvPr>
            <p:ph type="title"/>
          </p:nvPr>
        </p:nvSpPr>
        <p:spPr>
          <a:xfrm>
            <a:off x="888631" y="2358391"/>
            <a:ext cx="3498979" cy="2453676"/>
          </a:xfrm>
        </p:spPr>
        <p:txBody>
          <a:bodyPr>
            <a:normAutofit/>
          </a:bodyPr>
          <a:lstStyle/>
          <a:p>
            <a:endParaRPr lang="en-GB" dirty="0"/>
          </a:p>
        </p:txBody>
      </p:sp>
      <p:sp>
        <p:nvSpPr>
          <p:cNvPr id="3" name="Content Placeholder 2">
            <a:extLst>
              <a:ext uri="{FF2B5EF4-FFF2-40B4-BE49-F238E27FC236}">
                <a16:creationId xmlns:a16="http://schemas.microsoft.com/office/drawing/2014/main" id="{BBBC3F20-F313-4773-97B8-F7116265C3E3}"/>
              </a:ext>
            </a:extLst>
          </p:cNvPr>
          <p:cNvSpPr>
            <a:spLocks noGrp="1"/>
          </p:cNvSpPr>
          <p:nvPr>
            <p:ph idx="1"/>
          </p:nvPr>
        </p:nvSpPr>
        <p:spPr>
          <a:xfrm>
            <a:off x="5288969" y="266699"/>
            <a:ext cx="6872869" cy="6577013"/>
          </a:xfrm>
        </p:spPr>
        <p:txBody>
          <a:bodyPr>
            <a:normAutofit lnSpcReduction="10000"/>
          </a:bodyPr>
          <a:lstStyle/>
          <a:p>
            <a:pPr>
              <a:lnSpc>
                <a:spcPct val="110000"/>
              </a:lnSpc>
            </a:pPr>
            <a:r>
              <a:rPr lang="en-GB" sz="2000" b="1" dirty="0" err="1"/>
              <a:t>Volčić</a:t>
            </a:r>
            <a:r>
              <a:rPr lang="en-GB" sz="2000" b="1" dirty="0"/>
              <a:t>, Vicko </a:t>
            </a:r>
            <a:r>
              <a:rPr lang="en-GB" sz="2000" b="1" dirty="0" err="1"/>
              <a:t>Dimitrije</a:t>
            </a:r>
            <a:r>
              <a:rPr lang="en-GB" sz="2000" dirty="0"/>
              <a:t> (</a:t>
            </a:r>
            <a:r>
              <a:rPr lang="en-GB" sz="2000" i="1" dirty="0" err="1"/>
              <a:t>Vincentius</a:t>
            </a:r>
            <a:r>
              <a:rPr lang="en-GB" sz="2000" i="1" dirty="0"/>
              <a:t> Demetrius </a:t>
            </a:r>
            <a:r>
              <a:rPr lang="en-GB" sz="2000" i="1" dirty="0" err="1"/>
              <a:t>Volcius</a:t>
            </a:r>
            <a:r>
              <a:rPr lang="en-GB" sz="2000" i="1" dirty="0"/>
              <a:t> </a:t>
            </a:r>
            <a:r>
              <a:rPr lang="en-GB" sz="2000" i="1" dirty="0" err="1"/>
              <a:t>Raguseus</a:t>
            </a:r>
            <a:r>
              <a:rPr lang="hr-HR" sz="2000" i="1" dirty="0"/>
              <a:t>; </a:t>
            </a:r>
            <a:r>
              <a:rPr lang="en-GB" sz="2000" dirty="0"/>
              <a:t>Dubrovnik, 1563 – </a:t>
            </a:r>
            <a:r>
              <a:rPr lang="en-GB" sz="2000" dirty="0" err="1"/>
              <a:t>Napulj</a:t>
            </a:r>
            <a:r>
              <a:rPr lang="en-GB" sz="2000" dirty="0"/>
              <a:t>, 1607), </a:t>
            </a:r>
            <a:r>
              <a:rPr lang="en-GB" sz="2000" dirty="0" err="1"/>
              <a:t>kartograf</a:t>
            </a:r>
            <a:endParaRPr lang="hr-HR" sz="2000" dirty="0"/>
          </a:p>
          <a:p>
            <a:pPr lvl="1">
              <a:lnSpc>
                <a:spcPct val="110000"/>
              </a:lnSpc>
            </a:pPr>
            <a:r>
              <a:rPr lang="hr-HR" sz="1800" dirty="0"/>
              <a:t>20ak </a:t>
            </a:r>
            <a:r>
              <a:rPr lang="en-GB" sz="1800" dirty="0" err="1"/>
              <a:t>portulansk</a:t>
            </a:r>
            <a:r>
              <a:rPr lang="hr-HR" sz="1800" dirty="0"/>
              <a:t>ih</a:t>
            </a:r>
            <a:r>
              <a:rPr lang="en-GB" sz="1800" dirty="0"/>
              <a:t> </a:t>
            </a:r>
            <a:r>
              <a:rPr lang="en-GB" sz="1800" dirty="0" err="1"/>
              <a:t>kar</a:t>
            </a:r>
            <a:r>
              <a:rPr lang="hr-HR" sz="1800" dirty="0"/>
              <a:t>ata </a:t>
            </a:r>
            <a:r>
              <a:rPr lang="en-GB" sz="1800" dirty="0" err="1"/>
              <a:t>i</a:t>
            </a:r>
            <a:r>
              <a:rPr lang="en-GB" sz="1800" dirty="0"/>
              <a:t> </a:t>
            </a:r>
            <a:r>
              <a:rPr lang="en-GB" sz="1800" dirty="0" err="1"/>
              <a:t>atlasa</a:t>
            </a:r>
            <a:r>
              <a:rPr lang="hr-HR" sz="1800" dirty="0"/>
              <a:t> (</a:t>
            </a:r>
            <a:r>
              <a:rPr lang="en-GB" sz="1800" dirty="0"/>
              <a:t>1592–1607</a:t>
            </a:r>
            <a:r>
              <a:rPr lang="hr-HR" sz="1800" dirty="0"/>
              <a:t>); </a:t>
            </a:r>
            <a:r>
              <a:rPr lang="en-GB" sz="1800" dirty="0" err="1"/>
              <a:t>čuva</a:t>
            </a:r>
            <a:r>
              <a:rPr lang="hr-HR" sz="1800" dirty="0"/>
              <a:t>ni</a:t>
            </a:r>
            <a:r>
              <a:rPr lang="en-GB" sz="1800" dirty="0"/>
              <a:t> u </a:t>
            </a:r>
            <a:r>
              <a:rPr lang="en-GB" sz="1800" dirty="0" err="1"/>
              <a:t>arhivima</a:t>
            </a:r>
            <a:r>
              <a:rPr lang="en-GB" sz="1800" dirty="0"/>
              <a:t> </a:t>
            </a:r>
            <a:r>
              <a:rPr lang="en-GB" sz="1800" dirty="0" err="1"/>
              <a:t>i</a:t>
            </a:r>
            <a:r>
              <a:rPr lang="en-GB" sz="1800" dirty="0"/>
              <a:t> </a:t>
            </a:r>
            <a:r>
              <a:rPr lang="en-GB" sz="1800" dirty="0" err="1"/>
              <a:t>knjižnicama</a:t>
            </a:r>
            <a:r>
              <a:rPr lang="en-GB" sz="1800" dirty="0"/>
              <a:t> u </a:t>
            </a:r>
            <a:r>
              <a:rPr lang="en-GB" sz="1800" dirty="0" err="1"/>
              <a:t>Italiji</a:t>
            </a:r>
            <a:r>
              <a:rPr lang="en-GB" sz="1800" dirty="0"/>
              <a:t>, </a:t>
            </a:r>
            <a:r>
              <a:rPr lang="en-GB" sz="1800" dirty="0" err="1"/>
              <a:t>Parizu</a:t>
            </a:r>
            <a:r>
              <a:rPr lang="en-GB" sz="1800" dirty="0"/>
              <a:t>, </a:t>
            </a:r>
            <a:r>
              <a:rPr lang="en-GB" sz="1800" dirty="0" err="1"/>
              <a:t>Madridu</a:t>
            </a:r>
            <a:r>
              <a:rPr lang="en-GB" sz="1800" dirty="0"/>
              <a:t>, </a:t>
            </a:r>
            <a:r>
              <a:rPr lang="en-GB" sz="1800" dirty="0" err="1"/>
              <a:t>Stockholmu</a:t>
            </a:r>
            <a:r>
              <a:rPr lang="en-GB" sz="1800" dirty="0"/>
              <a:t>, </a:t>
            </a:r>
            <a:r>
              <a:rPr lang="en-GB" sz="1800" dirty="0" err="1"/>
              <a:t>Cambridgeu</a:t>
            </a:r>
            <a:r>
              <a:rPr lang="en-GB" sz="1800" dirty="0"/>
              <a:t> </a:t>
            </a:r>
            <a:r>
              <a:rPr lang="en-GB" sz="1800" dirty="0" err="1"/>
              <a:t>i</a:t>
            </a:r>
            <a:r>
              <a:rPr lang="en-GB" sz="1800" dirty="0"/>
              <a:t> </a:t>
            </a:r>
            <a:r>
              <a:rPr lang="en-GB" sz="1800" dirty="0" err="1"/>
              <a:t>Chicagu</a:t>
            </a:r>
            <a:endParaRPr lang="hr-HR" sz="1800" dirty="0"/>
          </a:p>
          <a:p>
            <a:pPr lvl="1">
              <a:lnSpc>
                <a:spcPct val="110000"/>
              </a:lnSpc>
            </a:pPr>
            <a:r>
              <a:rPr lang="en-GB" sz="1800" dirty="0" err="1"/>
              <a:t>karta</a:t>
            </a:r>
            <a:r>
              <a:rPr lang="en-GB" sz="1800" dirty="0"/>
              <a:t> </a:t>
            </a:r>
            <a:r>
              <a:rPr lang="en-GB" sz="1800" dirty="0" err="1"/>
              <a:t>Sredozemlja</a:t>
            </a:r>
            <a:r>
              <a:rPr lang="en-GB" sz="1800" dirty="0"/>
              <a:t> </a:t>
            </a:r>
            <a:r>
              <a:rPr lang="en-GB" sz="1800" dirty="0" err="1"/>
              <a:t>i</a:t>
            </a:r>
            <a:r>
              <a:rPr lang="en-GB" sz="1800" dirty="0"/>
              <a:t> </a:t>
            </a:r>
            <a:r>
              <a:rPr lang="en-GB" sz="1800" dirty="0" err="1"/>
              <a:t>Crnoga</a:t>
            </a:r>
            <a:r>
              <a:rPr lang="en-GB" sz="1800" dirty="0"/>
              <a:t> mora (1596), s </a:t>
            </a:r>
            <a:r>
              <a:rPr lang="en-GB" sz="1800" dirty="0" err="1"/>
              <a:t>Jadranom</a:t>
            </a:r>
            <a:r>
              <a:rPr lang="en-GB" sz="1800" dirty="0"/>
              <a:t> u </a:t>
            </a:r>
            <a:r>
              <a:rPr lang="en-GB" sz="1800" dirty="0" err="1"/>
              <a:t>uvećanome</a:t>
            </a:r>
            <a:r>
              <a:rPr lang="en-GB" sz="1800" dirty="0"/>
              <a:t> </a:t>
            </a:r>
            <a:r>
              <a:rPr lang="en-GB" sz="1800" dirty="0" err="1"/>
              <a:t>mjerilu</a:t>
            </a:r>
            <a:r>
              <a:rPr lang="hr-HR" sz="1800" dirty="0"/>
              <a:t>; </a:t>
            </a:r>
            <a:r>
              <a:rPr lang="en-GB" sz="1800" i="1" dirty="0"/>
              <a:t>Carta </a:t>
            </a:r>
            <a:r>
              <a:rPr lang="en-GB" sz="1800" i="1" dirty="0" err="1"/>
              <a:t>nautica</a:t>
            </a:r>
            <a:r>
              <a:rPr lang="en-GB" sz="1800" dirty="0"/>
              <a:t> </a:t>
            </a:r>
            <a:r>
              <a:rPr lang="hr-HR" sz="1800" dirty="0"/>
              <a:t>(</a:t>
            </a:r>
            <a:r>
              <a:rPr lang="en-GB" sz="1800" dirty="0"/>
              <a:t>1601) s </a:t>
            </a:r>
            <a:r>
              <a:rPr lang="en-GB" sz="1800" dirty="0" err="1"/>
              <a:t>prikazom</a:t>
            </a:r>
            <a:r>
              <a:rPr lang="en-GB" sz="1800" dirty="0"/>
              <a:t> </a:t>
            </a:r>
            <a:r>
              <a:rPr lang="en-GB" sz="1800" dirty="0" err="1"/>
              <a:t>Jadranskoga</a:t>
            </a:r>
            <a:r>
              <a:rPr lang="en-GB" sz="1800" dirty="0"/>
              <a:t> </a:t>
            </a:r>
            <a:r>
              <a:rPr lang="en-GB" sz="1800" dirty="0" err="1"/>
              <a:t>i</a:t>
            </a:r>
            <a:r>
              <a:rPr lang="en-GB" sz="1800" dirty="0"/>
              <a:t> </a:t>
            </a:r>
            <a:r>
              <a:rPr lang="en-GB" sz="1800" dirty="0" err="1"/>
              <a:t>Egejskoga</a:t>
            </a:r>
            <a:r>
              <a:rPr lang="en-GB" sz="1800" dirty="0"/>
              <a:t> </a:t>
            </a:r>
            <a:r>
              <a:rPr lang="en-GB" sz="1800" dirty="0" err="1"/>
              <a:t>otočnog</a:t>
            </a:r>
            <a:r>
              <a:rPr lang="en-GB" sz="1800" dirty="0"/>
              <a:t> </a:t>
            </a:r>
            <a:r>
              <a:rPr lang="en-GB" sz="1800" dirty="0" err="1"/>
              <a:t>prostora</a:t>
            </a:r>
            <a:endParaRPr lang="hr-HR" sz="1800" dirty="0"/>
          </a:p>
          <a:p>
            <a:pPr>
              <a:lnSpc>
                <a:spcPct val="110000"/>
              </a:lnSpc>
            </a:pPr>
            <a:r>
              <a:rPr lang="en-GB" sz="2000" b="1" dirty="0" err="1"/>
              <a:t>Gradić</a:t>
            </a:r>
            <a:r>
              <a:rPr lang="en-GB" sz="2000" b="1" dirty="0"/>
              <a:t>, </a:t>
            </a:r>
            <a:r>
              <a:rPr lang="en-GB" sz="2000" b="1" dirty="0" err="1"/>
              <a:t>Stjepan</a:t>
            </a:r>
            <a:r>
              <a:rPr lang="en-GB" sz="2000" dirty="0"/>
              <a:t> (</a:t>
            </a:r>
            <a:r>
              <a:rPr lang="en-GB" sz="2000" i="1" dirty="0"/>
              <a:t>Stephanus </a:t>
            </a:r>
            <a:r>
              <a:rPr lang="en-GB" sz="2000" i="1" dirty="0" err="1"/>
              <a:t>Gradi</a:t>
            </a:r>
            <a:r>
              <a:rPr lang="en-GB" sz="2000" i="1" dirty="0"/>
              <a:t>; </a:t>
            </a:r>
            <a:r>
              <a:rPr lang="en-GB" sz="2000" i="1" dirty="0" err="1"/>
              <a:t>Gradius</a:t>
            </a:r>
            <a:r>
              <a:rPr lang="hr-HR" sz="2000" dirty="0"/>
              <a:t>;</a:t>
            </a:r>
            <a:r>
              <a:rPr lang="hr-HR" sz="2000" i="1" dirty="0"/>
              <a:t> </a:t>
            </a:r>
            <a:r>
              <a:rPr lang="en-GB" sz="2000" dirty="0"/>
              <a:t>Dubrovnik, 1613 – Rim, </a:t>
            </a:r>
            <a:r>
              <a:rPr lang="hr-HR" sz="2000" dirty="0"/>
              <a:t>1</a:t>
            </a:r>
            <a:r>
              <a:rPr lang="en-GB" sz="2000" dirty="0"/>
              <a:t>683), </a:t>
            </a:r>
            <a:r>
              <a:rPr lang="en-GB" sz="2000" dirty="0" err="1"/>
              <a:t>znanstvenik</a:t>
            </a:r>
            <a:r>
              <a:rPr lang="en-GB" sz="2000" dirty="0"/>
              <a:t> </a:t>
            </a:r>
            <a:r>
              <a:rPr lang="en-GB" sz="2000" dirty="0" err="1"/>
              <a:t>i</a:t>
            </a:r>
            <a:r>
              <a:rPr lang="hr-HR" sz="2000" dirty="0"/>
              <a:t> </a:t>
            </a:r>
            <a:r>
              <a:rPr lang="en-GB" sz="2000" dirty="0"/>
              <a:t>diplomat </a:t>
            </a:r>
            <a:endParaRPr lang="hr-HR" sz="2000" dirty="0"/>
          </a:p>
          <a:p>
            <a:pPr lvl="1">
              <a:lnSpc>
                <a:spcPct val="110000"/>
              </a:lnSpc>
            </a:pPr>
            <a:r>
              <a:rPr lang="hr-HR" sz="1800" dirty="0"/>
              <a:t>1668. tiskana u Lučićevom </a:t>
            </a:r>
            <a:r>
              <a:rPr lang="hr-HR" sz="1800" i="1" dirty="0"/>
              <a:t>De Regno Dalmatiae et Croatiae</a:t>
            </a:r>
            <a:r>
              <a:rPr lang="hr-HR" sz="1800" dirty="0"/>
              <a:t> i Petru Zrinskom posvećena karta „Ilirskih zemalja”, izrađena u Zavodu sv. Jeronima u Rimu</a:t>
            </a:r>
          </a:p>
          <a:p>
            <a:pPr>
              <a:lnSpc>
                <a:spcPct val="110000"/>
              </a:lnSpc>
            </a:pPr>
            <a:r>
              <a:rPr lang="hr-HR" sz="2000" b="1" dirty="0"/>
              <a:t>Bošković, Ruđer </a:t>
            </a:r>
            <a:r>
              <a:rPr lang="hr-HR" sz="2000" dirty="0"/>
              <a:t>(1711-1787)</a:t>
            </a:r>
            <a:endParaRPr lang="hr-HR" sz="2000" b="1" dirty="0"/>
          </a:p>
          <a:p>
            <a:pPr lvl="1">
              <a:lnSpc>
                <a:spcPct val="110000"/>
              </a:lnSpc>
            </a:pPr>
            <a:r>
              <a:rPr lang="hr-HR" sz="1800" dirty="0"/>
              <a:t>Mjerenja meridijanskih stupnjeva u Apeninima (</a:t>
            </a:r>
            <a:r>
              <a:rPr lang="it-IT" sz="1800" i="1" dirty="0"/>
              <a:t>Nuova carta geografica dello Stato Ecclesiastico</a:t>
            </a:r>
            <a:r>
              <a:rPr lang="hr-HR" sz="1800" i="1" dirty="0"/>
              <a:t> - </a:t>
            </a:r>
            <a:r>
              <a:rPr lang="hr-HR" sz="1800" dirty="0"/>
              <a:t>karta Papinske države</a:t>
            </a:r>
            <a:r>
              <a:rPr lang="it-IT" sz="1800" dirty="0"/>
              <a:t>, 1755</a:t>
            </a:r>
            <a:r>
              <a:rPr lang="hr-HR" sz="1800" dirty="0"/>
              <a:t>) – usavršavanje mjernih instrumenata</a:t>
            </a:r>
          </a:p>
          <a:p>
            <a:pPr marL="0" indent="0">
              <a:buNone/>
            </a:pPr>
            <a:endParaRPr lang="hr-HR" sz="2000" dirty="0">
              <a:solidFill>
                <a:schemeClr val="accent2">
                  <a:lumMod val="75000"/>
                </a:schemeClr>
              </a:solidFill>
            </a:endParaRPr>
          </a:p>
          <a:p>
            <a:pPr marL="0" indent="0">
              <a:buNone/>
            </a:pPr>
            <a:r>
              <a:rPr lang="en-GB" sz="1200" dirty="0">
                <a:solidFill>
                  <a:schemeClr val="accent2">
                    <a:lumMod val="60000"/>
                    <a:lumOff val="40000"/>
                  </a:schemeClr>
                </a:solidFill>
              </a:rPr>
              <a:t>https://digitalna.nsk.hr/pb/?object=view&amp;id=11084&amp;tify={%22pages%22:[1],%22view%22:%22scan%22}</a:t>
            </a:r>
          </a:p>
        </p:txBody>
      </p:sp>
      <p:pic>
        <p:nvPicPr>
          <p:cNvPr id="4" name="Picture 3">
            <a:extLst>
              <a:ext uri="{FF2B5EF4-FFF2-40B4-BE49-F238E27FC236}">
                <a16:creationId xmlns:a16="http://schemas.microsoft.com/office/drawing/2014/main" id="{B39EBAD1-6FE6-4765-B9ED-93B0A890CDC8}"/>
              </a:ext>
            </a:extLst>
          </p:cNvPr>
          <p:cNvPicPr>
            <a:picLocks noChangeAspect="1"/>
          </p:cNvPicPr>
          <p:nvPr/>
        </p:nvPicPr>
        <p:blipFill rotWithShape="1">
          <a:blip r:embed="rId2"/>
          <a:srcRect r="1928"/>
          <a:stretch/>
        </p:blipFill>
        <p:spPr>
          <a:xfrm>
            <a:off x="20" y="-1"/>
            <a:ext cx="5246087" cy="6858000"/>
          </a:xfrm>
          <a:prstGeom prst="rect">
            <a:avLst/>
          </a:prstGeom>
          <a:ln w="9525">
            <a:solidFill>
              <a:schemeClr val="tx1">
                <a:alpha val="20000"/>
              </a:schemeClr>
            </a:solidFill>
          </a:ln>
        </p:spPr>
      </p:pic>
    </p:spTree>
    <p:extLst>
      <p:ext uri="{BB962C8B-B14F-4D97-AF65-F5344CB8AC3E}">
        <p14:creationId xmlns:p14="http://schemas.microsoft.com/office/powerpoint/2010/main" val="1862797740"/>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7ECA-2A1D-4404-852F-CBFC59F7D041}"/>
              </a:ext>
            </a:extLst>
          </p:cNvPr>
          <p:cNvSpPr>
            <a:spLocks noGrp="1"/>
          </p:cNvSpPr>
          <p:nvPr>
            <p:ph type="title"/>
          </p:nvPr>
        </p:nvSpPr>
        <p:spPr/>
        <p:txBody>
          <a:bodyPr/>
          <a:lstStyle/>
          <a:p>
            <a:r>
              <a:rPr lang="hr-HR" dirty="0">
                <a:latin typeface="Palatino Linotype" panose="02040502050505030304" pitchFamily="18" charset="0"/>
              </a:rPr>
              <a:t>Genealogije</a:t>
            </a:r>
            <a:endParaRPr lang="en-GB"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1FB59EDF-1C9F-4836-8DAB-5C0DA091EA51}"/>
              </a:ext>
            </a:extLst>
          </p:cNvPr>
          <p:cNvSpPr>
            <a:spLocks noGrp="1"/>
          </p:cNvSpPr>
          <p:nvPr>
            <p:ph idx="1"/>
          </p:nvPr>
        </p:nvSpPr>
        <p:spPr>
          <a:xfrm>
            <a:off x="0" y="293298"/>
            <a:ext cx="12191999" cy="6564702"/>
          </a:xfrm>
        </p:spPr>
        <p:txBody>
          <a:bodyPr>
            <a:normAutofit/>
          </a:bodyPr>
          <a:lstStyle/>
          <a:p>
            <a:pPr>
              <a:lnSpc>
                <a:spcPct val="114000"/>
              </a:lnSpc>
              <a:spcBef>
                <a:spcPts val="0"/>
              </a:spcBef>
            </a:pPr>
            <a:r>
              <a:rPr lang="hr-HR" sz="2400" dirty="0"/>
              <a:t>Nastale iz plemićke prakse (protiv incesta, radi očuvanja privilegija...)</a:t>
            </a:r>
          </a:p>
          <a:p>
            <a:pPr>
              <a:lnSpc>
                <a:spcPct val="114000"/>
              </a:lnSpc>
              <a:spcBef>
                <a:spcPts val="0"/>
              </a:spcBef>
            </a:pPr>
            <a:r>
              <a:rPr lang="hr-HR" sz="2400" dirty="0"/>
              <a:t>Česte „veze” s biblijskim osobama i rimskim patricijima</a:t>
            </a:r>
          </a:p>
          <a:p>
            <a:pPr marL="4657725">
              <a:lnSpc>
                <a:spcPct val="114000"/>
              </a:lnSpc>
              <a:spcBef>
                <a:spcPts val="0"/>
              </a:spcBef>
            </a:pPr>
            <a:r>
              <a:rPr lang="hr-HR" sz="2400" dirty="0"/>
              <a:t>U književnosti najčešće unutar historiografije (biografije)...</a:t>
            </a:r>
          </a:p>
          <a:p>
            <a:pPr marL="4657725" lvl="1" indent="-188913">
              <a:lnSpc>
                <a:spcPct val="114000"/>
              </a:lnSpc>
              <a:spcBef>
                <a:spcPts val="0"/>
              </a:spcBef>
            </a:pPr>
            <a:r>
              <a:rPr lang="hr-HR" sz="2000" dirty="0"/>
              <a:t>Ivan Tomko Mrnavić (Šibenik, 1580 – Rim?, 1637) - falsificirao i vlastitu genealogiju: </a:t>
            </a:r>
            <a:r>
              <a:rPr lang="hr-HR" sz="2000" i="1" dirty="0"/>
              <a:t>Indicia vetustatis et nobilitatis familiae Martiae vulgo Marnavitiae </a:t>
            </a:r>
            <a:r>
              <a:rPr lang="hr-HR" sz="2000" dirty="0"/>
              <a:t>(Rim, 1632)</a:t>
            </a:r>
          </a:p>
          <a:p>
            <a:pPr marL="4657725">
              <a:lnSpc>
                <a:spcPct val="114000"/>
              </a:lnSpc>
              <a:spcBef>
                <a:spcPts val="0"/>
              </a:spcBef>
              <a:buNone/>
            </a:pPr>
            <a:r>
              <a:rPr lang="hr-HR" sz="2400" dirty="0"/>
              <a:t>... ili u epovima</a:t>
            </a:r>
          </a:p>
          <a:p>
            <a:pPr marL="4657725" lvl="1">
              <a:lnSpc>
                <a:spcPct val="114000"/>
              </a:lnSpc>
              <a:spcBef>
                <a:spcPts val="0"/>
              </a:spcBef>
            </a:pPr>
            <a:r>
              <a:rPr lang="hr-HR" sz="2000" dirty="0"/>
              <a:t>Franc. </a:t>
            </a:r>
            <a:r>
              <a:rPr lang="hr-HR" sz="2000" i="1" dirty="0"/>
              <a:t>chansons de geste </a:t>
            </a:r>
            <a:r>
              <a:rPr lang="hr-HR" sz="2000" dirty="0"/>
              <a:t>(epovi o junacima pisani po narudžbi aristokrata za svečane prilike i pjevani javno nedjeljom nakon mise; 12.-15.st.); šp. </a:t>
            </a:r>
            <a:r>
              <a:rPr lang="hr-HR" sz="2000" i="1" dirty="0"/>
              <a:t>cantar de gesta</a:t>
            </a:r>
          </a:p>
          <a:p>
            <a:pPr marL="4657725" lvl="1">
              <a:lnSpc>
                <a:spcPct val="114000"/>
              </a:lnSpc>
              <a:spcBef>
                <a:spcPts val="0"/>
              </a:spcBef>
            </a:pPr>
            <a:r>
              <a:rPr lang="hr-HR" sz="2000" dirty="0"/>
              <a:t>Nordijske (islandske) sage</a:t>
            </a:r>
            <a:r>
              <a:rPr lang="hr-HR" sz="2000" i="1" dirty="0"/>
              <a:t> &gt; Beowulf</a:t>
            </a:r>
          </a:p>
          <a:p>
            <a:pPr>
              <a:lnSpc>
                <a:spcPct val="114000"/>
              </a:lnSpc>
              <a:spcBef>
                <a:spcPts val="0"/>
              </a:spcBef>
            </a:pPr>
            <a:r>
              <a:rPr lang="hr-HR" sz="2400" i="1" dirty="0"/>
              <a:t>Ljetopis Petra Keglevića </a:t>
            </a:r>
            <a:r>
              <a:rPr lang="hr-HR" sz="2400" dirty="0"/>
              <a:t>(pol. 17.st.); genealogije </a:t>
            </a:r>
            <a:r>
              <a:rPr lang="en-GB" sz="2400" dirty="0" err="1"/>
              <a:t>Draškovića</a:t>
            </a:r>
            <a:r>
              <a:rPr lang="en-GB" sz="2400" dirty="0"/>
              <a:t> (1670), </a:t>
            </a:r>
            <a:r>
              <a:rPr lang="en-GB" sz="2400" dirty="0" err="1"/>
              <a:t>Ratkaja</a:t>
            </a:r>
            <a:r>
              <a:rPr lang="en-GB" sz="2400" dirty="0"/>
              <a:t> (1677) </a:t>
            </a:r>
            <a:r>
              <a:rPr lang="en-GB" sz="2400" dirty="0" err="1"/>
              <a:t>i</a:t>
            </a:r>
            <a:r>
              <a:rPr lang="en-GB" sz="2400" dirty="0"/>
              <a:t> </a:t>
            </a:r>
            <a:r>
              <a:rPr lang="hr-HR" sz="2400" dirty="0"/>
              <a:t>knezova </a:t>
            </a:r>
            <a:r>
              <a:rPr lang="en-GB" sz="2400" dirty="0" err="1"/>
              <a:t>Blagajskih</a:t>
            </a:r>
            <a:r>
              <a:rPr lang="en-GB" sz="2400" dirty="0"/>
              <a:t> (1680) </a:t>
            </a:r>
            <a:endParaRPr lang="hr-HR" sz="2400" dirty="0"/>
          </a:p>
          <a:p>
            <a:pPr>
              <a:lnSpc>
                <a:spcPct val="114000"/>
              </a:lnSpc>
              <a:spcBef>
                <a:spcPts val="0"/>
              </a:spcBef>
            </a:pPr>
            <a:r>
              <a:rPr lang="en-GB" sz="2400" dirty="0" err="1"/>
              <a:t>Pavao</a:t>
            </a:r>
            <a:r>
              <a:rPr lang="en-GB" sz="2400" dirty="0"/>
              <a:t> Ritter</a:t>
            </a:r>
            <a:r>
              <a:rPr lang="hr-HR" sz="2400" dirty="0"/>
              <a:t> </a:t>
            </a:r>
            <a:r>
              <a:rPr lang="en-GB" sz="2400" dirty="0" err="1"/>
              <a:t>Vitezović</a:t>
            </a:r>
            <a:r>
              <a:rPr lang="hr-HR" sz="2400" dirty="0"/>
              <a:t>,</a:t>
            </a:r>
            <a:r>
              <a:rPr lang="en-GB" sz="2400" dirty="0"/>
              <a:t>  </a:t>
            </a:r>
            <a:r>
              <a:rPr lang="en-GB" sz="2400" i="1" dirty="0" err="1"/>
              <a:t>Prijepis</a:t>
            </a:r>
            <a:r>
              <a:rPr lang="en-GB" sz="2400" i="1" dirty="0"/>
              <a:t> o </a:t>
            </a:r>
            <a:r>
              <a:rPr lang="en-GB" sz="2400" i="1" dirty="0" err="1"/>
              <a:t>krbavskim</a:t>
            </a:r>
            <a:r>
              <a:rPr lang="en-GB" sz="2400" i="1" dirty="0"/>
              <a:t> </a:t>
            </a:r>
            <a:r>
              <a:rPr lang="en-GB" sz="2400" i="1" dirty="0" err="1"/>
              <a:t>knezovima</a:t>
            </a:r>
            <a:r>
              <a:rPr lang="en-GB" sz="2400" i="1" dirty="0"/>
              <a:t>, koji </a:t>
            </a:r>
            <a:r>
              <a:rPr lang="en-GB" sz="2400" i="1" dirty="0" err="1"/>
              <a:t>su</a:t>
            </a:r>
            <a:r>
              <a:rPr lang="en-GB" sz="2400" i="1" dirty="0"/>
              <a:t> </a:t>
            </a:r>
            <a:r>
              <a:rPr lang="en-GB" sz="2400" i="1" dirty="0" err="1"/>
              <a:t>potekli</a:t>
            </a:r>
            <a:r>
              <a:rPr lang="en-GB" sz="2400" i="1" dirty="0"/>
              <a:t> </a:t>
            </a:r>
            <a:r>
              <a:rPr lang="en-GB" sz="2400" i="1" dirty="0" err="1"/>
              <a:t>iz</a:t>
            </a:r>
            <a:r>
              <a:rPr lang="en-GB" sz="2400" i="1" dirty="0"/>
              <a:t> </a:t>
            </a:r>
            <a:r>
              <a:rPr lang="en-GB" sz="2400" i="1" dirty="0" err="1"/>
              <a:t>roda</a:t>
            </a:r>
            <a:r>
              <a:rPr lang="en-GB" sz="2400" i="1" dirty="0"/>
              <a:t> </a:t>
            </a:r>
            <a:r>
              <a:rPr lang="en-GB" sz="2400" i="1" dirty="0" err="1"/>
              <a:t>Gusića</a:t>
            </a:r>
            <a:r>
              <a:rPr lang="en-GB" sz="2400" i="1" dirty="0"/>
              <a:t> (</a:t>
            </a:r>
            <a:r>
              <a:rPr lang="en-GB" sz="2400" i="1" dirty="0" err="1"/>
              <a:t>Tractatus</a:t>
            </a:r>
            <a:r>
              <a:rPr lang="en-GB" sz="2400" i="1" dirty="0"/>
              <a:t> de </a:t>
            </a:r>
            <a:r>
              <a:rPr lang="en-GB" sz="2400" i="1" dirty="0" err="1"/>
              <a:t>comitibus</a:t>
            </a:r>
            <a:r>
              <a:rPr lang="en-GB" sz="2400" i="1" dirty="0"/>
              <a:t> </a:t>
            </a:r>
            <a:r>
              <a:rPr lang="en-GB" sz="2400" i="1" dirty="0" err="1"/>
              <a:t>Corbaviae</a:t>
            </a:r>
            <a:r>
              <a:rPr lang="en-GB" sz="2400" i="1" dirty="0"/>
              <a:t> qui </a:t>
            </a:r>
            <a:r>
              <a:rPr lang="en-GB" sz="2400" i="1" dirty="0" err="1"/>
              <a:t>fuerunt</a:t>
            </a:r>
            <a:r>
              <a:rPr lang="en-GB" sz="2400" i="1" dirty="0"/>
              <a:t> ex </a:t>
            </a:r>
            <a:r>
              <a:rPr lang="en-GB" sz="2400" i="1" dirty="0" err="1"/>
              <a:t>genere</a:t>
            </a:r>
            <a:r>
              <a:rPr lang="en-GB" sz="2400" i="1" dirty="0"/>
              <a:t> </a:t>
            </a:r>
            <a:r>
              <a:rPr lang="en-GB" sz="2400" i="1" dirty="0" err="1"/>
              <a:t>Gussich</a:t>
            </a:r>
            <a:r>
              <a:rPr lang="en-GB" sz="2400" i="1" dirty="0"/>
              <a:t>)</a:t>
            </a:r>
            <a:endParaRPr lang="hr-HR" sz="2400" i="1" dirty="0"/>
          </a:p>
        </p:txBody>
      </p:sp>
    </p:spTree>
    <p:extLst>
      <p:ext uri="{BB962C8B-B14F-4D97-AF65-F5344CB8AC3E}">
        <p14:creationId xmlns:p14="http://schemas.microsoft.com/office/powerpoint/2010/main" val="1437015261"/>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4EB1-76E8-268B-A3BC-63DE1DB7326B}"/>
              </a:ext>
            </a:extLst>
          </p:cNvPr>
          <p:cNvSpPr>
            <a:spLocks noGrp="1"/>
          </p:cNvSpPr>
          <p:nvPr>
            <p:ph type="title"/>
          </p:nvPr>
        </p:nvSpPr>
        <p:spPr/>
        <p:txBody>
          <a:bodyPr/>
          <a:lstStyle/>
          <a:p>
            <a:r>
              <a:rPr lang="hr-HR" dirty="0">
                <a:latin typeface="Palatino Linotype" panose="02040502050505030304" pitchFamily="18" charset="0"/>
              </a:rPr>
              <a:t>Misije</a:t>
            </a:r>
            <a:endParaRPr lang="en-GB" dirty="0">
              <a:latin typeface="Palatino Linotype" panose="02040502050505030304" pitchFamily="18" charset="0"/>
            </a:endParaRPr>
          </a:p>
        </p:txBody>
      </p:sp>
      <p:sp>
        <p:nvSpPr>
          <p:cNvPr id="4" name="Content Placeholder 2">
            <a:extLst>
              <a:ext uri="{FF2B5EF4-FFF2-40B4-BE49-F238E27FC236}">
                <a16:creationId xmlns:a16="http://schemas.microsoft.com/office/drawing/2014/main" id="{B82F197E-9E0B-EEDC-32FA-22A45F6A6E08}"/>
              </a:ext>
            </a:extLst>
          </p:cNvPr>
          <p:cNvSpPr txBox="1">
            <a:spLocks/>
          </p:cNvSpPr>
          <p:nvPr/>
        </p:nvSpPr>
        <p:spPr>
          <a:xfrm>
            <a:off x="1" y="0"/>
            <a:ext cx="12191999" cy="6860497"/>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a:lnSpc>
                <a:spcPct val="114000"/>
              </a:lnSpc>
              <a:spcBef>
                <a:spcPts val="0"/>
              </a:spcBef>
            </a:pPr>
            <a:r>
              <a:rPr lang="hr-HR" sz="2400" dirty="0"/>
              <a:t>Papa </a:t>
            </a:r>
            <a:r>
              <a:rPr lang="en-GB" sz="2400" dirty="0" err="1"/>
              <a:t>Pavao</a:t>
            </a:r>
            <a:r>
              <a:rPr lang="en-GB" sz="2400" dirty="0"/>
              <a:t> </a:t>
            </a:r>
            <a:r>
              <a:rPr lang="hr-HR" sz="2400" dirty="0"/>
              <a:t>III bulom </a:t>
            </a:r>
            <a:r>
              <a:rPr lang="hr-HR" sz="2400" i="1" dirty="0"/>
              <a:t>Sublimis Deus </a:t>
            </a:r>
            <a:r>
              <a:rPr lang="hr-HR" sz="2400" dirty="0"/>
              <a:t>1537. zabranio porobljavanje Indijanaca u novom svijetu te svih koji će se tek otkriti – razumna ljudska bića s dušom, pravom na slobodu i privatno vlasništvo, čak i ako su pogani</a:t>
            </a:r>
            <a:endParaRPr lang="hr-HR" sz="2400" i="1" dirty="0"/>
          </a:p>
          <a:p>
            <a:pPr marL="261938">
              <a:lnSpc>
                <a:spcPct val="114000"/>
              </a:lnSpc>
              <a:spcBef>
                <a:spcPts val="0"/>
              </a:spcBef>
            </a:pPr>
            <a:r>
              <a:rPr lang="hr-HR" sz="2400" dirty="0"/>
              <a:t>Iz naših krajeva većinom isusovci</a:t>
            </a:r>
          </a:p>
          <a:p>
            <a:pPr marL="4670425">
              <a:lnSpc>
                <a:spcPct val="114000"/>
              </a:lnSpc>
              <a:spcBef>
                <a:spcPts val="0"/>
              </a:spcBef>
            </a:pPr>
            <a:r>
              <a:rPr lang="hr-HR" sz="2400" b="1" dirty="0"/>
              <a:t>Nikola Rattkay </a:t>
            </a:r>
            <a:r>
              <a:rPr lang="hr-HR" sz="2400" dirty="0"/>
              <a:t>(1601-1662) </a:t>
            </a:r>
          </a:p>
          <a:p>
            <a:pPr marL="4670425">
              <a:lnSpc>
                <a:spcPct val="114000"/>
              </a:lnSpc>
              <a:spcBef>
                <a:spcPts val="0"/>
              </a:spcBef>
            </a:pPr>
            <a:r>
              <a:rPr lang="hr-HR" sz="2000" dirty="0"/>
              <a:t>studirao u Rimu, poslan u misije u Gou</a:t>
            </a:r>
          </a:p>
          <a:p>
            <a:pPr marL="4670425" lvl="8" indent="-179388">
              <a:lnSpc>
                <a:spcPct val="114000"/>
              </a:lnSpc>
              <a:spcBef>
                <a:spcPts val="0"/>
              </a:spcBef>
            </a:pPr>
            <a:r>
              <a:rPr lang="hr-HR" sz="2000" dirty="0"/>
              <a:t>Opis tibetskog budizma u pismima, župnik i rektor kolegija u okolici Mumbaija među hindusima i muslimanima</a:t>
            </a:r>
          </a:p>
          <a:p>
            <a:pPr marL="4657725">
              <a:lnSpc>
                <a:spcPct val="114000"/>
              </a:lnSpc>
              <a:spcBef>
                <a:spcPts val="0"/>
              </a:spcBef>
            </a:pPr>
            <a:r>
              <a:rPr lang="hr-HR" sz="2400" b="1" dirty="0"/>
              <a:t>Ivan Rattkay </a:t>
            </a:r>
            <a:r>
              <a:rPr lang="hr-HR" sz="2400" dirty="0"/>
              <a:t>(1647-1683)</a:t>
            </a:r>
            <a:endParaRPr lang="hr-HR" sz="2400" b="1" dirty="0"/>
          </a:p>
          <a:p>
            <a:pPr marL="4657725" lvl="1" indent="-188913">
              <a:lnSpc>
                <a:spcPct val="114000"/>
              </a:lnSpc>
              <a:spcBef>
                <a:spcPts val="0"/>
              </a:spcBef>
            </a:pPr>
            <a:r>
              <a:rPr lang="hr-HR" sz="2000" dirty="0"/>
              <a:t>Paž kralja Leopolda I., poslan na misije u Mexico, otrovan</a:t>
            </a:r>
          </a:p>
          <a:p>
            <a:pPr marL="4657725" lvl="1" indent="-188913">
              <a:lnSpc>
                <a:spcPct val="114000"/>
              </a:lnSpc>
              <a:spcBef>
                <a:spcPts val="0"/>
              </a:spcBef>
            </a:pPr>
            <a:r>
              <a:rPr lang="hr-HR" sz="2000" i="1" dirty="0"/>
              <a:t>Izvješća iz Tarahumare </a:t>
            </a:r>
            <a:r>
              <a:rPr lang="hr-HR" sz="2000" dirty="0"/>
              <a:t>(Chihuahua) – opisuje okoliš, opće prilike, način života, običaje i praznovjerja); naučio jezik</a:t>
            </a:r>
          </a:p>
          <a:p>
            <a:pPr marL="261938" lvl="1" indent="4310063">
              <a:lnSpc>
                <a:spcPct val="114000"/>
              </a:lnSpc>
              <a:spcBef>
                <a:spcPts val="0"/>
              </a:spcBef>
            </a:pPr>
            <a:r>
              <a:rPr lang="hr-HR" sz="2000" dirty="0"/>
              <a:t>Najstarija karta pokrajine (geografske širine i dužine, strane svijeta, misijske postaje i španjolske utvrde, naselja okolnih indijanskih plemena, rijeke i planine) 1683.</a:t>
            </a:r>
          </a:p>
          <a:p>
            <a:pPr>
              <a:lnSpc>
                <a:spcPct val="114000"/>
              </a:lnSpc>
              <a:spcBef>
                <a:spcPts val="0"/>
              </a:spcBef>
            </a:pPr>
            <a:r>
              <a:rPr lang="hr-HR" sz="2400" b="1" dirty="0"/>
              <a:t>Nikola Plantić </a:t>
            </a:r>
            <a:r>
              <a:rPr lang="hr-HR" sz="2400" dirty="0"/>
              <a:t>(1720-1777) </a:t>
            </a:r>
          </a:p>
          <a:p>
            <a:pPr lvl="1">
              <a:lnSpc>
                <a:spcPct val="114000"/>
              </a:lnSpc>
              <a:spcBef>
                <a:spcPts val="0"/>
              </a:spcBef>
            </a:pPr>
            <a:r>
              <a:rPr lang="hr-HR" sz="2000" dirty="0"/>
              <a:t>predavao na sveučilištu u Córdobi (Argentina), rektor u Buenos Airesu, upravitelj rezidencije u Montevideu do 1767.; rektor u Varaždinskom kolegiju; legenda o „kralju Paragvaja”</a:t>
            </a:r>
          </a:p>
        </p:txBody>
      </p:sp>
    </p:spTree>
    <p:extLst>
      <p:ext uri="{BB962C8B-B14F-4D97-AF65-F5344CB8AC3E}">
        <p14:creationId xmlns:p14="http://schemas.microsoft.com/office/powerpoint/2010/main" val="326914411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B46A-1603-40F2-8440-845D51A6D0AD}"/>
              </a:ext>
            </a:extLst>
          </p:cNvPr>
          <p:cNvSpPr>
            <a:spLocks noGrp="1"/>
          </p:cNvSpPr>
          <p:nvPr>
            <p:ph type="title"/>
          </p:nvPr>
        </p:nvSpPr>
        <p:spPr/>
        <p:txBody>
          <a:bodyPr/>
          <a:lstStyle/>
          <a:p>
            <a:r>
              <a:rPr lang="hr-HR" dirty="0">
                <a:latin typeface="Palatino Linotype" panose="02040502050505030304" pitchFamily="18" charset="0"/>
              </a:rPr>
              <a:t>Putopisi</a:t>
            </a:r>
            <a:endParaRPr lang="en-GB"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8BD382E4-3ECB-47DD-955C-1252F7F6D55F}"/>
              </a:ext>
            </a:extLst>
          </p:cNvPr>
          <p:cNvSpPr>
            <a:spLocks noGrp="1"/>
          </p:cNvSpPr>
          <p:nvPr>
            <p:ph idx="1"/>
          </p:nvPr>
        </p:nvSpPr>
        <p:spPr>
          <a:xfrm>
            <a:off x="4387610" y="0"/>
            <a:ext cx="7804390" cy="6857999"/>
          </a:xfrm>
        </p:spPr>
        <p:txBody>
          <a:bodyPr>
            <a:normAutofit/>
          </a:bodyPr>
          <a:lstStyle/>
          <a:p>
            <a:r>
              <a:rPr lang="hr-HR" sz="2000" i="1" dirty="0"/>
              <a:t>A</a:t>
            </a:r>
            <a:r>
              <a:rPr lang="en-GB" sz="2000" i="1" dirty="0" err="1"/>
              <a:t>rs</a:t>
            </a:r>
            <a:r>
              <a:rPr lang="en-GB" sz="2000" i="1" dirty="0"/>
              <a:t> </a:t>
            </a:r>
            <a:r>
              <a:rPr lang="en-GB" sz="2000" i="1" dirty="0" err="1"/>
              <a:t>apodemica</a:t>
            </a:r>
            <a:r>
              <a:rPr lang="en-GB" sz="2000" i="1" dirty="0"/>
              <a:t> </a:t>
            </a:r>
            <a:r>
              <a:rPr lang="hr-HR" sz="2000" dirty="0"/>
              <a:t>– pisanje putopisa na temelju vlastitih doživljaja, kao i tektova klasičnih autora</a:t>
            </a:r>
          </a:p>
          <a:p>
            <a:r>
              <a:rPr lang="hr-HR" sz="2000" dirty="0"/>
              <a:t>Prikupljanje i prenošenje znanja o svijetu</a:t>
            </a:r>
          </a:p>
          <a:p>
            <a:r>
              <a:rPr lang="hr-HR" sz="2000" dirty="0"/>
              <a:t>Osobni dojmovi </a:t>
            </a:r>
          </a:p>
          <a:p>
            <a:pPr lvl="1"/>
            <a:r>
              <a:rPr lang="hr-HR" sz="1800" dirty="0"/>
              <a:t>Nisu uvijek apsolutno nužni</a:t>
            </a:r>
          </a:p>
          <a:p>
            <a:r>
              <a:rPr lang="en-GB" sz="2000" dirty="0" err="1"/>
              <a:t>Feli</a:t>
            </a:r>
            <a:r>
              <a:rPr lang="hr-HR" sz="2000" dirty="0"/>
              <a:t>x</a:t>
            </a:r>
            <a:r>
              <a:rPr lang="en-GB" sz="2000" dirty="0"/>
              <a:t> Fab</a:t>
            </a:r>
            <a:r>
              <a:rPr lang="hr-HR" sz="2000" dirty="0"/>
              <a:t>e</a:t>
            </a:r>
            <a:r>
              <a:rPr lang="en-GB" sz="2000" dirty="0"/>
              <a:t>r</a:t>
            </a:r>
            <a:r>
              <a:rPr lang="hr-HR" sz="2000" dirty="0"/>
              <a:t> (1441-1502), švicarski dominikac</a:t>
            </a:r>
            <a:r>
              <a:rPr lang="en-GB" sz="2000" dirty="0"/>
              <a:t> </a:t>
            </a:r>
            <a:endParaRPr lang="hr-HR" sz="2000" dirty="0"/>
          </a:p>
          <a:p>
            <a:pPr lvl="1"/>
            <a:r>
              <a:rPr lang="en-GB" sz="1800" i="1" dirty="0" err="1"/>
              <a:t>Evagatorium</a:t>
            </a:r>
            <a:r>
              <a:rPr lang="en-GB" sz="1800" i="1" dirty="0"/>
              <a:t> in Terrae Sanctae, </a:t>
            </a:r>
            <a:r>
              <a:rPr lang="en-GB" sz="1800" i="1" dirty="0" err="1"/>
              <a:t>Arabiae</a:t>
            </a:r>
            <a:r>
              <a:rPr lang="en-GB" sz="1800" i="1" dirty="0"/>
              <a:t> et </a:t>
            </a:r>
            <a:r>
              <a:rPr lang="en-GB" sz="1800" i="1" dirty="0" err="1"/>
              <a:t>Egypti</a:t>
            </a:r>
            <a:r>
              <a:rPr lang="en-GB" sz="1800" i="1" dirty="0"/>
              <a:t> </a:t>
            </a:r>
            <a:r>
              <a:rPr lang="en-GB" sz="1800" i="1" dirty="0" err="1"/>
              <a:t>peregrinationem</a:t>
            </a:r>
            <a:r>
              <a:rPr lang="en-GB" sz="1800" i="1" dirty="0"/>
              <a:t> </a:t>
            </a:r>
            <a:r>
              <a:rPr lang="hr-HR" sz="1800" dirty="0"/>
              <a:t>(1484-1488)</a:t>
            </a:r>
          </a:p>
          <a:p>
            <a:pPr lvl="1"/>
            <a:r>
              <a:rPr lang="hr-HR" sz="1800" i="1" dirty="0"/>
              <a:t>Historia Suevorum </a:t>
            </a:r>
            <a:r>
              <a:rPr lang="hr-HR" sz="1800" dirty="0"/>
              <a:t>(1489)</a:t>
            </a:r>
            <a:endParaRPr lang="hr-HR" sz="1800" i="1" dirty="0"/>
          </a:p>
          <a:p>
            <a:r>
              <a:rPr lang="en-GB" sz="2000" dirty="0" err="1"/>
              <a:t>Bartol</a:t>
            </a:r>
            <a:r>
              <a:rPr lang="en-GB" sz="2000" dirty="0"/>
              <a:t> </a:t>
            </a:r>
            <a:r>
              <a:rPr lang="en-GB" sz="2000" dirty="0" err="1"/>
              <a:t>Đurđević</a:t>
            </a:r>
            <a:r>
              <a:rPr lang="hr-HR" sz="2000" dirty="0"/>
              <a:t> (</a:t>
            </a:r>
            <a:r>
              <a:rPr lang="en-GB" sz="2000" dirty="0"/>
              <a:t>c. 1506-1566)</a:t>
            </a:r>
            <a:r>
              <a:rPr lang="hr-HR" sz="2000" dirty="0"/>
              <a:t> </a:t>
            </a:r>
          </a:p>
          <a:p>
            <a:pPr lvl="1"/>
            <a:r>
              <a:rPr lang="en-GB" sz="1800" i="1" dirty="0" err="1"/>
              <a:t>Specchio</a:t>
            </a:r>
            <a:r>
              <a:rPr lang="en-GB" sz="1800" i="1" dirty="0"/>
              <a:t> </a:t>
            </a:r>
            <a:r>
              <a:rPr lang="en-GB" sz="1800" i="1" dirty="0" err="1"/>
              <a:t>della</a:t>
            </a:r>
            <a:r>
              <a:rPr lang="en-GB" sz="1800" i="1" dirty="0"/>
              <a:t> </a:t>
            </a:r>
            <a:r>
              <a:rPr lang="en-GB" sz="1800" i="1" dirty="0" err="1"/>
              <a:t>peregrinatione</a:t>
            </a:r>
            <a:r>
              <a:rPr lang="en-GB" sz="1800" i="1" dirty="0"/>
              <a:t> </a:t>
            </a:r>
            <a:r>
              <a:rPr lang="en-GB" sz="1800" i="1" dirty="0" err="1"/>
              <a:t>delli</a:t>
            </a:r>
            <a:r>
              <a:rPr lang="en-GB" sz="1800" i="1" dirty="0"/>
              <a:t> </a:t>
            </a:r>
            <a:r>
              <a:rPr lang="en-GB" sz="1800" i="1" dirty="0" err="1"/>
              <a:t>più</a:t>
            </a:r>
            <a:r>
              <a:rPr lang="en-GB" sz="1800" i="1" dirty="0"/>
              <a:t> </a:t>
            </a:r>
            <a:r>
              <a:rPr lang="en-GB" sz="1800" i="1" dirty="0" err="1"/>
              <a:t>notabili</a:t>
            </a:r>
            <a:r>
              <a:rPr lang="en-GB" sz="1800" i="1" dirty="0"/>
              <a:t> </a:t>
            </a:r>
            <a:r>
              <a:rPr lang="en-GB" sz="1800" i="1" dirty="0" err="1"/>
              <a:t>luoghi</a:t>
            </a:r>
            <a:r>
              <a:rPr lang="en-GB" sz="1800" i="1" dirty="0"/>
              <a:t> </a:t>
            </a:r>
            <a:r>
              <a:rPr lang="en-GB" sz="1800" i="1" dirty="0" err="1"/>
              <a:t>della</a:t>
            </a:r>
            <a:r>
              <a:rPr lang="en-GB" sz="1800" i="1" dirty="0"/>
              <a:t> Terra </a:t>
            </a:r>
            <a:r>
              <a:rPr lang="en-GB" sz="1800" i="1" dirty="0" err="1"/>
              <a:t>santa</a:t>
            </a:r>
            <a:r>
              <a:rPr lang="en-GB" sz="1800" i="1" dirty="0"/>
              <a:t> di </a:t>
            </a:r>
            <a:r>
              <a:rPr lang="en-GB" sz="1800" i="1" dirty="0" err="1"/>
              <a:t>Promessione</a:t>
            </a:r>
            <a:r>
              <a:rPr lang="hr-HR" sz="1800" i="1" dirty="0"/>
              <a:t>... </a:t>
            </a:r>
            <a:r>
              <a:rPr lang="hr-HR" sz="1800" dirty="0"/>
              <a:t>(1554, </a:t>
            </a:r>
            <a:r>
              <a:rPr lang="hr-HR" sz="1800" baseline="30000" dirty="0"/>
              <a:t>2</a:t>
            </a:r>
            <a:r>
              <a:rPr lang="hr-HR" sz="1800" dirty="0"/>
              <a:t>1556 ima i </a:t>
            </a:r>
            <a:r>
              <a:rPr lang="en-GB" sz="1800" dirty="0" err="1"/>
              <a:t>talijansko-arapsko-hebrejsko-kaldejski</a:t>
            </a:r>
            <a:r>
              <a:rPr lang="en-GB" sz="1800" dirty="0"/>
              <a:t> </a:t>
            </a:r>
            <a:r>
              <a:rPr lang="en-GB" sz="1800" dirty="0" err="1"/>
              <a:t>rječnik</a:t>
            </a:r>
            <a:r>
              <a:rPr lang="en-GB" sz="1800" dirty="0"/>
              <a:t> za </a:t>
            </a:r>
            <a:r>
              <a:rPr lang="en-GB" sz="1800" dirty="0" err="1"/>
              <a:t>hodočasnike</a:t>
            </a:r>
            <a:r>
              <a:rPr lang="hr-HR" sz="1800" dirty="0"/>
              <a:t>)</a:t>
            </a:r>
          </a:p>
          <a:p>
            <a:pPr lvl="1"/>
            <a:r>
              <a:rPr lang="en-GB" sz="1800" i="1" dirty="0"/>
              <a:t>De </a:t>
            </a:r>
            <a:r>
              <a:rPr lang="en-GB" sz="1800" i="1" dirty="0" err="1"/>
              <a:t>afflictione</a:t>
            </a:r>
            <a:r>
              <a:rPr lang="hr-HR" sz="1800" i="1" dirty="0"/>
              <a:t> </a:t>
            </a:r>
            <a:r>
              <a:rPr lang="pt-BR" sz="1800" i="1" dirty="0"/>
              <a:t>tam captivorum quam etiam sub Turcae tributo viuentium Christianorum</a:t>
            </a:r>
            <a:r>
              <a:rPr lang="en-GB" sz="1800" dirty="0"/>
              <a:t> </a:t>
            </a:r>
            <a:r>
              <a:rPr lang="hr-HR" sz="1800" dirty="0"/>
              <a:t>(</a:t>
            </a:r>
            <a:r>
              <a:rPr lang="en-GB" sz="1800" dirty="0"/>
              <a:t>1544) </a:t>
            </a:r>
            <a:r>
              <a:rPr lang="hr-HR" sz="1800" dirty="0"/>
              <a:t>- iskustvo ropstva + prvi </a:t>
            </a:r>
            <a:r>
              <a:rPr lang="en-GB" sz="1800" dirty="0" err="1"/>
              <a:t>latinsko-hrvatsk</a:t>
            </a:r>
            <a:r>
              <a:rPr lang="hr-HR" sz="1800" dirty="0"/>
              <a:t>i</a:t>
            </a:r>
            <a:r>
              <a:rPr lang="en-GB" sz="1800" dirty="0"/>
              <a:t> </a:t>
            </a:r>
            <a:r>
              <a:rPr lang="en-GB" sz="1800" dirty="0" err="1"/>
              <a:t>rječnik</a:t>
            </a:r>
            <a:endParaRPr lang="en-GB" sz="1800" baseline="-25000" dirty="0"/>
          </a:p>
        </p:txBody>
      </p:sp>
    </p:spTree>
    <p:extLst>
      <p:ext uri="{BB962C8B-B14F-4D97-AF65-F5344CB8AC3E}">
        <p14:creationId xmlns:p14="http://schemas.microsoft.com/office/powerpoint/2010/main" val="1770385167"/>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7474-7A05-494C-B67E-21247C0610FE}"/>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B1A28E64-E97C-4FCA-9920-FBA8485F82DE}"/>
              </a:ext>
            </a:extLst>
          </p:cNvPr>
          <p:cNvGraphicFramePr>
            <a:graphicFrameLocks noGrp="1"/>
          </p:cNvGraphicFramePr>
          <p:nvPr>
            <p:ph idx="1"/>
            <p:extLst>
              <p:ext uri="{D42A27DB-BD31-4B8C-83A1-F6EECF244321}">
                <p14:modId xmlns:p14="http://schemas.microsoft.com/office/powerpoint/2010/main" val="1810474380"/>
              </p:ext>
            </p:extLst>
          </p:nvPr>
        </p:nvGraphicFramePr>
        <p:xfrm>
          <a:off x="3357564" y="0"/>
          <a:ext cx="8834436" cy="6947965"/>
        </p:xfrm>
        <a:graphic>
          <a:graphicData uri="http://schemas.openxmlformats.org/drawingml/2006/table">
            <a:tbl>
              <a:tblPr firstRow="1" bandRow="1"/>
              <a:tblGrid>
                <a:gridCol w="4299699">
                  <a:extLst>
                    <a:ext uri="{9D8B030D-6E8A-4147-A177-3AD203B41FA5}">
                      <a16:colId xmlns:a16="http://schemas.microsoft.com/office/drawing/2014/main" val="3951879103"/>
                    </a:ext>
                  </a:extLst>
                </a:gridCol>
                <a:gridCol w="4395737">
                  <a:extLst>
                    <a:ext uri="{9D8B030D-6E8A-4147-A177-3AD203B41FA5}">
                      <a16:colId xmlns:a16="http://schemas.microsoft.com/office/drawing/2014/main" val="1467942621"/>
                    </a:ext>
                  </a:extLst>
                </a:gridCol>
                <a:gridCol w="139000">
                  <a:extLst>
                    <a:ext uri="{9D8B030D-6E8A-4147-A177-3AD203B41FA5}">
                      <a16:colId xmlns:a16="http://schemas.microsoft.com/office/drawing/2014/main" val="3368802424"/>
                    </a:ext>
                  </a:extLst>
                </a:gridCol>
              </a:tblGrid>
              <a:tr h="757814">
                <a:tc>
                  <a:txBody>
                    <a:bodyPr/>
                    <a:lstStyle/>
                    <a:p>
                      <a:pPr algn="ctr">
                        <a:lnSpc>
                          <a:spcPct val="150000"/>
                        </a:lnSpc>
                        <a:spcAft>
                          <a:spcPts val="0"/>
                        </a:spcAft>
                      </a:pPr>
                      <a:r>
                        <a:rPr lang="hr-HR" sz="1600" b="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J. Bunić, </a:t>
                      </a:r>
                      <a:r>
                        <a:rPr lang="hr-HR" sz="1600" b="1" i="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DVGXr</a:t>
                      </a:r>
                      <a:r>
                        <a:rPr lang="hr-HR" sz="1600" b="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XIII, 88-111; 135-7; 144-6</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147" marR="55147" marT="76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1B992"/>
                    </a:solidFill>
                  </a:tcPr>
                </a:tc>
                <a:tc>
                  <a:txBody>
                    <a:bodyPr/>
                    <a:lstStyle/>
                    <a:p>
                      <a:pPr algn="ctr">
                        <a:lnSpc>
                          <a:spcPct val="150000"/>
                        </a:lnSpc>
                        <a:spcAft>
                          <a:spcPts val="0"/>
                        </a:spcAft>
                      </a:pPr>
                      <a:r>
                        <a:rPr lang="hr-HR" sz="1600" b="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 Đurđević, </a:t>
                      </a:r>
                      <a:r>
                        <a:rPr lang="hr-HR" sz="1600" b="1" i="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Specchio della peregrinatione</a:t>
                      </a:r>
                      <a:r>
                        <a:rPr lang="hr-HR" sz="1600" b="1" kern="12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Processione del domenica delle palme (p.49-50)</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147" marR="55147" marT="76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1B992"/>
                    </a:solidFill>
                  </a:tcPr>
                </a:tc>
                <a:tc>
                  <a:txBody>
                    <a:bodyPr/>
                    <a:lstStyle/>
                    <a:p>
                      <a:pPr algn="just">
                        <a:lnSpc>
                          <a:spcPct val="150000"/>
                        </a:lnSpc>
                        <a:spcAft>
                          <a:spcPts val="0"/>
                        </a:spcAft>
                      </a:pPr>
                      <a:r>
                        <a:rPr lang="en-GB" sz="100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745057728"/>
                  </a:ext>
                </a:extLst>
              </a:tr>
              <a:tr h="6190151">
                <a:tc>
                  <a:txBody>
                    <a:bodyPr/>
                    <a:lstStyle/>
                    <a:p>
                      <a:pPr algn="l">
                        <a:lnSpc>
                          <a:spcPct val="150000"/>
                        </a:lnSpc>
                        <a:spcAft>
                          <a:spcPts val="0"/>
                        </a:spcAft>
                      </a:pP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Iussa uiri adducunt pecuaria, desuper ipsa / Pro phaleris ornant insigni processit Iesus. / Per decliue iugi postquam latus exit amoeni, / Turba pedes subter Christo gratatur eunti, / Certatimque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rudes obiter sternebat amictus</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Tum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frondes</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alii passim iactare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recenteis</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Palladiaeque comas baccae, ramosque uirentes</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Ridet iter, lateque uiam decus implet honestum. / At laudes uoce electum canit agmen ouanti, / Consonat omne solum, circum et nemus omne resultat, / Carmina cum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duplices</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Chisto cecinere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phalanges</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Ni gens illa canat, lapides et marmora clament. / Obuia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palmiferas</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agit urbs undante cateruas / Agmine, mox reboat sic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laudibus</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arduus aether. … / Carmine diuinas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laudes</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Osanna</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canamus, / Nomine nam graditur patrio, et bene prosperat ortu. / Huc ades o, benedicte, uenis qui nomine sancto. … / Dicite nunc domino, quoniam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laus</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ipsa decora est.“ / Haec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alterna</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chori qui tum secus ora praeibant, /Quique sequebantur cecinerunt carmina Christo.</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147" marR="55147" marT="76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6DC"/>
                    </a:solidFill>
                  </a:tcPr>
                </a:tc>
                <a:tc gridSpan="2">
                  <a:txBody>
                    <a:bodyPr/>
                    <a:lstStyle/>
                    <a:p>
                      <a:pPr algn="just">
                        <a:lnSpc>
                          <a:spcPct val="150000"/>
                        </a:lnSpc>
                        <a:spcAft>
                          <a:spcPts val="0"/>
                        </a:spcAft>
                      </a:pPr>
                      <a:r>
                        <a:rPr lang="hr-HR"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Hauendo il Guardiano dette queste parole, subito dui fratri della sua compagnia si mettone à caminare verso il luogo, doue lassaron l'asino, ilquale menato, ui metton sopra un mantello, e poi caualcatoui il Guardiano si mettono in processione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 dui, à dui</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se ne uanno innanzi cantando l'Himno: </a:t>
                      </a:r>
                      <a:r>
                        <a:rPr lang="hr-HR"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Gloria </a:t>
                      </a:r>
                      <a:r>
                        <a:rPr lang="hr-HR" sz="14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laus</a:t>
                      </a:r>
                      <a:r>
                        <a:rPr lang="hr-HR" sz="1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honor tibi sit Rex Christe Redemptor etc. </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 la moltitudine dell'altre nationi, e religioni di Christiani chi ua innanci, e chi dietro al detto Guardiano ciascuno nel suo linguaggio e secondo l'usanza sua cantando, et laudando Iddio; altri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 spogliano i lor mantelli e mettonli sulla uia</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per la qual deue passare il Guardiano; alcuni pigliano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rami d'Oliuo</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alcuni d'altra forte di </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fiorenti rami: </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altri</a:t>
                      </a:r>
                      <a:r>
                        <a:rPr lang="hr-HR" sz="1400" b="1"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fiori</a:t>
                      </a:r>
                      <a:r>
                        <a:rPr lang="hr-HR" sz="1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chi una cosa, chi l'altra porta per metterla sotto al detto animale, e cosi uanno per monte Oliueto con tant'allegrezza cantando, che `e impossibile esprimerlo. Per ueder laqual festa e solennità tutti gli habitatori di Hierusalem escon fuora…</a:t>
                      </a: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147" marR="55147" marT="765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6DC"/>
                    </a:solidFill>
                  </a:tcPr>
                </a:tc>
                <a:tc hMerge="1">
                  <a:txBody>
                    <a:bodyPr/>
                    <a:lstStyle/>
                    <a:p>
                      <a:endParaRPr lang="en-GB"/>
                    </a:p>
                  </a:txBody>
                  <a:tcPr/>
                </a:tc>
                <a:extLst>
                  <a:ext uri="{0D108BD9-81ED-4DB2-BD59-A6C34878D82A}">
                    <a16:rowId xmlns:a16="http://schemas.microsoft.com/office/drawing/2014/main" val="2760268736"/>
                  </a:ext>
                </a:extLst>
              </a:tr>
            </a:tbl>
          </a:graphicData>
        </a:graphic>
      </p:graphicFrame>
      <p:graphicFrame>
        <p:nvGraphicFramePr>
          <p:cNvPr id="5" name="Table 4">
            <a:extLst>
              <a:ext uri="{FF2B5EF4-FFF2-40B4-BE49-F238E27FC236}">
                <a16:creationId xmlns:a16="http://schemas.microsoft.com/office/drawing/2014/main" id="{33C01FCA-43AF-409D-BF96-7CD9B52AA97A}"/>
              </a:ext>
            </a:extLst>
          </p:cNvPr>
          <p:cNvGraphicFramePr>
            <a:graphicFrameLocks noGrp="1"/>
          </p:cNvGraphicFramePr>
          <p:nvPr>
            <p:extLst>
              <p:ext uri="{D42A27DB-BD31-4B8C-83A1-F6EECF244321}">
                <p14:modId xmlns:p14="http://schemas.microsoft.com/office/powerpoint/2010/main" val="3345040626"/>
              </p:ext>
            </p:extLst>
          </p:nvPr>
        </p:nvGraphicFramePr>
        <p:xfrm>
          <a:off x="0" y="1"/>
          <a:ext cx="3357564" cy="6947964"/>
        </p:xfrm>
        <a:graphic>
          <a:graphicData uri="http://schemas.openxmlformats.org/drawingml/2006/table">
            <a:tbl>
              <a:tblPr firstRow="1" firstCol="1" bandRow="1">
                <a:tableStyleId>{5C22544A-7EE6-4342-B048-85BDC9FD1C3A}</a:tableStyleId>
              </a:tblPr>
              <a:tblGrid>
                <a:gridCol w="3357564">
                  <a:extLst>
                    <a:ext uri="{9D8B030D-6E8A-4147-A177-3AD203B41FA5}">
                      <a16:colId xmlns:a16="http://schemas.microsoft.com/office/drawing/2014/main" val="2534634144"/>
                    </a:ext>
                  </a:extLst>
                </a:gridCol>
              </a:tblGrid>
              <a:tr h="694742">
                <a:tc>
                  <a:txBody>
                    <a:bodyPr/>
                    <a:lstStyle/>
                    <a:p>
                      <a:pPr algn="ctr">
                        <a:lnSpc>
                          <a:spcPct val="150000"/>
                        </a:lnSpc>
                        <a:spcAft>
                          <a:spcPts val="0"/>
                        </a:spcAft>
                      </a:pPr>
                      <a:r>
                        <a:rPr lang="hr-HR" sz="1600" dirty="0">
                          <a:effectLst/>
                          <a:latin typeface="Times New Roman" panose="02020603050405020304" pitchFamily="18" charset="0"/>
                          <a:cs typeface="Times New Roman" panose="02020603050405020304" pitchFamily="18" charset="0"/>
                        </a:rPr>
                        <a:t>Mt 21, 7-10; Lk 19, 35-38 </a:t>
                      </a:r>
                    </a:p>
                    <a:p>
                      <a:pPr algn="ctr">
                        <a:lnSpc>
                          <a:spcPct val="150000"/>
                        </a:lnSpc>
                        <a:spcAft>
                          <a:spcPts val="0"/>
                        </a:spcAft>
                      </a:pPr>
                      <a:r>
                        <a:rPr lang="hr-HR" sz="1600" dirty="0">
                          <a:effectLst/>
                          <a:latin typeface="Times New Roman" panose="02020603050405020304" pitchFamily="18" charset="0"/>
                          <a:cs typeface="Times New Roman" panose="02020603050405020304" pitchFamily="18" charset="0"/>
                        </a:rPr>
                        <a:t>(Iv 12, 13-16; Mk 11, 7-11)</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571" marR="18571" marT="0" marB="0">
                    <a:solidFill>
                      <a:schemeClr val="accent1">
                        <a:lumMod val="75000"/>
                      </a:schemeClr>
                    </a:solidFill>
                  </a:tcPr>
                </a:tc>
                <a:extLst>
                  <a:ext uri="{0D108BD9-81ED-4DB2-BD59-A6C34878D82A}">
                    <a16:rowId xmlns:a16="http://schemas.microsoft.com/office/drawing/2014/main" val="1858643931"/>
                  </a:ext>
                </a:extLst>
              </a:tr>
              <a:tr h="6253222">
                <a:tc>
                  <a:txBody>
                    <a:bodyPr/>
                    <a:lstStyle/>
                    <a:p>
                      <a:pPr algn="l">
                        <a:lnSpc>
                          <a:spcPct val="114000"/>
                        </a:lnSpc>
                        <a:spcBef>
                          <a:spcPts val="0"/>
                        </a:spcBef>
                        <a:spcAft>
                          <a:spcPts val="0"/>
                        </a:spcAft>
                      </a:pPr>
                      <a:endParaRPr lang="hr-HR" sz="800" b="0" i="1" dirty="0">
                        <a:effectLst/>
                        <a:latin typeface="Times New Roman" panose="02020603050405020304" pitchFamily="18" charset="0"/>
                        <a:cs typeface="Times New Roman" panose="02020603050405020304" pitchFamily="18" charset="0"/>
                      </a:endParaRPr>
                    </a:p>
                    <a:p>
                      <a:pPr algn="l">
                        <a:lnSpc>
                          <a:spcPct val="114000"/>
                        </a:lnSpc>
                        <a:spcBef>
                          <a:spcPts val="0"/>
                        </a:spcBef>
                        <a:spcAft>
                          <a:spcPts val="0"/>
                        </a:spcAft>
                      </a:pPr>
                      <a:r>
                        <a:rPr lang="hr-HR" sz="1400" b="0" i="1" dirty="0">
                          <a:solidFill>
                            <a:schemeClr val="accent1">
                              <a:lumMod val="50000"/>
                            </a:schemeClr>
                          </a:solidFill>
                          <a:effectLst/>
                          <a:latin typeface="Times New Roman" panose="02020603050405020304" pitchFamily="18" charset="0"/>
                          <a:cs typeface="Times New Roman" panose="02020603050405020304" pitchFamily="18" charset="0"/>
                        </a:rPr>
                        <a:t>Et adduxerunt asinam et pullum et inposuerunt super eis vestimenta sua et eum desuper sedere fecerunt / plurima autem turba straverunt vestimenta sua in via alii autem caedebant ramos de arboribus et sternebant in via / turbae autem quae praecedebant et quae sequebantur clamabant dicentes osanna Filio David benedictus qui venturus est in nomine Domini osanna in altissimis / et cum intrasset Hierosolymam commota est universa civitas dicens quis est hic?</a:t>
                      </a:r>
                      <a:endParaRPr lang="en-GB" sz="1400" b="0" i="1" dirty="0">
                        <a:solidFill>
                          <a:schemeClr val="accent1">
                            <a:lumMod val="50000"/>
                          </a:schemeClr>
                        </a:solidFill>
                        <a:effectLst/>
                        <a:latin typeface="Times New Roman" panose="02020603050405020304" pitchFamily="18" charset="0"/>
                        <a:cs typeface="Times New Roman" panose="02020603050405020304" pitchFamily="18" charset="0"/>
                      </a:endParaRPr>
                    </a:p>
                    <a:p>
                      <a:pPr algn="l">
                        <a:lnSpc>
                          <a:spcPct val="114000"/>
                        </a:lnSpc>
                        <a:spcAft>
                          <a:spcPts val="0"/>
                        </a:spcAft>
                      </a:pPr>
                      <a:r>
                        <a:rPr lang="hr-HR" sz="1400" b="0" i="1" dirty="0">
                          <a:solidFill>
                            <a:schemeClr val="accent1">
                              <a:lumMod val="50000"/>
                            </a:schemeClr>
                          </a:solidFill>
                          <a:effectLst/>
                          <a:latin typeface="Times New Roman" panose="02020603050405020304" pitchFamily="18" charset="0"/>
                          <a:cs typeface="Times New Roman" panose="02020603050405020304" pitchFamily="18" charset="0"/>
                        </a:rPr>
                        <a:t> </a:t>
                      </a:r>
                    </a:p>
                    <a:p>
                      <a:pPr algn="l">
                        <a:lnSpc>
                          <a:spcPct val="114000"/>
                        </a:lnSpc>
                        <a:spcAft>
                          <a:spcPts val="0"/>
                        </a:spcAft>
                      </a:pPr>
                      <a:endParaRPr lang="en-GB" sz="1400" b="0" i="1" dirty="0">
                        <a:solidFill>
                          <a:schemeClr val="accent1">
                            <a:lumMod val="50000"/>
                          </a:schemeClr>
                        </a:solidFill>
                        <a:effectLst/>
                        <a:latin typeface="Times New Roman" panose="02020603050405020304" pitchFamily="18" charset="0"/>
                        <a:cs typeface="Times New Roman" panose="02020603050405020304" pitchFamily="18" charset="0"/>
                      </a:endParaRPr>
                    </a:p>
                    <a:p>
                      <a:pPr algn="l">
                        <a:lnSpc>
                          <a:spcPct val="114000"/>
                        </a:lnSpc>
                        <a:spcAft>
                          <a:spcPts val="0"/>
                        </a:spcAft>
                      </a:pPr>
                      <a:r>
                        <a:rPr lang="hr-HR" sz="1400" b="0" i="1" dirty="0">
                          <a:solidFill>
                            <a:schemeClr val="accent1">
                              <a:lumMod val="50000"/>
                            </a:schemeClr>
                          </a:solidFill>
                          <a:effectLst/>
                          <a:latin typeface="Times New Roman" panose="02020603050405020304" pitchFamily="18" charset="0"/>
                          <a:cs typeface="Times New Roman" panose="02020603050405020304" pitchFamily="18" charset="0"/>
                        </a:rPr>
                        <a:t>Et duxerunt illum ad Iesum et iactantes vestimenta sua supra pullum inposuerunt Iesum / eunte autem illo substernebant vestimenta sua in via / et cum adpropinquaret iam ad descensum montis Oliveti coeperunt omnes turbae discentium gaudentes laudare Deum voce magna super omnibus quas viderant virtutibus / dicentes benedictus qui venit rex in nomine Domini pax in caelo et gloria in excelsis</a:t>
                      </a:r>
                      <a:endParaRPr lang="en-GB" sz="1400" b="0" i="1" dirty="0">
                        <a:solidFill>
                          <a:schemeClr val="accent1">
                            <a:lumMod val="50000"/>
                          </a:schemeClr>
                        </a:solidFill>
                        <a:effectLst/>
                        <a:latin typeface="Times New Roman" panose="02020603050405020304" pitchFamily="18" charset="0"/>
                        <a:cs typeface="Times New Roman" panose="02020603050405020304" pitchFamily="18" charset="0"/>
                      </a:endParaRPr>
                    </a:p>
                    <a:p>
                      <a:pPr algn="l">
                        <a:lnSpc>
                          <a:spcPct val="150000"/>
                        </a:lnSpc>
                        <a:spcAft>
                          <a:spcPts val="0"/>
                        </a:spcAft>
                      </a:pPr>
                      <a:r>
                        <a:rPr lang="hr-HR" sz="1000" i="1" dirty="0">
                          <a:effectLst/>
                          <a:latin typeface="Times New Roman" panose="02020603050405020304" pitchFamily="18" charset="0"/>
                          <a:cs typeface="Times New Roman" panose="02020603050405020304" pitchFamily="18" charset="0"/>
                        </a:rPr>
                        <a:t> </a:t>
                      </a:r>
                      <a:endParaRPr lang="en-GB" sz="1000" i="1" dirty="0">
                        <a:effectLst/>
                        <a:latin typeface="Times New Roman" panose="02020603050405020304" pitchFamily="18" charset="0"/>
                        <a:cs typeface="Times New Roman" panose="02020603050405020304" pitchFamily="18" charset="0"/>
                      </a:endParaRPr>
                    </a:p>
                  </a:txBody>
                  <a:tcPr marL="18571" marR="18571" marT="0" marB="0">
                    <a:solidFill>
                      <a:schemeClr val="accent1">
                        <a:lumMod val="40000"/>
                        <a:lumOff val="60000"/>
                      </a:schemeClr>
                    </a:solidFill>
                  </a:tcPr>
                </a:tc>
                <a:extLst>
                  <a:ext uri="{0D108BD9-81ED-4DB2-BD59-A6C34878D82A}">
                    <a16:rowId xmlns:a16="http://schemas.microsoft.com/office/drawing/2014/main" val="587814639"/>
                  </a:ext>
                </a:extLst>
              </a:tr>
            </a:tbl>
          </a:graphicData>
        </a:graphic>
      </p:graphicFrame>
    </p:spTree>
    <p:extLst>
      <p:ext uri="{BB962C8B-B14F-4D97-AF65-F5344CB8AC3E}">
        <p14:creationId xmlns:p14="http://schemas.microsoft.com/office/powerpoint/2010/main" val="2410564157"/>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9EA06921-3C0C-4126-AF75-9499D4839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8"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4"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3"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9"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8"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0" name="Rectangle 59">
            <a:extLst>
              <a:ext uri="{FF2B5EF4-FFF2-40B4-BE49-F238E27FC236}">
                <a16:creationId xmlns:a16="http://schemas.microsoft.com/office/drawing/2014/main" id="{C40B6375-7479-45C4-8B99-EA1CF75F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497CA2"/>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147E8DD-32A3-415D-A60F-42A06344472E}"/>
              </a:ext>
            </a:extLst>
          </p:cNvPr>
          <p:cNvPicPr>
            <a:picLocks noGrp="1" noChangeAspect="1"/>
          </p:cNvPicPr>
          <p:nvPr>
            <p:ph idx="1"/>
          </p:nvPr>
        </p:nvPicPr>
        <p:blipFill rotWithShape="1">
          <a:blip r:embed="rId2"/>
          <a:srcRect t="5598" r="1" b="8542"/>
          <a:stretch/>
        </p:blipFill>
        <p:spPr>
          <a:xfrm>
            <a:off x="677707" y="1324505"/>
            <a:ext cx="8553765" cy="4369858"/>
          </a:xfrm>
          <a:prstGeom prst="rect">
            <a:avLst/>
          </a:prstGeom>
        </p:spPr>
      </p:pic>
      <p:sp>
        <p:nvSpPr>
          <p:cNvPr id="2061" name="Rectangle 2060">
            <a:extLst>
              <a:ext uri="{FF2B5EF4-FFF2-40B4-BE49-F238E27FC236}">
                <a16:creationId xmlns:a16="http://schemas.microsoft.com/office/drawing/2014/main" id="{2FC74F1B-1718-472B-B01C-2967A8EF6EFF}"/>
              </a:ext>
            </a:extLst>
          </p:cNvPr>
          <p:cNvSpPr/>
          <p:nvPr/>
        </p:nvSpPr>
        <p:spPr>
          <a:xfrm>
            <a:off x="9197974" y="527943"/>
            <a:ext cx="2524189" cy="5909310"/>
          </a:xfrm>
          <a:prstGeom prst="rect">
            <a:avLst/>
          </a:prstGeom>
        </p:spPr>
        <p:txBody>
          <a:bodyPr wrap="square">
            <a:spAutoFit/>
          </a:bodyPr>
          <a:lstStyle/>
          <a:p>
            <a:r>
              <a:rPr lang="hr-HR" dirty="0">
                <a:solidFill>
                  <a:schemeClr val="accent5">
                    <a:lumMod val="50000"/>
                  </a:schemeClr>
                </a:solidFill>
              </a:rPr>
              <a:t>1 - </a:t>
            </a:r>
            <a:r>
              <a:rPr lang="en-GB" dirty="0" err="1">
                <a:solidFill>
                  <a:schemeClr val="accent5">
                    <a:lumMod val="50000"/>
                  </a:schemeClr>
                </a:solidFill>
              </a:rPr>
              <a:t>Vrata</a:t>
            </a:r>
            <a:r>
              <a:rPr lang="en-GB" dirty="0">
                <a:solidFill>
                  <a:schemeClr val="accent5">
                    <a:lumMod val="50000"/>
                  </a:schemeClr>
                </a:solidFill>
              </a:rPr>
              <a:t> od Mora </a:t>
            </a:r>
          </a:p>
          <a:p>
            <a:r>
              <a:rPr lang="hr-HR" dirty="0">
                <a:solidFill>
                  <a:schemeClr val="accent5">
                    <a:lumMod val="50000"/>
                  </a:schemeClr>
                </a:solidFill>
              </a:rPr>
              <a:t>2 - </a:t>
            </a:r>
            <a:r>
              <a:rPr lang="en-GB" dirty="0" err="1">
                <a:solidFill>
                  <a:schemeClr val="accent5">
                    <a:lumMod val="50000"/>
                  </a:schemeClr>
                </a:solidFill>
              </a:rPr>
              <a:t>Trg</a:t>
            </a:r>
            <a:r>
              <a:rPr lang="en-GB" dirty="0">
                <a:solidFill>
                  <a:schemeClr val="accent5">
                    <a:lumMod val="50000"/>
                  </a:schemeClr>
                </a:solidFill>
              </a:rPr>
              <a:t> od </a:t>
            </a:r>
            <a:r>
              <a:rPr lang="en-GB" dirty="0" err="1">
                <a:solidFill>
                  <a:schemeClr val="accent5">
                    <a:lumMod val="50000"/>
                  </a:schemeClr>
                </a:solidFill>
              </a:rPr>
              <a:t>oružja</a:t>
            </a:r>
            <a:r>
              <a:rPr lang="en-GB" dirty="0">
                <a:solidFill>
                  <a:schemeClr val="accent5">
                    <a:lumMod val="50000"/>
                  </a:schemeClr>
                </a:solidFill>
              </a:rPr>
              <a:t> </a:t>
            </a:r>
            <a:endParaRPr lang="hr-HR" dirty="0">
              <a:solidFill>
                <a:schemeClr val="accent5">
                  <a:lumMod val="50000"/>
                </a:schemeClr>
              </a:solidFill>
            </a:endParaRPr>
          </a:p>
          <a:p>
            <a:pPr lvl="1"/>
            <a:r>
              <a:rPr lang="hr-HR" dirty="0">
                <a:solidFill>
                  <a:schemeClr val="accent5">
                    <a:lumMod val="50000"/>
                  </a:schemeClr>
                </a:solidFill>
              </a:rPr>
              <a:t>- </a:t>
            </a:r>
            <a:r>
              <a:rPr lang="en-GB" dirty="0" err="1">
                <a:solidFill>
                  <a:schemeClr val="accent5">
                    <a:lumMod val="50000"/>
                  </a:schemeClr>
                </a:solidFill>
              </a:rPr>
              <a:t>uz</a:t>
            </a:r>
            <a:r>
              <a:rPr lang="en-GB" dirty="0">
                <a:solidFill>
                  <a:schemeClr val="accent5">
                    <a:lumMod val="50000"/>
                  </a:schemeClr>
                </a:solidFill>
              </a:rPr>
              <a:t> </a:t>
            </a:r>
            <a:r>
              <a:rPr lang="en-GB" dirty="0" err="1">
                <a:solidFill>
                  <a:schemeClr val="accent5">
                    <a:lumMod val="50000"/>
                  </a:schemeClr>
                </a:solidFill>
              </a:rPr>
              <a:t>zidine</a:t>
            </a:r>
            <a:r>
              <a:rPr lang="en-GB" dirty="0">
                <a:solidFill>
                  <a:schemeClr val="accent5">
                    <a:lumMod val="50000"/>
                  </a:schemeClr>
                </a:solidFill>
              </a:rPr>
              <a:t> </a:t>
            </a:r>
            <a:r>
              <a:rPr lang="en-GB" dirty="0" err="1">
                <a:solidFill>
                  <a:schemeClr val="accent5">
                    <a:lumMod val="50000"/>
                  </a:schemeClr>
                </a:solidFill>
              </a:rPr>
              <a:t>kneževa</a:t>
            </a:r>
            <a:r>
              <a:rPr lang="en-GB" dirty="0">
                <a:solidFill>
                  <a:schemeClr val="accent5">
                    <a:lumMod val="50000"/>
                  </a:schemeClr>
                </a:solidFill>
              </a:rPr>
              <a:t> </a:t>
            </a:r>
            <a:r>
              <a:rPr lang="en-GB" dirty="0" err="1">
                <a:solidFill>
                  <a:schemeClr val="accent5">
                    <a:lumMod val="50000"/>
                  </a:schemeClr>
                </a:solidFill>
              </a:rPr>
              <a:t>palača</a:t>
            </a:r>
            <a:r>
              <a:rPr lang="en-GB" dirty="0">
                <a:solidFill>
                  <a:schemeClr val="accent5">
                    <a:lumMod val="50000"/>
                  </a:schemeClr>
                </a:solidFill>
              </a:rPr>
              <a:t>, </a:t>
            </a:r>
            <a:r>
              <a:rPr lang="en-GB" dirty="0" err="1">
                <a:solidFill>
                  <a:schemeClr val="accent5">
                    <a:lumMod val="50000"/>
                  </a:schemeClr>
                </a:solidFill>
              </a:rPr>
              <a:t>nasuprot</a:t>
            </a:r>
            <a:r>
              <a:rPr lang="en-GB" dirty="0">
                <a:solidFill>
                  <a:schemeClr val="accent5">
                    <a:lumMod val="50000"/>
                  </a:schemeClr>
                </a:solidFill>
              </a:rPr>
              <a:t> </a:t>
            </a:r>
            <a:r>
              <a:rPr lang="en-GB" dirty="0" err="1">
                <a:solidFill>
                  <a:schemeClr val="accent5">
                    <a:lumMod val="50000"/>
                  </a:schemeClr>
                </a:solidFill>
              </a:rPr>
              <a:t>kvestorova</a:t>
            </a:r>
            <a:r>
              <a:rPr lang="en-GB" dirty="0">
                <a:solidFill>
                  <a:schemeClr val="accent5">
                    <a:lumMod val="50000"/>
                  </a:schemeClr>
                </a:solidFill>
              </a:rPr>
              <a:t> </a:t>
            </a:r>
            <a:r>
              <a:rPr lang="en-GB" dirty="0" err="1">
                <a:solidFill>
                  <a:schemeClr val="accent5">
                    <a:lumMod val="50000"/>
                  </a:schemeClr>
                </a:solidFill>
              </a:rPr>
              <a:t>palača</a:t>
            </a:r>
            <a:r>
              <a:rPr lang="en-GB" dirty="0">
                <a:solidFill>
                  <a:schemeClr val="accent5">
                    <a:lumMod val="50000"/>
                  </a:schemeClr>
                </a:solidFill>
              </a:rPr>
              <a:t> </a:t>
            </a:r>
            <a:r>
              <a:rPr lang="en-GB" dirty="0" err="1">
                <a:solidFill>
                  <a:schemeClr val="accent5">
                    <a:lumMod val="50000"/>
                  </a:schemeClr>
                </a:solidFill>
              </a:rPr>
              <a:t>i</a:t>
            </a:r>
            <a:r>
              <a:rPr lang="en-GB" dirty="0">
                <a:solidFill>
                  <a:schemeClr val="accent5">
                    <a:lumMod val="50000"/>
                  </a:schemeClr>
                </a:solidFill>
              </a:rPr>
              <a:t> </a:t>
            </a:r>
            <a:r>
              <a:rPr lang="en-GB" dirty="0" err="1">
                <a:solidFill>
                  <a:schemeClr val="accent5">
                    <a:lumMod val="50000"/>
                  </a:schemeClr>
                </a:solidFill>
              </a:rPr>
              <a:t>zapovjednikova</a:t>
            </a:r>
            <a:r>
              <a:rPr lang="en-GB" dirty="0">
                <a:solidFill>
                  <a:schemeClr val="accent5">
                    <a:lumMod val="50000"/>
                  </a:schemeClr>
                </a:solidFill>
              </a:rPr>
              <a:t> </a:t>
            </a:r>
            <a:r>
              <a:rPr lang="en-GB" dirty="0" err="1">
                <a:solidFill>
                  <a:schemeClr val="accent5">
                    <a:lumMod val="50000"/>
                  </a:schemeClr>
                </a:solidFill>
              </a:rPr>
              <a:t>kuća</a:t>
            </a:r>
            <a:endParaRPr lang="en-GB" dirty="0">
              <a:solidFill>
                <a:schemeClr val="accent5">
                  <a:lumMod val="50000"/>
                </a:schemeClr>
              </a:solidFill>
            </a:endParaRPr>
          </a:p>
          <a:p>
            <a:r>
              <a:rPr lang="hr-HR" dirty="0">
                <a:solidFill>
                  <a:schemeClr val="accent5">
                    <a:lumMod val="50000"/>
                  </a:schemeClr>
                </a:solidFill>
              </a:rPr>
              <a:t>3 - </a:t>
            </a:r>
            <a:r>
              <a:rPr lang="en-GB" dirty="0" err="1">
                <a:solidFill>
                  <a:schemeClr val="accent5">
                    <a:lumMod val="50000"/>
                  </a:schemeClr>
                </a:solidFill>
              </a:rPr>
              <a:t>Gradska</a:t>
            </a:r>
            <a:r>
              <a:rPr lang="en-GB" dirty="0">
                <a:solidFill>
                  <a:schemeClr val="accent5">
                    <a:lumMod val="50000"/>
                  </a:schemeClr>
                </a:solidFill>
              </a:rPr>
              <a:t> </a:t>
            </a:r>
            <a:r>
              <a:rPr lang="en-GB" dirty="0" err="1">
                <a:solidFill>
                  <a:schemeClr val="accent5">
                    <a:lumMod val="50000"/>
                  </a:schemeClr>
                </a:solidFill>
              </a:rPr>
              <a:t>kula</a:t>
            </a:r>
            <a:r>
              <a:rPr lang="en-GB" dirty="0">
                <a:solidFill>
                  <a:schemeClr val="accent5">
                    <a:lumMod val="50000"/>
                  </a:schemeClr>
                </a:solidFill>
              </a:rPr>
              <a:t> s </a:t>
            </a:r>
            <a:r>
              <a:rPr lang="hr-HR" dirty="0">
                <a:solidFill>
                  <a:schemeClr val="accent5">
                    <a:lumMod val="50000"/>
                  </a:schemeClr>
                </a:solidFill>
              </a:rPr>
              <a:t> </a:t>
            </a:r>
            <a:r>
              <a:rPr lang="en-GB" dirty="0" err="1">
                <a:solidFill>
                  <a:schemeClr val="accent5">
                    <a:lumMod val="50000"/>
                  </a:schemeClr>
                </a:solidFill>
              </a:rPr>
              <a:t>gradskim</a:t>
            </a:r>
            <a:r>
              <a:rPr lang="en-GB" dirty="0">
                <a:solidFill>
                  <a:schemeClr val="accent5">
                    <a:lumMod val="50000"/>
                  </a:schemeClr>
                </a:solidFill>
              </a:rPr>
              <a:t> </a:t>
            </a:r>
            <a:r>
              <a:rPr lang="en-GB" dirty="0" err="1">
                <a:solidFill>
                  <a:schemeClr val="accent5">
                    <a:lumMod val="50000"/>
                  </a:schemeClr>
                </a:solidFill>
              </a:rPr>
              <a:t>satom</a:t>
            </a:r>
            <a:endParaRPr lang="en-GB" dirty="0">
              <a:solidFill>
                <a:schemeClr val="accent5">
                  <a:lumMod val="50000"/>
                </a:schemeClr>
              </a:solidFill>
            </a:endParaRPr>
          </a:p>
          <a:p>
            <a:r>
              <a:rPr lang="hr-HR" dirty="0">
                <a:solidFill>
                  <a:schemeClr val="accent5">
                    <a:lumMod val="50000"/>
                  </a:schemeClr>
                </a:solidFill>
              </a:rPr>
              <a:t>4 - </a:t>
            </a:r>
            <a:r>
              <a:rPr lang="en-GB" dirty="0" err="1">
                <a:solidFill>
                  <a:schemeClr val="accent5">
                    <a:lumMod val="50000"/>
                  </a:schemeClr>
                </a:solidFill>
              </a:rPr>
              <a:t>Katedrala</a:t>
            </a:r>
            <a:r>
              <a:rPr lang="en-GB" dirty="0">
                <a:solidFill>
                  <a:schemeClr val="accent5">
                    <a:lumMod val="50000"/>
                  </a:schemeClr>
                </a:solidFill>
              </a:rPr>
              <a:t> </a:t>
            </a:r>
            <a:r>
              <a:rPr lang="en-GB" dirty="0" err="1">
                <a:solidFill>
                  <a:schemeClr val="accent5">
                    <a:lumMod val="50000"/>
                  </a:schemeClr>
                </a:solidFill>
              </a:rPr>
              <a:t>Sv</a:t>
            </a:r>
            <a:r>
              <a:rPr lang="en-GB" dirty="0">
                <a:solidFill>
                  <a:schemeClr val="accent5">
                    <a:lumMod val="50000"/>
                  </a:schemeClr>
                </a:solidFill>
              </a:rPr>
              <a:t>. </a:t>
            </a:r>
            <a:r>
              <a:rPr lang="en-GB" dirty="0" err="1">
                <a:solidFill>
                  <a:schemeClr val="accent5">
                    <a:lumMod val="50000"/>
                  </a:schemeClr>
                </a:solidFill>
              </a:rPr>
              <a:t>Tripuna</a:t>
            </a:r>
            <a:endParaRPr lang="en-GB" dirty="0">
              <a:solidFill>
                <a:schemeClr val="accent5">
                  <a:lumMod val="50000"/>
                </a:schemeClr>
              </a:solidFill>
            </a:endParaRPr>
          </a:p>
          <a:p>
            <a:r>
              <a:rPr lang="hr-HR" dirty="0">
                <a:solidFill>
                  <a:schemeClr val="accent5">
                    <a:lumMod val="50000"/>
                  </a:schemeClr>
                </a:solidFill>
              </a:rPr>
              <a:t>5 - </a:t>
            </a:r>
            <a:r>
              <a:rPr lang="en-GB" dirty="0" err="1">
                <a:solidFill>
                  <a:schemeClr val="accent5">
                    <a:lumMod val="50000"/>
                  </a:schemeClr>
                </a:solidFill>
              </a:rPr>
              <a:t>Crkva</a:t>
            </a:r>
            <a:r>
              <a:rPr lang="en-GB" dirty="0">
                <a:solidFill>
                  <a:schemeClr val="accent5">
                    <a:lumMod val="50000"/>
                  </a:schemeClr>
                </a:solidFill>
              </a:rPr>
              <a:t> </a:t>
            </a:r>
            <a:r>
              <a:rPr lang="en-GB" dirty="0" err="1">
                <a:solidFill>
                  <a:schemeClr val="accent5">
                    <a:lumMod val="50000"/>
                  </a:schemeClr>
                </a:solidFill>
              </a:rPr>
              <a:t>Gospe</a:t>
            </a:r>
            <a:r>
              <a:rPr lang="en-GB" dirty="0">
                <a:solidFill>
                  <a:schemeClr val="accent5">
                    <a:lumMod val="50000"/>
                  </a:schemeClr>
                </a:solidFill>
              </a:rPr>
              <a:t> od </a:t>
            </a:r>
            <a:r>
              <a:rPr lang="en-GB" dirty="0" err="1">
                <a:solidFill>
                  <a:schemeClr val="accent5">
                    <a:lumMod val="50000"/>
                  </a:schemeClr>
                </a:solidFill>
              </a:rPr>
              <a:t>Zdravlja</a:t>
            </a:r>
            <a:endParaRPr lang="en-GB" dirty="0">
              <a:solidFill>
                <a:schemeClr val="accent5">
                  <a:lumMod val="50000"/>
                </a:schemeClr>
              </a:solidFill>
            </a:endParaRPr>
          </a:p>
          <a:p>
            <a:r>
              <a:rPr lang="hr-HR" dirty="0">
                <a:solidFill>
                  <a:schemeClr val="accent5">
                    <a:lumMod val="50000"/>
                  </a:schemeClr>
                </a:solidFill>
              </a:rPr>
              <a:t>6 - </a:t>
            </a:r>
            <a:r>
              <a:rPr lang="en-GB" dirty="0" err="1">
                <a:solidFill>
                  <a:schemeClr val="accent5">
                    <a:lumMod val="50000"/>
                  </a:schemeClr>
                </a:solidFill>
              </a:rPr>
              <a:t>Trg</a:t>
            </a:r>
            <a:r>
              <a:rPr lang="en-GB" dirty="0">
                <a:solidFill>
                  <a:schemeClr val="accent5">
                    <a:lumMod val="50000"/>
                  </a:schemeClr>
                </a:solidFill>
              </a:rPr>
              <a:t> od </a:t>
            </a:r>
            <a:r>
              <a:rPr lang="en-GB" dirty="0" err="1">
                <a:solidFill>
                  <a:schemeClr val="accent5">
                    <a:lumMod val="50000"/>
                  </a:schemeClr>
                </a:solidFill>
              </a:rPr>
              <a:t>drva</a:t>
            </a:r>
            <a:endParaRPr lang="en-GB" dirty="0">
              <a:solidFill>
                <a:schemeClr val="accent5">
                  <a:lumMod val="50000"/>
                </a:schemeClr>
              </a:solidFill>
            </a:endParaRPr>
          </a:p>
          <a:p>
            <a:r>
              <a:rPr lang="hr-HR" dirty="0">
                <a:solidFill>
                  <a:schemeClr val="accent5">
                    <a:lumMod val="50000"/>
                  </a:schemeClr>
                </a:solidFill>
              </a:rPr>
              <a:t>7 - </a:t>
            </a:r>
            <a:r>
              <a:rPr lang="en-GB" dirty="0" err="1">
                <a:solidFill>
                  <a:schemeClr val="accent5">
                    <a:lumMod val="50000"/>
                  </a:schemeClr>
                </a:solidFill>
              </a:rPr>
              <a:t>Crkva</a:t>
            </a:r>
            <a:r>
              <a:rPr lang="en-GB" dirty="0">
                <a:solidFill>
                  <a:schemeClr val="accent5">
                    <a:lumMod val="50000"/>
                  </a:schemeClr>
                </a:solidFill>
              </a:rPr>
              <a:t> </a:t>
            </a:r>
            <a:r>
              <a:rPr lang="en-GB" dirty="0" err="1">
                <a:solidFill>
                  <a:schemeClr val="accent5">
                    <a:lumMod val="50000"/>
                  </a:schemeClr>
                </a:solidFill>
              </a:rPr>
              <a:t>Sv</a:t>
            </a:r>
            <a:r>
              <a:rPr lang="en-GB" dirty="0">
                <a:solidFill>
                  <a:schemeClr val="accent5">
                    <a:lumMod val="50000"/>
                  </a:schemeClr>
                </a:solidFill>
              </a:rPr>
              <a:t>. </a:t>
            </a:r>
            <a:r>
              <a:rPr lang="en-GB" dirty="0" err="1">
                <a:solidFill>
                  <a:schemeClr val="accent5">
                    <a:lumMod val="50000"/>
                  </a:schemeClr>
                </a:solidFill>
              </a:rPr>
              <a:t>Marije</a:t>
            </a:r>
            <a:r>
              <a:rPr lang="en-GB" dirty="0">
                <a:solidFill>
                  <a:schemeClr val="accent5">
                    <a:lumMod val="50000"/>
                  </a:schemeClr>
                </a:solidFill>
              </a:rPr>
              <a:t> (</a:t>
            </a:r>
            <a:r>
              <a:rPr lang="en-GB" dirty="0" err="1">
                <a:solidFill>
                  <a:schemeClr val="accent5">
                    <a:lumMod val="50000"/>
                  </a:schemeClr>
                </a:solidFill>
              </a:rPr>
              <a:t>Koleđata</a:t>
            </a:r>
            <a:r>
              <a:rPr lang="en-GB" dirty="0">
                <a:solidFill>
                  <a:schemeClr val="accent5">
                    <a:lumMod val="50000"/>
                  </a:schemeClr>
                </a:solidFill>
              </a:rPr>
              <a:t>)</a:t>
            </a:r>
          </a:p>
          <a:p>
            <a:r>
              <a:rPr lang="hr-HR" dirty="0">
                <a:solidFill>
                  <a:schemeClr val="accent5">
                    <a:lumMod val="50000"/>
                  </a:schemeClr>
                </a:solidFill>
              </a:rPr>
              <a:t>8 - </a:t>
            </a:r>
            <a:r>
              <a:rPr lang="en-GB" dirty="0" err="1">
                <a:solidFill>
                  <a:schemeClr val="accent5">
                    <a:lumMod val="50000"/>
                  </a:schemeClr>
                </a:solidFill>
              </a:rPr>
              <a:t>Crkva</a:t>
            </a:r>
            <a:r>
              <a:rPr lang="en-GB" dirty="0">
                <a:solidFill>
                  <a:schemeClr val="accent5">
                    <a:lumMod val="50000"/>
                  </a:schemeClr>
                </a:solidFill>
              </a:rPr>
              <a:t> </a:t>
            </a:r>
            <a:r>
              <a:rPr lang="en-GB" dirty="0" err="1">
                <a:solidFill>
                  <a:schemeClr val="accent5">
                    <a:lumMod val="50000"/>
                  </a:schemeClr>
                </a:solidFill>
              </a:rPr>
              <a:t>Sv</a:t>
            </a:r>
            <a:r>
              <a:rPr lang="en-GB" dirty="0">
                <a:solidFill>
                  <a:schemeClr val="accent5">
                    <a:lumMod val="50000"/>
                  </a:schemeClr>
                </a:solidFill>
              </a:rPr>
              <a:t>. Luke</a:t>
            </a:r>
          </a:p>
          <a:p>
            <a:r>
              <a:rPr lang="hr-HR" dirty="0">
                <a:solidFill>
                  <a:schemeClr val="accent5">
                    <a:lumMod val="50000"/>
                  </a:schemeClr>
                </a:solidFill>
              </a:rPr>
              <a:t>9 - </a:t>
            </a:r>
            <a:r>
              <a:rPr lang="en-GB" dirty="0" err="1">
                <a:solidFill>
                  <a:schemeClr val="accent5">
                    <a:lumMod val="50000"/>
                  </a:schemeClr>
                </a:solidFill>
              </a:rPr>
              <a:t>Crkva</a:t>
            </a:r>
            <a:r>
              <a:rPr lang="en-GB" dirty="0">
                <a:solidFill>
                  <a:schemeClr val="accent5">
                    <a:lumMod val="50000"/>
                  </a:schemeClr>
                </a:solidFill>
              </a:rPr>
              <a:t> </a:t>
            </a:r>
            <a:r>
              <a:rPr lang="en-GB" dirty="0" err="1">
                <a:solidFill>
                  <a:schemeClr val="accent5">
                    <a:lumMod val="50000"/>
                  </a:schemeClr>
                </a:solidFill>
              </a:rPr>
              <a:t>Sv</a:t>
            </a:r>
            <a:r>
              <a:rPr lang="en-GB" dirty="0">
                <a:solidFill>
                  <a:schemeClr val="accent5">
                    <a:lumMod val="50000"/>
                  </a:schemeClr>
                </a:solidFill>
              </a:rPr>
              <a:t>. </a:t>
            </a:r>
            <a:r>
              <a:rPr lang="en-GB" dirty="0" err="1">
                <a:solidFill>
                  <a:schemeClr val="accent5">
                    <a:lumMod val="50000"/>
                  </a:schemeClr>
                </a:solidFill>
              </a:rPr>
              <a:t>Mihovila</a:t>
            </a:r>
            <a:endParaRPr lang="en-GB" dirty="0">
              <a:solidFill>
                <a:schemeClr val="accent5">
                  <a:lumMod val="50000"/>
                </a:schemeClr>
              </a:solidFill>
            </a:endParaRPr>
          </a:p>
          <a:p>
            <a:r>
              <a:rPr lang="hr-HR" dirty="0">
                <a:solidFill>
                  <a:schemeClr val="accent5">
                    <a:lumMod val="50000"/>
                  </a:schemeClr>
                </a:solidFill>
              </a:rPr>
              <a:t>10 - </a:t>
            </a:r>
            <a:r>
              <a:rPr lang="en-GB" dirty="0" err="1">
                <a:solidFill>
                  <a:schemeClr val="accent5">
                    <a:lumMod val="50000"/>
                  </a:schemeClr>
                </a:solidFill>
              </a:rPr>
              <a:t>Crkva</a:t>
            </a:r>
            <a:r>
              <a:rPr lang="en-GB" dirty="0">
                <a:solidFill>
                  <a:schemeClr val="accent5">
                    <a:lumMod val="50000"/>
                  </a:schemeClr>
                </a:solidFill>
              </a:rPr>
              <a:t> </a:t>
            </a:r>
            <a:r>
              <a:rPr lang="en-GB" dirty="0" err="1">
                <a:solidFill>
                  <a:schemeClr val="accent5">
                    <a:lumMod val="50000"/>
                  </a:schemeClr>
                </a:solidFill>
              </a:rPr>
              <a:t>Sv</a:t>
            </a:r>
            <a:r>
              <a:rPr lang="en-GB" dirty="0">
                <a:solidFill>
                  <a:schemeClr val="accent5">
                    <a:lumMod val="50000"/>
                  </a:schemeClr>
                </a:solidFill>
              </a:rPr>
              <a:t>. </a:t>
            </a:r>
            <a:r>
              <a:rPr lang="en-GB" dirty="0" err="1">
                <a:solidFill>
                  <a:schemeClr val="accent5">
                    <a:lumMod val="50000"/>
                  </a:schemeClr>
                </a:solidFill>
              </a:rPr>
              <a:t>Ane</a:t>
            </a:r>
            <a:endParaRPr lang="en-GB" dirty="0">
              <a:solidFill>
                <a:schemeClr val="accent5">
                  <a:lumMod val="50000"/>
                </a:schemeClr>
              </a:solidFill>
            </a:endParaRPr>
          </a:p>
          <a:p>
            <a:r>
              <a:rPr lang="hr-HR" dirty="0">
                <a:solidFill>
                  <a:schemeClr val="accent5">
                    <a:lumMod val="50000"/>
                  </a:schemeClr>
                </a:solidFill>
              </a:rPr>
              <a:t>11 - </a:t>
            </a:r>
            <a:r>
              <a:rPr lang="en-GB" dirty="0" err="1">
                <a:solidFill>
                  <a:schemeClr val="accent5">
                    <a:lumMod val="50000"/>
                  </a:schemeClr>
                </a:solidFill>
              </a:rPr>
              <a:t>Crkva</a:t>
            </a:r>
            <a:r>
              <a:rPr lang="en-GB" dirty="0">
                <a:solidFill>
                  <a:schemeClr val="accent5">
                    <a:lumMod val="50000"/>
                  </a:schemeClr>
                </a:solidFill>
              </a:rPr>
              <a:t> </a:t>
            </a:r>
            <a:r>
              <a:rPr lang="en-GB" dirty="0" err="1">
                <a:solidFill>
                  <a:schemeClr val="accent5">
                    <a:lumMod val="50000"/>
                  </a:schemeClr>
                </a:solidFill>
              </a:rPr>
              <a:t>Sv</a:t>
            </a:r>
            <a:r>
              <a:rPr lang="en-GB" dirty="0">
                <a:solidFill>
                  <a:schemeClr val="accent5">
                    <a:lumMod val="50000"/>
                  </a:schemeClr>
                </a:solidFill>
              </a:rPr>
              <a:t>. </a:t>
            </a:r>
            <a:r>
              <a:rPr lang="en-GB" dirty="0" err="1">
                <a:solidFill>
                  <a:schemeClr val="accent5">
                    <a:lumMod val="50000"/>
                  </a:schemeClr>
                </a:solidFill>
              </a:rPr>
              <a:t>Pavla</a:t>
            </a:r>
            <a:endParaRPr lang="en-GB" dirty="0">
              <a:solidFill>
                <a:schemeClr val="accent5">
                  <a:lumMod val="50000"/>
                </a:schemeClr>
              </a:solidFill>
            </a:endParaRPr>
          </a:p>
        </p:txBody>
      </p:sp>
      <p:sp>
        <p:nvSpPr>
          <p:cNvPr id="2062" name="TextBox 2061">
            <a:extLst>
              <a:ext uri="{FF2B5EF4-FFF2-40B4-BE49-F238E27FC236}">
                <a16:creationId xmlns:a16="http://schemas.microsoft.com/office/drawing/2014/main" id="{35A8FAB2-3FEF-4A00-AD3E-BC9B502A00E4}"/>
              </a:ext>
            </a:extLst>
          </p:cNvPr>
          <p:cNvSpPr txBox="1"/>
          <p:nvPr/>
        </p:nvSpPr>
        <p:spPr>
          <a:xfrm>
            <a:off x="507893" y="6039386"/>
            <a:ext cx="8377238" cy="338554"/>
          </a:xfrm>
          <a:prstGeom prst="rect">
            <a:avLst/>
          </a:prstGeom>
          <a:noFill/>
        </p:spPr>
        <p:txBody>
          <a:bodyPr wrap="square" rtlCol="0">
            <a:spAutoFit/>
          </a:bodyPr>
          <a:lstStyle/>
          <a:p>
            <a:r>
              <a:rPr lang="hr-HR" sz="1600" dirty="0">
                <a:solidFill>
                  <a:schemeClr val="accent1">
                    <a:lumMod val="50000"/>
                  </a:schemeClr>
                </a:solidFill>
              </a:rPr>
              <a:t>Marina Polinčić, </a:t>
            </a:r>
            <a:r>
              <a:rPr lang="hr-HR" sz="1600" i="1" dirty="0">
                <a:solidFill>
                  <a:schemeClr val="accent1">
                    <a:lumMod val="50000"/>
                  </a:schemeClr>
                </a:solidFill>
              </a:rPr>
              <a:t>Kotor u antici i u epiliju Ivana Bolice</a:t>
            </a:r>
            <a:r>
              <a:rPr lang="hr-HR" sz="1600" dirty="0">
                <a:solidFill>
                  <a:schemeClr val="accent1">
                    <a:lumMod val="50000"/>
                  </a:schemeClr>
                </a:solidFill>
              </a:rPr>
              <a:t>, diplomski rad, Hrvatski studiji, 2014.</a:t>
            </a:r>
            <a:endParaRPr lang="en-GB" sz="1600" dirty="0">
              <a:solidFill>
                <a:schemeClr val="accent1">
                  <a:lumMod val="50000"/>
                </a:schemeClr>
              </a:solidFill>
            </a:endParaRPr>
          </a:p>
        </p:txBody>
      </p:sp>
    </p:spTree>
    <p:extLst>
      <p:ext uri="{BB962C8B-B14F-4D97-AF65-F5344CB8AC3E}">
        <p14:creationId xmlns:p14="http://schemas.microsoft.com/office/powerpoint/2010/main" val="478872615"/>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32E9-07F6-4DB2-BF91-D59D7F381CDD}"/>
              </a:ext>
            </a:extLst>
          </p:cNvPr>
          <p:cNvSpPr>
            <a:spLocks noGrp="1"/>
          </p:cNvSpPr>
          <p:nvPr>
            <p:ph type="title"/>
          </p:nvPr>
        </p:nvSpPr>
        <p:spPr/>
        <p:txBody>
          <a:bodyPr/>
          <a:lstStyle/>
          <a:p>
            <a:r>
              <a:rPr lang="hr-HR" dirty="0">
                <a:latin typeface="Palatino Linotype" panose="02040502050505030304" pitchFamily="18" charset="0"/>
              </a:rPr>
              <a:t>Renesansa</a:t>
            </a:r>
            <a:endParaRPr lang="en-GB"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7D5EF62E-89C3-4933-BC64-2B7EEF19B6EC}"/>
              </a:ext>
            </a:extLst>
          </p:cNvPr>
          <p:cNvSpPr>
            <a:spLocks noGrp="1"/>
          </p:cNvSpPr>
          <p:nvPr>
            <p:ph idx="1"/>
          </p:nvPr>
        </p:nvSpPr>
        <p:spPr>
          <a:xfrm>
            <a:off x="4643438" y="0"/>
            <a:ext cx="7429499" cy="6857999"/>
          </a:xfrm>
        </p:spPr>
        <p:txBody>
          <a:bodyPr/>
          <a:lstStyle/>
          <a:p>
            <a:r>
              <a:rPr lang="hr-HR" dirty="0"/>
              <a:t>Doba otkrivanja svijeta i traženja mjesta u njemu</a:t>
            </a:r>
          </a:p>
          <a:p>
            <a:r>
              <a:rPr lang="hr-HR" dirty="0"/>
              <a:t>Otkrivanje prošlosti svijeta</a:t>
            </a:r>
          </a:p>
          <a:p>
            <a:pPr lvl="1"/>
            <a:r>
              <a:rPr lang="hr-HR" dirty="0"/>
              <a:t>Potraga za ostacima antike</a:t>
            </a:r>
          </a:p>
          <a:p>
            <a:pPr lvl="1"/>
            <a:r>
              <a:rPr lang="hr-HR" dirty="0"/>
              <a:t>Potraga za poznatim precima</a:t>
            </a:r>
          </a:p>
          <a:p>
            <a:r>
              <a:rPr lang="hr-HR" dirty="0"/>
              <a:t>Postojanje mjesta ili osobe u antici pruža vjerodostojnost i autoritet u sadašnjosti </a:t>
            </a:r>
          </a:p>
          <a:p>
            <a:endParaRPr lang="hr-HR" dirty="0"/>
          </a:p>
          <a:p>
            <a:r>
              <a:rPr lang="hr-HR" dirty="0"/>
              <a:t>Hrvati imaju poseban status kao stanovnici rimskog područja, ali pripadnici neantičkog naroda </a:t>
            </a:r>
          </a:p>
          <a:p>
            <a:pPr lvl="1"/>
            <a:r>
              <a:rPr lang="hr-HR" dirty="0"/>
              <a:t>-&gt; važnost latinskog jezika, ali i „ilirskog” podrijetla</a:t>
            </a:r>
            <a:endParaRPr lang="en-GB" dirty="0"/>
          </a:p>
        </p:txBody>
      </p:sp>
    </p:spTree>
    <p:extLst>
      <p:ext uri="{BB962C8B-B14F-4D97-AF65-F5344CB8AC3E}">
        <p14:creationId xmlns:p14="http://schemas.microsoft.com/office/powerpoint/2010/main" val="3578014674"/>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ABDD-707B-4BE0-AA6E-7C542606EE4B}"/>
              </a:ext>
            </a:extLst>
          </p:cNvPr>
          <p:cNvSpPr>
            <a:spLocks noGrp="1"/>
          </p:cNvSpPr>
          <p:nvPr>
            <p:ph type="title"/>
          </p:nvPr>
        </p:nvSpPr>
        <p:spPr/>
        <p:txBody>
          <a:bodyPr/>
          <a:lstStyle/>
          <a:p>
            <a:r>
              <a:rPr lang="hr-HR" i="1" dirty="0">
                <a:latin typeface="Palatino Linotype" panose="02040502050505030304" pitchFamily="18" charset="0"/>
              </a:rPr>
              <a:t>Laudationes urbium</a:t>
            </a:r>
            <a:endParaRPr lang="en-GB" i="1"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3E006B0D-444F-4A14-B30C-990E073D2F6F}"/>
              </a:ext>
            </a:extLst>
          </p:cNvPr>
          <p:cNvSpPr>
            <a:spLocks noGrp="1"/>
          </p:cNvSpPr>
          <p:nvPr>
            <p:ph idx="1"/>
          </p:nvPr>
        </p:nvSpPr>
        <p:spPr>
          <a:xfrm>
            <a:off x="1" y="0"/>
            <a:ext cx="12192000" cy="6775938"/>
          </a:xfrm>
        </p:spPr>
        <p:txBody>
          <a:bodyPr>
            <a:normAutofit fontScale="92500"/>
          </a:bodyPr>
          <a:lstStyle/>
          <a:p>
            <a:pPr>
              <a:spcBef>
                <a:spcPts val="600"/>
              </a:spcBef>
            </a:pPr>
            <a:r>
              <a:rPr lang="hr-HR" sz="2400" dirty="0"/>
              <a:t>Motivi: antička prošlost (mit, </a:t>
            </a:r>
            <a:r>
              <a:rPr lang="en-GB" sz="2400" dirty="0"/>
              <a:t>po</a:t>
            </a:r>
            <a:r>
              <a:rPr lang="hr-HR" sz="2400" dirty="0"/>
              <a:t>d</a:t>
            </a:r>
            <a:r>
              <a:rPr lang="en-GB" sz="2400" dirty="0" err="1"/>
              <a:t>rije</a:t>
            </a:r>
            <a:r>
              <a:rPr lang="hr-HR" sz="2400" dirty="0"/>
              <a:t>t</a:t>
            </a:r>
            <a:r>
              <a:rPr lang="en-GB" sz="2400" dirty="0"/>
              <a:t>lo </a:t>
            </a:r>
            <a:r>
              <a:rPr lang="en-GB" sz="2400" dirty="0" err="1"/>
              <a:t>grada</a:t>
            </a:r>
            <a:r>
              <a:rPr lang="en-GB" sz="2400" dirty="0"/>
              <a:t> </a:t>
            </a:r>
            <a:r>
              <a:rPr lang="en-GB" sz="2400" dirty="0" err="1"/>
              <a:t>i</a:t>
            </a:r>
            <a:r>
              <a:rPr lang="en-GB" sz="2400" dirty="0"/>
              <a:t> </a:t>
            </a:r>
            <a:r>
              <a:rPr lang="en-GB" sz="2400" dirty="0" err="1"/>
              <a:t>vlastele</a:t>
            </a:r>
            <a:r>
              <a:rPr lang="hr-HR" sz="2400" dirty="0"/>
              <a:t>, etimologija, materijalni ostaci, svjedočanstva antičkih pisaca...)</a:t>
            </a:r>
            <a:r>
              <a:rPr lang="en-GB" sz="2400" dirty="0"/>
              <a:t>, </a:t>
            </a:r>
            <a:r>
              <a:rPr lang="hr-HR" sz="2400" dirty="0"/>
              <a:t>junačka sadašnjost - </a:t>
            </a:r>
            <a:r>
              <a:rPr lang="en-GB" sz="2400" dirty="0" err="1"/>
              <a:t>primjeri</a:t>
            </a:r>
            <a:r>
              <a:rPr lang="en-GB" sz="2400" dirty="0"/>
              <a:t> </a:t>
            </a:r>
            <a:r>
              <a:rPr lang="en-GB" sz="2400" dirty="0" err="1"/>
              <a:t>građanskih</a:t>
            </a:r>
            <a:r>
              <a:rPr lang="en-GB" sz="2400" dirty="0"/>
              <a:t> </a:t>
            </a:r>
            <a:r>
              <a:rPr lang="en-GB" sz="2400" dirty="0" err="1"/>
              <a:t>vrlina</a:t>
            </a:r>
            <a:r>
              <a:rPr lang="hr-HR" sz="2400" dirty="0"/>
              <a:t> (</a:t>
            </a:r>
            <a:r>
              <a:rPr lang="hr-HR" sz="2400" i="1" dirty="0"/>
              <a:t>virtus</a:t>
            </a:r>
            <a:r>
              <a:rPr lang="hr-HR" sz="2400" dirty="0"/>
              <a:t>) i ljepota zavičaja (</a:t>
            </a:r>
            <a:r>
              <a:rPr lang="hr-HR" sz="2400" i="1" dirty="0"/>
              <a:t>amoenitas</a:t>
            </a:r>
            <a:r>
              <a:rPr lang="hr-HR" sz="2400" dirty="0"/>
              <a:t>) ...</a:t>
            </a:r>
          </a:p>
          <a:p>
            <a:pPr>
              <a:spcBef>
                <a:spcPts val="600"/>
              </a:spcBef>
            </a:pPr>
            <a:r>
              <a:rPr lang="hr-HR" sz="2400" dirty="0"/>
              <a:t>Leonardo Bruni, panegirik </a:t>
            </a:r>
            <a:r>
              <a:rPr lang="hr-HR" sz="2400" i="1" dirty="0"/>
              <a:t>Laudatio Florentinae urbis </a:t>
            </a:r>
            <a:r>
              <a:rPr lang="hr-HR" sz="2400" dirty="0"/>
              <a:t>(1403/4)</a:t>
            </a:r>
          </a:p>
          <a:p>
            <a:pPr marL="4745038"/>
            <a:r>
              <a:rPr lang="hr-HR" sz="2400" dirty="0"/>
              <a:t>Marko </a:t>
            </a:r>
            <a:r>
              <a:rPr lang="en-GB" sz="2400" dirty="0" err="1"/>
              <a:t>Marulić</a:t>
            </a:r>
            <a:r>
              <a:rPr lang="hr-HR" sz="2400" dirty="0"/>
              <a:t>, </a:t>
            </a:r>
            <a:r>
              <a:rPr lang="en-GB" sz="2400" i="1" dirty="0"/>
              <a:t>In </a:t>
            </a:r>
            <a:r>
              <a:rPr lang="en-GB" sz="2400" i="1" dirty="0" err="1"/>
              <a:t>epigrammata</a:t>
            </a:r>
            <a:r>
              <a:rPr lang="en-GB" sz="2400" i="1" dirty="0"/>
              <a:t> </a:t>
            </a:r>
            <a:r>
              <a:rPr lang="en-GB" sz="2400" i="1" dirty="0" err="1"/>
              <a:t>priscorum</a:t>
            </a:r>
            <a:r>
              <a:rPr lang="en-GB" sz="2400" i="1" dirty="0"/>
              <a:t> </a:t>
            </a:r>
            <a:r>
              <a:rPr lang="en-GB" sz="2400" i="1" dirty="0" err="1"/>
              <a:t>commentarius</a:t>
            </a:r>
            <a:r>
              <a:rPr lang="en-GB" sz="2400" dirty="0"/>
              <a:t> </a:t>
            </a:r>
            <a:r>
              <a:rPr lang="hr-HR" sz="2400" dirty="0"/>
              <a:t>(1503-1510)</a:t>
            </a:r>
          </a:p>
          <a:p>
            <a:pPr marL="4745038" lvl="1" indent="188913"/>
            <a:r>
              <a:rPr lang="en-GB" sz="1800" dirty="0" err="1"/>
              <a:t>opis</a:t>
            </a:r>
            <a:r>
              <a:rPr lang="en-GB" sz="1800" dirty="0"/>
              <a:t> </a:t>
            </a:r>
            <a:r>
              <a:rPr lang="en-GB" sz="1800" dirty="0" err="1"/>
              <a:t>Splita</a:t>
            </a:r>
            <a:r>
              <a:rPr lang="en-GB" sz="1800" dirty="0"/>
              <a:t> u </a:t>
            </a:r>
            <a:r>
              <a:rPr lang="en-GB" sz="1800" dirty="0" err="1"/>
              <a:t>četiri</a:t>
            </a:r>
            <a:r>
              <a:rPr lang="en-GB" sz="1800" dirty="0"/>
              <a:t> </a:t>
            </a:r>
            <a:r>
              <a:rPr lang="hr-HR" sz="1800" dirty="0"/>
              <a:t>poglavlja</a:t>
            </a:r>
          </a:p>
          <a:p>
            <a:pPr marL="4745038"/>
            <a:r>
              <a:rPr lang="hr-HR" sz="2400" dirty="0"/>
              <a:t>Ilija Crijević (</a:t>
            </a:r>
            <a:r>
              <a:rPr lang="hr-HR" sz="2400" i="1" dirty="0"/>
              <a:t>Aelius Lampridius Cervinus</a:t>
            </a:r>
            <a:r>
              <a:rPr lang="hr-HR" sz="2400" dirty="0"/>
              <a:t>, 1463-1520), nedovršeni </a:t>
            </a:r>
            <a:r>
              <a:rPr lang="hr-HR" sz="2400" b="1" dirty="0"/>
              <a:t>ep</a:t>
            </a:r>
            <a:r>
              <a:rPr lang="hr-HR" sz="2400" dirty="0"/>
              <a:t> </a:t>
            </a:r>
            <a:r>
              <a:rPr lang="hr-HR" sz="2400" i="1" dirty="0"/>
              <a:t>De Epidauro</a:t>
            </a:r>
            <a:r>
              <a:rPr lang="hr-HR" sz="2400" dirty="0"/>
              <a:t> o postanku i ljepotama Dubrovnika, </a:t>
            </a:r>
            <a:r>
              <a:rPr lang="hr-HR" sz="2400" b="1" dirty="0"/>
              <a:t>oda</a:t>
            </a:r>
            <a:r>
              <a:rPr lang="hr-HR" sz="2400" dirty="0"/>
              <a:t> Dubrovniku </a:t>
            </a:r>
            <a:r>
              <a:rPr lang="hr-HR" sz="2400" i="1" dirty="0"/>
              <a:t>Ocelle mi Ragusa</a:t>
            </a:r>
            <a:endParaRPr lang="hr-HR" sz="2400" dirty="0"/>
          </a:p>
          <a:p>
            <a:pPr marL="4745038"/>
            <a:r>
              <a:rPr lang="en-GB" sz="2400" dirty="0"/>
              <a:t>Ivan Bona </a:t>
            </a:r>
            <a:r>
              <a:rPr lang="en-GB" sz="2400" dirty="0" err="1"/>
              <a:t>Bolica</a:t>
            </a:r>
            <a:r>
              <a:rPr lang="en-GB" sz="2400" dirty="0"/>
              <a:t> (c. 1520-1572)</a:t>
            </a:r>
            <a:r>
              <a:rPr lang="hr-HR" sz="2400" dirty="0"/>
              <a:t>, epilij </a:t>
            </a:r>
            <a:r>
              <a:rPr lang="en-GB" sz="2400" i="1" dirty="0" err="1"/>
              <a:t>Descriptio</a:t>
            </a:r>
            <a:r>
              <a:rPr lang="en-GB" sz="2400" i="1" dirty="0"/>
              <a:t> sinus et </a:t>
            </a:r>
            <a:r>
              <a:rPr lang="en-GB" sz="2400" i="1" dirty="0" err="1"/>
              <a:t>urbis</a:t>
            </a:r>
            <a:r>
              <a:rPr lang="en-GB" sz="2400" i="1" dirty="0"/>
              <a:t> </a:t>
            </a:r>
            <a:r>
              <a:rPr lang="en-GB" sz="2400" i="1" dirty="0" err="1"/>
              <a:t>Ascriviensis</a:t>
            </a:r>
            <a:r>
              <a:rPr lang="en-GB" sz="2400" dirty="0"/>
              <a:t>, </a:t>
            </a:r>
            <a:r>
              <a:rPr lang="hr-HR" sz="2400" dirty="0"/>
              <a:t>povijest i topografija </a:t>
            </a:r>
            <a:r>
              <a:rPr lang="en-GB" sz="2400" dirty="0"/>
              <a:t>Kotor</a:t>
            </a:r>
            <a:r>
              <a:rPr lang="hr-HR" sz="2400" dirty="0"/>
              <a:t>a</a:t>
            </a:r>
          </a:p>
          <a:p>
            <a:r>
              <a:rPr lang="en-GB" sz="2400" i="1" dirty="0" err="1"/>
              <a:t>Laudationes</a:t>
            </a:r>
            <a:r>
              <a:rPr lang="en-GB" sz="2400" i="1" dirty="0"/>
              <a:t> </a:t>
            </a:r>
            <a:r>
              <a:rPr lang="en-GB" sz="2400" i="1" dirty="0" err="1"/>
              <a:t>urbium</a:t>
            </a:r>
            <a:r>
              <a:rPr lang="en-GB" sz="2400" i="1" dirty="0"/>
              <a:t> </a:t>
            </a:r>
            <a:r>
              <a:rPr lang="en-GB" sz="2400" i="1" dirty="0" err="1"/>
              <a:t>Dalmaticarum</a:t>
            </a:r>
            <a:endParaRPr lang="hr-HR" sz="2400" i="1" dirty="0"/>
          </a:p>
          <a:p>
            <a:pPr lvl="1"/>
            <a:r>
              <a:rPr lang="en-GB" sz="2000" dirty="0" err="1"/>
              <a:t>Trst</a:t>
            </a:r>
            <a:r>
              <a:rPr lang="en-GB" sz="2000" dirty="0"/>
              <a:t>, Pula, Zadar, </a:t>
            </a:r>
            <a:r>
              <a:rPr lang="en-GB" sz="2000" dirty="0" err="1"/>
              <a:t>Šibenik</a:t>
            </a:r>
            <a:r>
              <a:rPr lang="en-GB" sz="2000" dirty="0"/>
              <a:t>, </a:t>
            </a:r>
            <a:r>
              <a:rPr lang="en-GB" sz="2000" dirty="0" err="1"/>
              <a:t>Trogir</a:t>
            </a:r>
            <a:r>
              <a:rPr lang="en-GB" sz="2000" dirty="0"/>
              <a:t>, Split, </a:t>
            </a:r>
            <a:r>
              <a:rPr lang="en-GB" sz="2000" dirty="0" err="1"/>
              <a:t>Brač</a:t>
            </a:r>
            <a:r>
              <a:rPr lang="en-GB" sz="2000" dirty="0"/>
              <a:t>, Hvar, </a:t>
            </a:r>
            <a:r>
              <a:rPr lang="en-GB" sz="2000" dirty="0" err="1"/>
              <a:t>Korčula</a:t>
            </a:r>
            <a:r>
              <a:rPr lang="en-GB" sz="2000" dirty="0"/>
              <a:t>, </a:t>
            </a:r>
            <a:r>
              <a:rPr lang="en-GB" sz="2000" dirty="0" err="1"/>
              <a:t>Ston</a:t>
            </a:r>
            <a:r>
              <a:rPr lang="en-GB" sz="2000" dirty="0"/>
              <a:t>, Dubrovnik</a:t>
            </a:r>
            <a:r>
              <a:rPr lang="hr-HR" sz="2000" dirty="0"/>
              <a:t> (32, još u 14.st.)</a:t>
            </a:r>
            <a:r>
              <a:rPr lang="en-GB" sz="2000" dirty="0"/>
              <a:t>, Kotor, </a:t>
            </a:r>
            <a:r>
              <a:rPr lang="en-GB" sz="2000" dirty="0" err="1"/>
              <a:t>Skadar</a:t>
            </a:r>
            <a:endParaRPr lang="hr-HR" sz="1800" i="1" dirty="0"/>
          </a:p>
        </p:txBody>
      </p:sp>
    </p:spTree>
    <p:extLst>
      <p:ext uri="{BB962C8B-B14F-4D97-AF65-F5344CB8AC3E}">
        <p14:creationId xmlns:p14="http://schemas.microsoft.com/office/powerpoint/2010/main" val="4109001718"/>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2"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pic>
        <p:nvPicPr>
          <p:cNvPr id="4" name="Content Placeholder 3">
            <a:extLst>
              <a:ext uri="{FF2B5EF4-FFF2-40B4-BE49-F238E27FC236}">
                <a16:creationId xmlns:a16="http://schemas.microsoft.com/office/drawing/2014/main" id="{CFF6424F-3C21-4498-B018-F24828A2E11C}"/>
              </a:ext>
            </a:extLst>
          </p:cNvPr>
          <p:cNvPicPr>
            <a:picLocks noGrp="1" noChangeAspect="1"/>
          </p:cNvPicPr>
          <p:nvPr>
            <p:ph idx="1"/>
          </p:nvPr>
        </p:nvPicPr>
        <p:blipFill>
          <a:blip r:embed="rId3"/>
          <a:stretch>
            <a:fillRect/>
          </a:stretch>
        </p:blipFill>
        <p:spPr>
          <a:xfrm>
            <a:off x="121736" y="376237"/>
            <a:ext cx="11982508" cy="5601823"/>
          </a:xfrm>
          <a:prstGeom prst="rect">
            <a:avLst/>
          </a:prstGeom>
        </p:spPr>
      </p:pic>
      <p:sp>
        <p:nvSpPr>
          <p:cNvPr id="33" name="TextBox 32">
            <a:extLst>
              <a:ext uri="{FF2B5EF4-FFF2-40B4-BE49-F238E27FC236}">
                <a16:creationId xmlns:a16="http://schemas.microsoft.com/office/drawing/2014/main" id="{1A2A46FC-D4B9-4610-9285-426B5F240B73}"/>
              </a:ext>
            </a:extLst>
          </p:cNvPr>
          <p:cNvSpPr txBox="1"/>
          <p:nvPr/>
        </p:nvSpPr>
        <p:spPr>
          <a:xfrm>
            <a:off x="885888" y="6049963"/>
            <a:ext cx="10258362" cy="369332"/>
          </a:xfrm>
          <a:prstGeom prst="rect">
            <a:avLst/>
          </a:prstGeom>
          <a:noFill/>
        </p:spPr>
        <p:txBody>
          <a:bodyPr wrap="square" rtlCol="0">
            <a:spAutoFit/>
          </a:bodyPr>
          <a:lstStyle/>
          <a:p>
            <a:pPr algn="ctr"/>
            <a:r>
              <a:rPr lang="en-GB" dirty="0">
                <a:solidFill>
                  <a:schemeClr val="accent2">
                    <a:lumMod val="75000"/>
                  </a:schemeClr>
                </a:solidFill>
              </a:rPr>
              <a:t>Neven Jovanović</a:t>
            </a:r>
            <a:r>
              <a:rPr lang="hr-HR" dirty="0">
                <a:solidFill>
                  <a:schemeClr val="accent2">
                    <a:lumMod val="75000"/>
                  </a:schemeClr>
                </a:solidFill>
              </a:rPr>
              <a:t>,</a:t>
            </a:r>
            <a:r>
              <a:rPr lang="en-GB" dirty="0">
                <a:solidFill>
                  <a:schemeClr val="accent2">
                    <a:lumMod val="75000"/>
                  </a:schemeClr>
                </a:solidFill>
              </a:rPr>
              <a:t> </a:t>
            </a:r>
            <a:r>
              <a:rPr lang="hr-HR" dirty="0">
                <a:solidFill>
                  <a:schemeClr val="accent2">
                    <a:lumMod val="75000"/>
                  </a:schemeClr>
                </a:solidFill>
              </a:rPr>
              <a:t>„</a:t>
            </a:r>
            <a:r>
              <a:rPr lang="en-GB" dirty="0" err="1">
                <a:solidFill>
                  <a:schemeClr val="accent2">
                    <a:lumMod val="75000"/>
                  </a:schemeClr>
                </a:solidFill>
              </a:rPr>
              <a:t>Marulić</a:t>
            </a:r>
            <a:r>
              <a:rPr lang="en-GB" dirty="0">
                <a:solidFill>
                  <a:schemeClr val="accent2">
                    <a:lumMod val="75000"/>
                  </a:schemeClr>
                </a:solidFill>
              </a:rPr>
              <a:t> </a:t>
            </a:r>
            <a:r>
              <a:rPr lang="en-GB" dirty="0" err="1">
                <a:solidFill>
                  <a:schemeClr val="accent2">
                    <a:lumMod val="75000"/>
                  </a:schemeClr>
                </a:solidFill>
              </a:rPr>
              <a:t>i</a:t>
            </a:r>
            <a:r>
              <a:rPr lang="en-GB" dirty="0">
                <a:solidFill>
                  <a:schemeClr val="accent2">
                    <a:lumMod val="75000"/>
                  </a:schemeClr>
                </a:solidFill>
              </a:rPr>
              <a:t> </a:t>
            </a:r>
            <a:r>
              <a:rPr lang="en-GB" i="1" dirty="0" err="1">
                <a:solidFill>
                  <a:schemeClr val="accent2">
                    <a:lumMod val="75000"/>
                  </a:schemeClr>
                </a:solidFill>
              </a:rPr>
              <a:t>laudationes</a:t>
            </a:r>
            <a:r>
              <a:rPr lang="en-GB" i="1" dirty="0">
                <a:solidFill>
                  <a:schemeClr val="accent2">
                    <a:lumMod val="75000"/>
                  </a:schemeClr>
                </a:solidFill>
              </a:rPr>
              <a:t> </a:t>
            </a:r>
            <a:r>
              <a:rPr lang="en-GB" i="1" dirty="0" err="1">
                <a:solidFill>
                  <a:schemeClr val="accent2">
                    <a:lumMod val="75000"/>
                  </a:schemeClr>
                </a:solidFill>
              </a:rPr>
              <a:t>urbium</a:t>
            </a:r>
            <a:r>
              <a:rPr lang="hr-HR" dirty="0">
                <a:solidFill>
                  <a:schemeClr val="accent2">
                    <a:lumMod val="75000"/>
                  </a:schemeClr>
                </a:solidFill>
              </a:rPr>
              <a:t>”, </a:t>
            </a:r>
            <a:r>
              <a:rPr lang="en-GB" i="1" dirty="0">
                <a:solidFill>
                  <a:schemeClr val="accent2">
                    <a:lumMod val="75000"/>
                  </a:schemeClr>
                </a:solidFill>
              </a:rPr>
              <a:t>Colloquia </a:t>
            </a:r>
            <a:r>
              <a:rPr lang="en-GB" i="1" dirty="0" err="1">
                <a:solidFill>
                  <a:schemeClr val="accent2">
                    <a:lumMod val="75000"/>
                  </a:schemeClr>
                </a:solidFill>
              </a:rPr>
              <a:t>Maruliana</a:t>
            </a:r>
            <a:r>
              <a:rPr lang="en-GB" dirty="0">
                <a:solidFill>
                  <a:schemeClr val="accent2">
                    <a:lumMod val="75000"/>
                  </a:schemeClr>
                </a:solidFill>
              </a:rPr>
              <a:t> 20</a:t>
            </a:r>
            <a:r>
              <a:rPr lang="hr-HR" dirty="0">
                <a:solidFill>
                  <a:schemeClr val="accent2">
                    <a:lumMod val="75000"/>
                  </a:schemeClr>
                </a:solidFill>
              </a:rPr>
              <a:t> (</a:t>
            </a:r>
            <a:r>
              <a:rPr lang="en-GB" dirty="0">
                <a:solidFill>
                  <a:schemeClr val="accent2">
                    <a:lumMod val="75000"/>
                  </a:schemeClr>
                </a:solidFill>
              </a:rPr>
              <a:t>2011</a:t>
            </a:r>
            <a:r>
              <a:rPr lang="hr-HR" dirty="0">
                <a:solidFill>
                  <a:schemeClr val="accent2">
                    <a:lumMod val="75000"/>
                  </a:schemeClr>
                </a:solidFill>
              </a:rPr>
              <a:t>), str. </a:t>
            </a:r>
            <a:r>
              <a:rPr lang="en-GB" dirty="0">
                <a:solidFill>
                  <a:schemeClr val="accent2">
                    <a:lumMod val="75000"/>
                  </a:schemeClr>
                </a:solidFill>
              </a:rPr>
              <a:t>14</a:t>
            </a:r>
            <a:r>
              <a:rPr lang="hr-HR" dirty="0">
                <a:solidFill>
                  <a:schemeClr val="accent2">
                    <a:lumMod val="75000"/>
                  </a:schemeClr>
                </a:solidFill>
              </a:rPr>
              <a:t>4</a:t>
            </a:r>
            <a:endParaRPr lang="en-GB" dirty="0">
              <a:solidFill>
                <a:schemeClr val="accent2">
                  <a:lumMod val="75000"/>
                </a:schemeClr>
              </a:solidFill>
            </a:endParaRPr>
          </a:p>
        </p:txBody>
      </p:sp>
    </p:spTree>
    <p:extLst>
      <p:ext uri="{BB962C8B-B14F-4D97-AF65-F5344CB8AC3E}">
        <p14:creationId xmlns:p14="http://schemas.microsoft.com/office/powerpoint/2010/main" val="1510495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946E-435B-4D65-B729-06B4FC0E79A1}"/>
              </a:ext>
            </a:extLst>
          </p:cNvPr>
          <p:cNvSpPr>
            <a:spLocks noGrp="1"/>
          </p:cNvSpPr>
          <p:nvPr>
            <p:ph type="title"/>
          </p:nvPr>
        </p:nvSpPr>
        <p:spPr/>
        <p:txBody>
          <a:bodyPr/>
          <a:lstStyle/>
          <a:p>
            <a:r>
              <a:rPr lang="hr-HR" dirty="0">
                <a:latin typeface="Palatino Linotype" panose="02040502050505030304" pitchFamily="18" charset="0"/>
              </a:rPr>
              <a:t>Kartografija</a:t>
            </a:r>
            <a:endParaRPr lang="en-GB"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06F671F6-708D-4B11-A0A4-B4D4703AEDC5}"/>
              </a:ext>
            </a:extLst>
          </p:cNvPr>
          <p:cNvSpPr>
            <a:spLocks noGrp="1"/>
          </p:cNvSpPr>
          <p:nvPr>
            <p:ph idx="1"/>
          </p:nvPr>
        </p:nvSpPr>
        <p:spPr>
          <a:xfrm>
            <a:off x="189782" y="-17253"/>
            <a:ext cx="12002220" cy="6875253"/>
          </a:xfrm>
        </p:spPr>
        <p:txBody>
          <a:bodyPr>
            <a:normAutofit/>
          </a:bodyPr>
          <a:lstStyle/>
          <a:p>
            <a:r>
              <a:rPr lang="hr-HR" dirty="0"/>
              <a:t>Simbolični počeci:</a:t>
            </a:r>
          </a:p>
          <a:p>
            <a:pPr lvl="1"/>
            <a:r>
              <a:rPr lang="en-GB" dirty="0"/>
              <a:t>Jacopo </a:t>
            </a:r>
            <a:r>
              <a:rPr lang="en-GB" dirty="0" err="1"/>
              <a:t>Angeli</a:t>
            </a:r>
            <a:r>
              <a:rPr lang="hr-HR" dirty="0"/>
              <a:t> </a:t>
            </a:r>
            <a:r>
              <a:rPr lang="en-GB" dirty="0"/>
              <a:t>1406</a:t>
            </a:r>
            <a:r>
              <a:rPr lang="hr-HR" dirty="0"/>
              <a:t> preveo Klaudija Ptolemeja (</a:t>
            </a:r>
            <a:r>
              <a:rPr lang="hr-HR" i="1" dirty="0"/>
              <a:t>Geographik</a:t>
            </a:r>
            <a:r>
              <a:rPr lang="hr-HR" i="1" dirty="0">
                <a:cs typeface="Times New Roman" panose="02020603050405020304" pitchFamily="18" charset="0"/>
              </a:rPr>
              <a:t>ē Hyphḗgēsis</a:t>
            </a:r>
            <a:r>
              <a:rPr lang="hr-HR" dirty="0"/>
              <a:t> &gt; </a:t>
            </a:r>
            <a:r>
              <a:rPr lang="en-GB" i="1" dirty="0"/>
              <a:t>Cosmographia</a:t>
            </a:r>
            <a:r>
              <a:rPr lang="hr-HR" dirty="0"/>
              <a:t>)</a:t>
            </a:r>
          </a:p>
          <a:p>
            <a:pPr lvl="1"/>
            <a:r>
              <a:rPr lang="hr-HR" dirty="0"/>
              <a:t>Kozmografija opisuje značajke svemira (i neba i zemlje)</a:t>
            </a:r>
          </a:p>
          <a:p>
            <a:pPr lvl="1"/>
            <a:r>
              <a:rPr lang="en-GB" dirty="0" err="1"/>
              <a:t>Pomponi</a:t>
            </a:r>
            <a:r>
              <a:rPr lang="hr-HR" dirty="0"/>
              <a:t>je</a:t>
            </a:r>
            <a:r>
              <a:rPr lang="en-GB" dirty="0"/>
              <a:t> Mela</a:t>
            </a:r>
            <a:r>
              <a:rPr lang="hr-HR" dirty="0"/>
              <a:t> (1.st.AD), </a:t>
            </a:r>
            <a:r>
              <a:rPr lang="en-GB" i="1" dirty="0"/>
              <a:t>Cosmographia; </a:t>
            </a:r>
            <a:r>
              <a:rPr lang="en-GB" i="1" dirty="0" err="1"/>
              <a:t>sive</a:t>
            </a:r>
            <a:r>
              <a:rPr lang="en-GB" i="1" dirty="0"/>
              <a:t>, De situ </a:t>
            </a:r>
            <a:r>
              <a:rPr lang="en-GB" i="1" dirty="0" err="1"/>
              <a:t>orbis</a:t>
            </a:r>
            <a:r>
              <a:rPr lang="hr-HR" i="1" dirty="0"/>
              <a:t> - </a:t>
            </a:r>
            <a:r>
              <a:rPr lang="en-GB" dirty="0"/>
              <a:t>Milan</a:t>
            </a:r>
            <a:r>
              <a:rPr lang="hr-HR" dirty="0"/>
              <a:t>o</a:t>
            </a:r>
            <a:r>
              <a:rPr lang="en-GB" dirty="0"/>
              <a:t> 1471</a:t>
            </a:r>
            <a:r>
              <a:rPr lang="hr-HR" dirty="0"/>
              <a:t>, Venecija 1482 s drvorezom karte svijeta</a:t>
            </a:r>
          </a:p>
          <a:p>
            <a:pPr marL="4313238" indent="0"/>
            <a:r>
              <a:rPr lang="hr-HR" dirty="0"/>
              <a:t>Nova otkrića zahtijevaju prilagodbu i predodžbe o svijetu i njegova prikaza; tiskanje omogućava dosljednost</a:t>
            </a:r>
          </a:p>
          <a:p>
            <a:pPr marL="4313238" indent="0"/>
            <a:r>
              <a:rPr lang="hr-HR" dirty="0"/>
              <a:t>Inovacija je izrada mreže meridijana i paralela (matematika)</a:t>
            </a:r>
          </a:p>
          <a:p>
            <a:pPr marL="4313238" indent="0"/>
            <a:r>
              <a:rPr lang="hr-HR" dirty="0"/>
              <a:t>Martin </a:t>
            </a:r>
            <a:r>
              <a:rPr lang="en-GB" b="1" dirty="0" err="1"/>
              <a:t>Waldseemüller</a:t>
            </a:r>
            <a:r>
              <a:rPr lang="hr-HR" dirty="0"/>
              <a:t> (c. 1470-1520, Nijemac), </a:t>
            </a:r>
            <a:r>
              <a:rPr lang="en-GB" i="1" dirty="0"/>
              <a:t>Universalis Cosmographia</a:t>
            </a:r>
            <a:r>
              <a:rPr lang="en-GB" dirty="0"/>
              <a:t>, 1507</a:t>
            </a:r>
            <a:r>
              <a:rPr lang="hr-HR" dirty="0"/>
              <a:t> - mapa, globus i knjiga </a:t>
            </a:r>
            <a:r>
              <a:rPr lang="hr-HR" i="1" dirty="0"/>
              <a:t>Cosmographiae introductio</a:t>
            </a:r>
            <a:endParaRPr lang="hr-HR" dirty="0"/>
          </a:p>
          <a:p>
            <a:pPr marL="4313238" lvl="1" indent="0">
              <a:spcAft>
                <a:spcPts val="600"/>
              </a:spcAft>
            </a:pPr>
            <a:r>
              <a:rPr lang="hr-HR" dirty="0"/>
              <a:t>prvi koristio ime </a:t>
            </a:r>
            <a:r>
              <a:rPr lang="hr-HR" i="1" dirty="0"/>
              <a:t>America </a:t>
            </a:r>
            <a:r>
              <a:rPr lang="hr-HR" dirty="0"/>
              <a:t>(uključeni Vespuccijevi izvještaji), prvi odvojio novi kontinent od Azije, napravio tiskani globus i zidnu kartu (dodatak karata 1513 – preteča atlasa)</a:t>
            </a:r>
          </a:p>
          <a:p>
            <a:r>
              <a:rPr lang="hr-HR" dirty="0"/>
              <a:t>Gerardus </a:t>
            </a:r>
            <a:r>
              <a:rPr lang="hr-HR" b="1" dirty="0"/>
              <a:t>Mercator</a:t>
            </a:r>
            <a:r>
              <a:rPr lang="hr-HR" dirty="0"/>
              <a:t> (1512-1594, iz Flandrije)</a:t>
            </a:r>
          </a:p>
          <a:p>
            <a:pPr lvl="1"/>
            <a:r>
              <a:rPr lang="la-Latn" i="1" dirty="0"/>
              <a:t>Nova et Aucta Orbis Terrae Descriptio ad Usum Navigantium Emendate Accommodata</a:t>
            </a:r>
            <a:r>
              <a:rPr lang="hr-HR" i="1" dirty="0"/>
              <a:t> – </a:t>
            </a:r>
            <a:r>
              <a:rPr lang="hr-HR" dirty="0"/>
              <a:t>karta svijeta s kartografskom projekcijom iz 1569.</a:t>
            </a:r>
          </a:p>
          <a:p>
            <a:r>
              <a:rPr lang="en-GB" dirty="0"/>
              <a:t>Abraham </a:t>
            </a:r>
            <a:r>
              <a:rPr lang="en-GB" b="1" dirty="0"/>
              <a:t>Ortelius</a:t>
            </a:r>
            <a:r>
              <a:rPr lang="hr-HR" dirty="0"/>
              <a:t> (1527-1598, Nizozemac),</a:t>
            </a:r>
            <a:r>
              <a:rPr lang="en-GB" dirty="0"/>
              <a:t> </a:t>
            </a:r>
            <a:r>
              <a:rPr lang="en-GB" i="1" dirty="0" err="1"/>
              <a:t>Theatrum</a:t>
            </a:r>
            <a:r>
              <a:rPr lang="en-GB" i="1" dirty="0"/>
              <a:t> Orbis </a:t>
            </a:r>
            <a:r>
              <a:rPr lang="en-GB" i="1" dirty="0" err="1"/>
              <a:t>Terrarum</a:t>
            </a:r>
            <a:r>
              <a:rPr lang="hr-HR" i="1" dirty="0"/>
              <a:t>,</a:t>
            </a:r>
            <a:r>
              <a:rPr lang="hr-HR" dirty="0"/>
              <a:t> 1570</a:t>
            </a:r>
          </a:p>
          <a:p>
            <a:pPr lvl="1"/>
            <a:r>
              <a:rPr lang="hr-HR" dirty="0"/>
              <a:t>prvi</a:t>
            </a:r>
            <a:r>
              <a:rPr lang="en-GB" dirty="0"/>
              <a:t> modern</a:t>
            </a:r>
            <a:r>
              <a:rPr lang="hr-HR" dirty="0"/>
              <a:t>i</a:t>
            </a:r>
            <a:r>
              <a:rPr lang="en-GB" dirty="0"/>
              <a:t> atlas (53</a:t>
            </a:r>
            <a:r>
              <a:rPr lang="hr-HR" dirty="0"/>
              <a:t> karte), niz., franc. i njem. izdanje do kraja stoljeća; kasnije dodatak </a:t>
            </a:r>
            <a:r>
              <a:rPr lang="hr-HR" i="1" dirty="0"/>
              <a:t>Parergon </a:t>
            </a:r>
            <a:r>
              <a:rPr lang="hr-HR" dirty="0"/>
              <a:t>s kartama hodočašća</a:t>
            </a:r>
          </a:p>
        </p:txBody>
      </p:sp>
    </p:spTree>
    <p:extLst>
      <p:ext uri="{BB962C8B-B14F-4D97-AF65-F5344CB8AC3E}">
        <p14:creationId xmlns:p14="http://schemas.microsoft.com/office/powerpoint/2010/main" val="1235856752"/>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2"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pic>
        <p:nvPicPr>
          <p:cNvPr id="4" name="Content Placeholder 3">
            <a:extLst>
              <a:ext uri="{FF2B5EF4-FFF2-40B4-BE49-F238E27FC236}">
                <a16:creationId xmlns:a16="http://schemas.microsoft.com/office/drawing/2014/main" id="{0740304F-0DD2-4DE3-B66D-BEA04968D653}"/>
              </a:ext>
            </a:extLst>
          </p:cNvPr>
          <p:cNvPicPr>
            <a:picLocks noGrp="1" noChangeAspect="1"/>
          </p:cNvPicPr>
          <p:nvPr>
            <p:ph idx="1"/>
          </p:nvPr>
        </p:nvPicPr>
        <p:blipFill>
          <a:blip r:embed="rId2"/>
          <a:stretch>
            <a:fillRect/>
          </a:stretch>
        </p:blipFill>
        <p:spPr>
          <a:xfrm>
            <a:off x="23423" y="18256"/>
            <a:ext cx="9924064" cy="6797984"/>
          </a:xfrm>
          <a:prstGeom prst="rect">
            <a:avLst/>
          </a:prstGeom>
          <a:ln>
            <a:noFill/>
          </a:ln>
          <a:effectLst>
            <a:softEdge rad="112500"/>
          </a:effectLst>
        </p:spPr>
      </p:pic>
      <p:sp>
        <p:nvSpPr>
          <p:cNvPr id="5" name="Title 4">
            <a:extLst>
              <a:ext uri="{FF2B5EF4-FFF2-40B4-BE49-F238E27FC236}">
                <a16:creationId xmlns:a16="http://schemas.microsoft.com/office/drawing/2014/main" id="{939F376A-619D-4E6A-8514-25499F40C500}"/>
              </a:ext>
            </a:extLst>
          </p:cNvPr>
          <p:cNvSpPr>
            <a:spLocks noGrp="1"/>
          </p:cNvSpPr>
          <p:nvPr>
            <p:ph type="title"/>
          </p:nvPr>
        </p:nvSpPr>
        <p:spPr>
          <a:xfrm>
            <a:off x="9599678" y="41760"/>
            <a:ext cx="2559049" cy="6774480"/>
          </a:xfrm>
        </p:spPr>
        <p:txBody>
          <a:bodyPr>
            <a:normAutofit/>
          </a:bodyPr>
          <a:lstStyle/>
          <a:p>
            <a:r>
              <a:rPr lang="it-IT" sz="3200"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Francesco di Antonio del Chierico</a:t>
            </a:r>
            <a:r>
              <a:rPr lang="hr-HR" sz="3200"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a:t>
            </a:r>
            <a:br>
              <a:rPr lang="hr-HR" sz="3200"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br>
            <a:r>
              <a:rPr lang="en-GB" sz="3200"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K</a:t>
            </a:r>
            <a:r>
              <a:rPr lang="hr-HR" sz="3200" b="1"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arta svijeta </a:t>
            </a:r>
            <a:r>
              <a:rPr lang="hr-HR" sz="3200"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t>Klaudija Ptolemeja u prijevodu J. Angelija (c.1450-1475.) </a:t>
            </a:r>
            <a:br>
              <a:rPr lang="hr-HR" sz="3200"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br>
            <a:br>
              <a:rPr lang="hr-HR" sz="3200"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br>
            <a:br>
              <a:rPr lang="hr-HR" sz="3200"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br>
            <a:br>
              <a:rPr lang="hr-HR" sz="3200"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br>
            <a:br>
              <a:rPr lang="hr-HR" sz="3200" dirty="0">
                <a:solidFill>
                  <a:schemeClr val="accent2">
                    <a:lumMod val="75000"/>
                  </a:schemeClr>
                </a:solidFill>
                <a:effectLst>
                  <a:outerShdw blurRad="38100" dist="38100" dir="2700000" algn="tl">
                    <a:srgbClr val="000000">
                      <a:alpha val="43137"/>
                    </a:srgbClr>
                  </a:outerShdw>
                </a:effectLst>
                <a:latin typeface="Palatino Linotype" panose="02040502050505030304" pitchFamily="18" charset="0"/>
              </a:rPr>
            </a:br>
            <a:r>
              <a:rPr lang="hr-HR" sz="1600" dirty="0">
                <a:solidFill>
                  <a:schemeClr val="accent2">
                    <a:lumMod val="60000"/>
                    <a:lumOff val="40000"/>
                  </a:schemeClr>
                </a:solidFill>
                <a:effectLst>
                  <a:outerShdw blurRad="38100" dist="38100" dir="2700000" algn="tl">
                    <a:srgbClr val="000000">
                      <a:alpha val="43137"/>
                    </a:srgbClr>
                  </a:outerShdw>
                </a:effectLst>
                <a:latin typeface="Palatino Linotype" panose="02040502050505030304" pitchFamily="18" charset="0"/>
              </a:rPr>
              <a:t>https://en.wikipedia.org/wiki/File:PtolemyWorldMap.jpg</a:t>
            </a:r>
            <a:endParaRPr lang="en-GB" sz="1600" dirty="0">
              <a:solidFill>
                <a:schemeClr val="accent2">
                  <a:lumMod val="60000"/>
                  <a:lumOff val="40000"/>
                </a:schemeClr>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1596875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AA7D1-53CD-4E05-A5F8-8AB6C88C5A1D}"/>
              </a:ext>
            </a:extLst>
          </p:cNvPr>
          <p:cNvPicPr>
            <a:picLocks noChangeAspect="1"/>
          </p:cNvPicPr>
          <p:nvPr/>
        </p:nvPicPr>
        <p:blipFill>
          <a:blip r:embed="rId3"/>
          <a:stretch>
            <a:fillRect/>
          </a:stretch>
        </p:blipFill>
        <p:spPr>
          <a:xfrm>
            <a:off x="441321" y="521723"/>
            <a:ext cx="8140375" cy="5814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9F39B1DB-448F-4B44-9530-C6C16C9980B0}"/>
              </a:ext>
            </a:extLst>
          </p:cNvPr>
          <p:cNvSpPr>
            <a:spLocks noGrp="1"/>
          </p:cNvSpPr>
          <p:nvPr>
            <p:ph idx="1"/>
          </p:nvPr>
        </p:nvSpPr>
        <p:spPr>
          <a:xfrm>
            <a:off x="8749862" y="0"/>
            <a:ext cx="3310758" cy="6857999"/>
          </a:xfrm>
        </p:spPr>
        <p:txBody>
          <a:bodyPr>
            <a:noAutofit/>
          </a:bodyPr>
          <a:lstStyle/>
          <a:p>
            <a:r>
              <a:rPr lang="hr-HR" sz="2000" dirty="0"/>
              <a:t>Pierre </a:t>
            </a:r>
            <a:r>
              <a:rPr lang="en-GB" sz="2000" dirty="0" err="1"/>
              <a:t>d’Ailly</a:t>
            </a:r>
            <a:r>
              <a:rPr lang="hr-HR" sz="2000" dirty="0"/>
              <a:t> (franc. kardinal, 1350-1420)</a:t>
            </a:r>
            <a:r>
              <a:rPr lang="en-GB" sz="2000" dirty="0"/>
              <a:t>,</a:t>
            </a:r>
            <a:r>
              <a:rPr lang="en-GB" sz="2000" i="1" dirty="0"/>
              <a:t> </a:t>
            </a:r>
            <a:r>
              <a:rPr lang="en-GB" sz="2000" i="1" dirty="0" err="1"/>
              <a:t>Ymago</a:t>
            </a:r>
            <a:r>
              <a:rPr lang="en-GB" sz="2000" i="1" dirty="0"/>
              <a:t> Mundi</a:t>
            </a:r>
            <a:r>
              <a:rPr lang="hr-HR" sz="2000" dirty="0"/>
              <a:t>,</a:t>
            </a:r>
            <a:r>
              <a:rPr lang="hr-HR" sz="2000" i="1" dirty="0"/>
              <a:t> </a:t>
            </a:r>
            <a:r>
              <a:rPr lang="en-GB" sz="2000" dirty="0"/>
              <a:t>1410 </a:t>
            </a:r>
            <a:r>
              <a:rPr lang="hr-HR" sz="2000" dirty="0"/>
              <a:t>(izdanje 1480-1483)</a:t>
            </a:r>
          </a:p>
          <a:p>
            <a:pPr lvl="1"/>
            <a:r>
              <a:rPr lang="hr-HR" sz="1800" dirty="0"/>
              <a:t>12 kratkih rasprava o geografiji, astronomiji i </a:t>
            </a:r>
            <a:r>
              <a:rPr lang="en-GB" sz="1800" dirty="0"/>
              <a:t>reform</a:t>
            </a:r>
            <a:r>
              <a:rPr lang="hr-HR" sz="1800" dirty="0"/>
              <a:t>i</a:t>
            </a:r>
            <a:r>
              <a:rPr lang="en-GB" sz="1800" dirty="0"/>
              <a:t> </a:t>
            </a:r>
            <a:r>
              <a:rPr lang="hr-HR" sz="1800" dirty="0"/>
              <a:t>k</a:t>
            </a:r>
            <a:r>
              <a:rPr lang="en-GB" sz="1800" dirty="0" err="1"/>
              <a:t>alendar</a:t>
            </a:r>
            <a:r>
              <a:rPr lang="hr-HR" sz="1800" dirty="0"/>
              <a:t>a</a:t>
            </a:r>
            <a:r>
              <a:rPr lang="en-GB" sz="1800" dirty="0"/>
              <a:t>, </a:t>
            </a:r>
            <a:r>
              <a:rPr lang="hr-HR" sz="1800" dirty="0"/>
              <a:t>s četiri spisa učenika </a:t>
            </a:r>
            <a:r>
              <a:rPr lang="en-GB" sz="1800" dirty="0"/>
              <a:t>Jean</a:t>
            </a:r>
            <a:r>
              <a:rPr lang="hr-HR" sz="1800" dirty="0"/>
              <a:t>a</a:t>
            </a:r>
            <a:r>
              <a:rPr lang="en-GB" sz="1800" dirty="0"/>
              <a:t> Gerson</a:t>
            </a:r>
            <a:r>
              <a:rPr lang="hr-HR" sz="1800" dirty="0"/>
              <a:t>a – najpoznatiji je </a:t>
            </a:r>
            <a:r>
              <a:rPr lang="en-GB" sz="1800" i="1" dirty="0" err="1"/>
              <a:t>Tractatus</a:t>
            </a:r>
            <a:r>
              <a:rPr lang="en-GB" sz="1800" i="1" dirty="0"/>
              <a:t> de Imagine Mundi</a:t>
            </a:r>
            <a:r>
              <a:rPr lang="hr-HR" sz="1800" dirty="0"/>
              <a:t>,</a:t>
            </a:r>
            <a:r>
              <a:rPr lang="en-GB" sz="1800" dirty="0"/>
              <a:t> </a:t>
            </a:r>
            <a:r>
              <a:rPr lang="hr-HR" sz="1800" dirty="0"/>
              <a:t>pod utjecajem </a:t>
            </a:r>
            <a:r>
              <a:rPr lang="en-GB" sz="1800" dirty="0" err="1"/>
              <a:t>Ptolem</a:t>
            </a:r>
            <a:r>
              <a:rPr lang="hr-HR" sz="1800" dirty="0"/>
              <a:t>ejevog</a:t>
            </a:r>
            <a:r>
              <a:rPr lang="en-GB" sz="1800" dirty="0"/>
              <a:t> </a:t>
            </a:r>
            <a:r>
              <a:rPr lang="en-GB" sz="1800" i="1" dirty="0"/>
              <a:t>Almagest</a:t>
            </a:r>
            <a:r>
              <a:rPr lang="hr-HR" sz="1800" i="1" dirty="0"/>
              <a:t>a</a:t>
            </a:r>
            <a:endParaRPr lang="hr-HR" sz="1800" dirty="0"/>
          </a:p>
          <a:p>
            <a:pPr lvl="1"/>
            <a:r>
              <a:rPr lang="hr-HR" sz="1800" dirty="0"/>
              <a:t>korografija s kartama</a:t>
            </a:r>
          </a:p>
          <a:p>
            <a:pPr marL="0" indent="0">
              <a:buNone/>
            </a:pPr>
            <a:endParaRPr lang="hr-HR" sz="1400" dirty="0">
              <a:solidFill>
                <a:schemeClr val="accent2">
                  <a:lumMod val="40000"/>
                  <a:lumOff val="60000"/>
                </a:schemeClr>
              </a:solidFill>
            </a:endParaRPr>
          </a:p>
          <a:p>
            <a:pPr marL="0" indent="0">
              <a:buNone/>
            </a:pPr>
            <a:endParaRPr lang="hr-HR" sz="1400" dirty="0">
              <a:solidFill>
                <a:schemeClr val="accent2">
                  <a:lumMod val="40000"/>
                  <a:lumOff val="60000"/>
                </a:schemeClr>
              </a:solidFill>
            </a:endParaRPr>
          </a:p>
          <a:p>
            <a:pPr marL="0" indent="0">
              <a:buNone/>
            </a:pPr>
            <a:r>
              <a:rPr lang="en-GB" sz="1200" dirty="0">
                <a:solidFill>
                  <a:schemeClr val="accent2">
                    <a:lumMod val="40000"/>
                    <a:lumOff val="60000"/>
                  </a:schemeClr>
                </a:solidFill>
              </a:rPr>
              <a:t>http://www.myoldmaps.com/late-medieval-maps-1300/238-imago-mundi/238-pierre-dailly.pdf</a:t>
            </a:r>
          </a:p>
        </p:txBody>
      </p:sp>
    </p:spTree>
    <p:extLst>
      <p:ext uri="{BB962C8B-B14F-4D97-AF65-F5344CB8AC3E}">
        <p14:creationId xmlns:p14="http://schemas.microsoft.com/office/powerpoint/2010/main" val="110038379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374C-A082-4634-9BBB-C5203D83D1A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A45F4CF-E7EE-4BEA-8FC8-88F705FFAB2D}"/>
              </a:ext>
            </a:extLst>
          </p:cNvPr>
          <p:cNvSpPr>
            <a:spLocks noGrp="1"/>
          </p:cNvSpPr>
          <p:nvPr>
            <p:ph idx="1"/>
          </p:nvPr>
        </p:nvSpPr>
        <p:spPr>
          <a:xfrm>
            <a:off x="10540538" y="492695"/>
            <a:ext cx="1651462" cy="6170902"/>
          </a:xfrm>
        </p:spPr>
        <p:txBody>
          <a:bodyPr>
            <a:normAutofit/>
          </a:bodyPr>
          <a:lstStyle/>
          <a:p>
            <a:pPr marL="0" indent="0">
              <a:buNone/>
            </a:pPr>
            <a:r>
              <a:rPr lang="hr-HR" sz="2400" dirty="0">
                <a:solidFill>
                  <a:schemeClr val="accent2">
                    <a:lumMod val="75000"/>
                  </a:schemeClr>
                </a:solidFill>
              </a:rPr>
              <a:t>Karta</a:t>
            </a:r>
            <a:r>
              <a:rPr lang="en-GB" sz="2400" dirty="0">
                <a:solidFill>
                  <a:schemeClr val="accent2">
                    <a:lumMod val="75000"/>
                  </a:schemeClr>
                </a:solidFill>
              </a:rPr>
              <a:t> Martin</a:t>
            </a:r>
            <a:r>
              <a:rPr lang="hr-HR" sz="2400" dirty="0">
                <a:solidFill>
                  <a:schemeClr val="accent2">
                    <a:lumMod val="75000"/>
                  </a:schemeClr>
                </a:solidFill>
              </a:rPr>
              <a:t>a</a:t>
            </a:r>
            <a:r>
              <a:rPr lang="en-GB" sz="2400" dirty="0">
                <a:solidFill>
                  <a:schemeClr val="accent2">
                    <a:lumMod val="75000"/>
                  </a:schemeClr>
                </a:solidFill>
              </a:rPr>
              <a:t> </a:t>
            </a:r>
            <a:r>
              <a:rPr lang="en-GB" sz="2400" dirty="0" err="1">
                <a:solidFill>
                  <a:schemeClr val="accent2">
                    <a:lumMod val="75000"/>
                  </a:schemeClr>
                </a:solidFill>
              </a:rPr>
              <a:t>Waldsee</a:t>
            </a:r>
            <a:r>
              <a:rPr lang="hr-HR" sz="2400" dirty="0">
                <a:solidFill>
                  <a:schemeClr val="accent2">
                    <a:lumMod val="75000"/>
                  </a:schemeClr>
                </a:solidFill>
              </a:rPr>
              <a:t>-</a:t>
            </a:r>
            <a:r>
              <a:rPr lang="en-GB" sz="2400" dirty="0" err="1">
                <a:solidFill>
                  <a:schemeClr val="accent2">
                    <a:lumMod val="75000"/>
                  </a:schemeClr>
                </a:solidFill>
              </a:rPr>
              <a:t>müller</a:t>
            </a:r>
            <a:r>
              <a:rPr lang="hr-HR" sz="2400" dirty="0">
                <a:solidFill>
                  <a:schemeClr val="accent2">
                    <a:lumMod val="75000"/>
                  </a:schemeClr>
                </a:solidFill>
              </a:rPr>
              <a:t>a iz 1507.</a:t>
            </a:r>
          </a:p>
          <a:p>
            <a:endParaRPr lang="hr-HR" dirty="0"/>
          </a:p>
          <a:p>
            <a:pPr marL="0" indent="0">
              <a:buNone/>
            </a:pPr>
            <a:endParaRPr lang="hr-HR" dirty="0"/>
          </a:p>
          <a:p>
            <a:pPr marL="0" indent="0">
              <a:buNone/>
            </a:pPr>
            <a:endParaRPr lang="hr-HR" dirty="0"/>
          </a:p>
          <a:p>
            <a:pPr marL="0" indent="0">
              <a:buNone/>
            </a:pPr>
            <a:r>
              <a:rPr lang="en-GB" dirty="0"/>
              <a:t> </a:t>
            </a:r>
            <a:r>
              <a:rPr lang="en-GB" sz="1300" dirty="0">
                <a:solidFill>
                  <a:schemeClr val="accent2">
                    <a:lumMod val="60000"/>
                    <a:lumOff val="40000"/>
                  </a:schemeClr>
                </a:solidFill>
              </a:rPr>
              <a:t>https://www.loc.gov/resource/g3200.ct000725, Public Domain, https://commons.wikimedia.org/w/index.php?curid=5079907</a:t>
            </a:r>
          </a:p>
        </p:txBody>
      </p:sp>
      <p:pic>
        <p:nvPicPr>
          <p:cNvPr id="5" name="Picture 4">
            <a:extLst>
              <a:ext uri="{FF2B5EF4-FFF2-40B4-BE49-F238E27FC236}">
                <a16:creationId xmlns:a16="http://schemas.microsoft.com/office/drawing/2014/main" id="{F765AE3B-BA63-4A85-A35D-7E6FFA7F5D09}"/>
              </a:ext>
            </a:extLst>
          </p:cNvPr>
          <p:cNvPicPr>
            <a:picLocks noChangeAspect="1"/>
          </p:cNvPicPr>
          <p:nvPr/>
        </p:nvPicPr>
        <p:blipFill>
          <a:blip r:embed="rId2"/>
          <a:stretch>
            <a:fillRect/>
          </a:stretch>
        </p:blipFill>
        <p:spPr>
          <a:xfrm>
            <a:off x="-20802" y="665017"/>
            <a:ext cx="10561340" cy="5847929"/>
          </a:xfrm>
          <a:prstGeom prst="rect">
            <a:avLst/>
          </a:prstGeom>
        </p:spPr>
      </p:pic>
    </p:spTree>
    <p:extLst>
      <p:ext uri="{BB962C8B-B14F-4D97-AF65-F5344CB8AC3E}">
        <p14:creationId xmlns:p14="http://schemas.microsoft.com/office/powerpoint/2010/main" val="3383277288"/>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2190</Words>
  <Application>Microsoft Office PowerPoint</Application>
  <PresentationFormat>Widescreen</PresentationFormat>
  <Paragraphs>132</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Calibri Light</vt:lpstr>
      <vt:lpstr>Palatino Linotype</vt:lpstr>
      <vt:lpstr>Rockwell</vt:lpstr>
      <vt:lpstr>Times New Roman</vt:lpstr>
      <vt:lpstr>Wingdings</vt:lpstr>
      <vt:lpstr>Atlas</vt:lpstr>
      <vt:lpstr>Mjesto  u vremenu i prostoru</vt:lpstr>
      <vt:lpstr>PowerPoint Presentation</vt:lpstr>
      <vt:lpstr>Renesansa</vt:lpstr>
      <vt:lpstr>Laudationes urbium</vt:lpstr>
      <vt:lpstr>PowerPoint Presentation</vt:lpstr>
      <vt:lpstr>Kartografija</vt:lpstr>
      <vt:lpstr>Francesco di Antonio del Chierico, Karta svijeta Klaudija Ptolemeja u prijevodu J. Angelija (c.1450-1475.)      https://en.wikipedia.org/wiki/File:PtolemyWorldMap.jpg</vt:lpstr>
      <vt:lpstr>PowerPoint Presentation</vt:lpstr>
      <vt:lpstr>PowerPoint Presentation</vt:lpstr>
      <vt:lpstr>Dubrovačka kartografija</vt:lpstr>
      <vt:lpstr>PowerPoint Presentation</vt:lpstr>
      <vt:lpstr>Genealogije</vt:lpstr>
      <vt:lpstr>Misije</vt:lpstr>
      <vt:lpstr>Putopisi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Mjesto  u vremenu i prostoru</dc:title>
  <dc:creator>mrmat</dc:creator>
  <cp:lastModifiedBy>mrmat</cp:lastModifiedBy>
  <cp:revision>12</cp:revision>
  <dcterms:created xsi:type="dcterms:W3CDTF">2020-11-08T21:47:48Z</dcterms:created>
  <dcterms:modified xsi:type="dcterms:W3CDTF">2023-11-06T21:51:01Z</dcterms:modified>
</cp:coreProperties>
</file>