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9"/>
  </p:notesMasterIdLst>
  <p:sldIdLst>
    <p:sldId id="256" r:id="rId2"/>
    <p:sldId id="259" r:id="rId3"/>
    <p:sldId id="263" r:id="rId4"/>
    <p:sldId id="261" r:id="rId5"/>
    <p:sldId id="258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 autoAdjust="0"/>
    <p:restoredTop sz="86469" autoAdjust="0"/>
  </p:normalViewPr>
  <p:slideViewPr>
    <p:cSldViewPr snapToGrid="0">
      <p:cViewPr varScale="1">
        <p:scale>
          <a:sx n="56" d="100"/>
          <a:sy n="56" d="100"/>
        </p:scale>
        <p:origin x="78" y="432"/>
      </p:cViewPr>
      <p:guideLst/>
    </p:cSldViewPr>
  </p:slideViewPr>
  <p:outlineViewPr>
    <p:cViewPr>
      <p:scale>
        <a:sx n="33" d="100"/>
        <a:sy n="33" d="100"/>
      </p:scale>
      <p:origin x="0" y="-53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C4C0D-1856-4658-A666-05A2FEDE66BB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5FAA5-58C4-478E-BEF6-205F9E1B11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1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Marianna </a:t>
            </a:r>
            <a:r>
              <a:rPr lang="en-GB" dirty="0" err="1"/>
              <a:t>Candidi</a:t>
            </a:r>
            <a:r>
              <a:rPr lang="en-GB" dirty="0"/>
              <a:t> </a:t>
            </a:r>
            <a:r>
              <a:rPr lang="en-GB" dirty="0" err="1"/>
              <a:t>Dionigi</a:t>
            </a:r>
            <a:r>
              <a:rPr lang="en-GB" dirty="0"/>
              <a:t> (1756-1826) born in Rome, was an Italian painter and writer who took an interest in archaeology. She wrote archaeological descriptions of buildings and monuments during a journey in Lazio</a:t>
            </a:r>
            <a:r>
              <a:rPr lang="en-GB" dirty="0" smtClean="0"/>
              <a:t>.</a:t>
            </a:r>
            <a:endParaRPr lang="hr-HR" dirty="0" smtClean="0"/>
          </a:p>
          <a:p>
            <a:pPr rtl="0" fontAlgn="t"/>
            <a:r>
              <a:rPr lang="it-IT" dirty="0" smtClean="0">
                <a:effectLst/>
              </a:rPr>
              <a:t>Enrica Dionigi Orfei</a:t>
            </a:r>
          </a:p>
          <a:p>
            <a:pPr rtl="0" fontAlgn="t"/>
            <a:r>
              <a:rPr lang="it-IT" dirty="0" smtClean="0">
                <a:effectLst/>
              </a:rPr>
              <a:t>letterata italiana, pittrice (1774 - 1868), socia dell'Accademia delle scienze dal1807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FAA5-58C4-478E-BEF6-205F9E1B118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6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Majka</a:t>
            </a:r>
            <a:r>
              <a:rPr lang="hr-HR" baseline="0" dirty="0"/>
              <a:t> joj je Njemica, Ursula Innhofer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FAA5-58C4-478E-BEF6-205F9E1B118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66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0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5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42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6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8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6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90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0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0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29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5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9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75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9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F407A-3F1F-48C6-8010-D0B586051AC2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BF12-3754-47B2-931E-0BF8AB7CC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4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BBE9A4-A628-4B5C-8646-947E9C599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758" y="483882"/>
            <a:ext cx="4329323" cy="58902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FBD99D-45CF-405D-8D9D-85B76AAB8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4" y="957486"/>
            <a:ext cx="5614603" cy="313191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6000" cap="none" dirty="0">
                <a:latin typeface="Palatino Linotype" panose="02040502050505030304" pitchFamily="18" charset="0"/>
              </a:rPr>
              <a:t>Romantika i žene kod hrvatskih latinista</a:t>
            </a:r>
            <a:endParaRPr lang="en-GB" sz="6000" cap="none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8AB3F-494F-42EE-B625-0A2A0A990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3923" y="6176996"/>
            <a:ext cx="4563133" cy="399649"/>
          </a:xfrm>
        </p:spPr>
        <p:txBody>
          <a:bodyPr>
            <a:normAutofit/>
          </a:bodyPr>
          <a:lstStyle/>
          <a:p>
            <a:pPr algn="r"/>
            <a:r>
              <a:rPr lang="en-GB" sz="1200" cap="none" dirty="0">
                <a:solidFill>
                  <a:schemeClr val="accent1">
                    <a:lumMod val="50000"/>
                  </a:schemeClr>
                </a:solidFill>
              </a:rPr>
              <a:t>https://www.georgandagathe.org/zr-nyi-frangep-n.html</a:t>
            </a:r>
          </a:p>
        </p:txBody>
      </p:sp>
    </p:spTree>
    <p:extLst>
      <p:ext uri="{BB962C8B-B14F-4D97-AF65-F5344CB8AC3E}">
        <p14:creationId xmlns:p14="http://schemas.microsoft.com/office/powerpoint/2010/main" val="9918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FAB835-1C26-4E55-B632-59DCE8FF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12941"/>
            <a:ext cx="10364451" cy="1596177"/>
          </a:xfrm>
        </p:spPr>
        <p:txBody>
          <a:bodyPr/>
          <a:lstStyle/>
          <a:p>
            <a:r>
              <a:rPr lang="hr-HR" cap="none" dirty="0">
                <a:latin typeface="Palatino Linotype" panose="02040502050505030304" pitchFamily="18" charset="0"/>
              </a:rPr>
              <a:t>Poželjne karakteristike</a:t>
            </a:r>
            <a:br>
              <a:rPr lang="hr-HR" cap="none" dirty="0">
                <a:latin typeface="Palatino Linotype" panose="02040502050505030304" pitchFamily="18" charset="0"/>
              </a:rPr>
            </a:br>
            <a:r>
              <a:rPr lang="hr-HR" cap="none" dirty="0">
                <a:latin typeface="Palatino Linotype" panose="02040502050505030304" pitchFamily="18" charset="0"/>
              </a:rPr>
              <a:t>(rimska elegija, petrarkizam...)</a:t>
            </a:r>
            <a:endParaRPr lang="en-GB" cap="none" dirty="0">
              <a:latin typeface="Palatino Linotype" panose="0204050205050503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384CFB-DADD-4CF4-9BA0-A166D19C0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8049" y="1691024"/>
            <a:ext cx="4873474" cy="679994"/>
          </a:xfrm>
        </p:spPr>
        <p:txBody>
          <a:bodyPr/>
          <a:lstStyle/>
          <a:p>
            <a:pPr algn="ctr"/>
            <a:r>
              <a:rPr lang="hr-HR" cap="none" dirty="0">
                <a:latin typeface="Palatino Linotype" panose="02040502050505030304" pitchFamily="18" charset="0"/>
              </a:rPr>
              <a:t>Fizički izgled</a:t>
            </a:r>
            <a:endParaRPr lang="en-GB" cap="none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E77F32-F358-481F-84D5-59F0FDA43B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400" cap="none" dirty="0">
                <a:latin typeface="Palatino Linotype" panose="02040502050505030304" pitchFamily="18" charset="0"/>
              </a:rPr>
              <a:t>Bijela put</a:t>
            </a:r>
          </a:p>
          <a:p>
            <a:r>
              <a:rPr lang="hr-HR" sz="2400" cap="none" dirty="0">
                <a:latin typeface="Palatino Linotype" panose="02040502050505030304" pitchFamily="18" charset="0"/>
              </a:rPr>
              <a:t>Rumeni obrazi</a:t>
            </a:r>
          </a:p>
          <a:p>
            <a:r>
              <a:rPr lang="hr-HR" sz="2400" cap="none" dirty="0">
                <a:latin typeface="Palatino Linotype" panose="02040502050505030304" pitchFamily="18" charset="0"/>
              </a:rPr>
              <a:t>Plava kosa</a:t>
            </a:r>
          </a:p>
          <a:p>
            <a:r>
              <a:rPr lang="hr-HR" sz="2400" cap="none" dirty="0">
                <a:latin typeface="Palatino Linotype" panose="02040502050505030304" pitchFamily="18" charset="0"/>
              </a:rPr>
              <a:t>Crvena usta</a:t>
            </a:r>
          </a:p>
          <a:p>
            <a:r>
              <a:rPr lang="hr-HR" sz="2400" cap="none" dirty="0">
                <a:latin typeface="Palatino Linotype" panose="02040502050505030304" pitchFamily="18" charset="0"/>
              </a:rPr>
              <a:t>Plave / Sjajne oči</a:t>
            </a:r>
          </a:p>
          <a:p>
            <a:endParaRPr lang="en-GB" cap="none" dirty="0">
              <a:latin typeface="Palatino Linotype" panose="0204050205050503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4CC161-8353-47C7-A0C2-0D33DB5F4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5797" y="1691024"/>
            <a:ext cx="4881804" cy="679994"/>
          </a:xfrm>
        </p:spPr>
        <p:txBody>
          <a:bodyPr/>
          <a:lstStyle/>
          <a:p>
            <a:pPr algn="ctr"/>
            <a:r>
              <a:rPr lang="hr-HR" cap="none" dirty="0">
                <a:latin typeface="Palatino Linotype" panose="02040502050505030304" pitchFamily="18" charset="0"/>
              </a:rPr>
              <a:t>Duhovne osobine</a:t>
            </a:r>
            <a:endParaRPr lang="en-GB" cap="none" dirty="0">
              <a:latin typeface="Palatino Linotype" panose="0204050205050503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93789C-3500-4A85-B5D5-386ED0B258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371018"/>
            <a:ext cx="5372100" cy="4274041"/>
          </a:xfrm>
        </p:spPr>
        <p:txBody>
          <a:bodyPr>
            <a:noAutofit/>
          </a:bodyPr>
          <a:lstStyle/>
          <a:p>
            <a:r>
              <a:rPr lang="hr-HR" sz="2400" cap="none" dirty="0">
                <a:latin typeface="Palatino Linotype" panose="02040502050505030304" pitchFamily="18" charset="0"/>
              </a:rPr>
              <a:t>Obrazovanost</a:t>
            </a:r>
          </a:p>
          <a:p>
            <a:r>
              <a:rPr lang="hr-HR" sz="2400" cap="none" dirty="0">
                <a:latin typeface="Palatino Linotype" panose="02040502050505030304" pitchFamily="18" charset="0"/>
              </a:rPr>
              <a:t>Dobar ukus</a:t>
            </a:r>
          </a:p>
          <a:p>
            <a:r>
              <a:rPr lang="hr-HR" sz="2400" cap="none" dirty="0">
                <a:latin typeface="Palatino Linotype" panose="02040502050505030304" pitchFamily="18" charset="0"/>
              </a:rPr>
              <a:t>Pribranost / umjerenost</a:t>
            </a:r>
          </a:p>
          <a:p>
            <a:r>
              <a:rPr lang="hr-HR" sz="2400" cap="none" dirty="0">
                <a:latin typeface="Palatino Linotype" panose="02040502050505030304" pitchFamily="18" charset="0"/>
              </a:rPr>
              <a:t>Ljubaznost, blagost</a:t>
            </a:r>
          </a:p>
          <a:p>
            <a:r>
              <a:rPr lang="hr-HR" sz="2400" cap="none" dirty="0">
                <a:latin typeface="Palatino Linotype" panose="02040502050505030304" pitchFamily="18" charset="0"/>
              </a:rPr>
              <a:t>Skromnost</a:t>
            </a:r>
          </a:p>
          <a:p>
            <a:r>
              <a:rPr lang="hr-HR" sz="2400" cap="none" dirty="0">
                <a:latin typeface="Palatino Linotype" panose="02040502050505030304" pitchFamily="18" charset="0"/>
              </a:rPr>
              <a:t>Dobrohotnost</a:t>
            </a:r>
          </a:p>
          <a:p>
            <a:r>
              <a:rPr lang="hr-HR" sz="2400" cap="none" dirty="0">
                <a:latin typeface="Palatino Linotype" panose="02040502050505030304" pitchFamily="18" charset="0"/>
              </a:rPr>
              <a:t>Moralnost!</a:t>
            </a:r>
            <a:endParaRPr lang="en-GB" sz="2400" cap="none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4642202" cy="275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09B61-C96E-742D-7B4A-AD16932D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3672636"/>
          </a:xfrm>
        </p:spPr>
        <p:txBody>
          <a:bodyPr>
            <a:normAutofit/>
          </a:bodyPr>
          <a:lstStyle/>
          <a:p>
            <a:pPr algn="ctr"/>
            <a:r>
              <a:rPr lang="hr-HR" sz="3600" cap="none" dirty="0">
                <a:latin typeface="Palatino Linotype" panose="02040502050505030304" pitchFamily="18" charset="0"/>
              </a:rPr>
              <a:t>Neki romantični pjesnici</a:t>
            </a:r>
            <a:endParaRPr lang="en-GB" sz="3600" cap="none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0838A8-AE46-275B-DDF3-0E5A85FD1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9" y="1"/>
            <a:ext cx="7555992" cy="6858000"/>
          </a:xfrm>
        </p:spPr>
        <p:txBody>
          <a:bodyPr anchor="ctr">
            <a:normAutofit/>
          </a:bodyPr>
          <a:lstStyle/>
          <a:p>
            <a:r>
              <a:rPr lang="hr-HR" sz="28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Ilija Crijević</a:t>
            </a:r>
          </a:p>
          <a:p>
            <a:pPr lvl="1"/>
            <a:r>
              <a:rPr lang="hr-HR" sz="2400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Aelius Lampridius de Crieva</a:t>
            </a:r>
            <a:r>
              <a:rPr lang="hr-HR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1463–1520</a:t>
            </a:r>
          </a:p>
          <a:p>
            <a:r>
              <a:rPr lang="hr-HR" sz="28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Karlo Pucić</a:t>
            </a:r>
          </a:p>
          <a:p>
            <a:pPr lvl="1"/>
            <a:r>
              <a:rPr lang="hr-HR" sz="24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Carolus Puteus</a:t>
            </a:r>
            <a:r>
              <a:rPr lang="hr-HR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1458/1461 – 1522 </a:t>
            </a:r>
            <a:endParaRPr lang="hr-HR" sz="24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Vice Pucić Soltanović</a:t>
            </a:r>
          </a:p>
          <a:p>
            <a:pPr lvl="1"/>
            <a:r>
              <a:rPr lang="hr-HR" sz="2400" i="1" dirty="0">
                <a:effectLst/>
                <a:latin typeface="Palatino Linotype" panose="02040502050505030304" pitchFamily="18" charset="0"/>
              </a:rPr>
              <a:t>V</a:t>
            </a:r>
            <a:r>
              <a:rPr lang="en-GB" sz="2400" i="1" dirty="0" err="1">
                <a:effectLst/>
                <a:latin typeface="Palatino Linotype" panose="02040502050505030304" pitchFamily="18" charset="0"/>
              </a:rPr>
              <a:t>incentius</a:t>
            </a:r>
            <a:r>
              <a:rPr lang="en-GB" sz="2400" i="1" dirty="0">
                <a:effectLst/>
                <a:latin typeface="Palatino Linotype" panose="02040502050505030304" pitchFamily="18" charset="0"/>
              </a:rPr>
              <a:t> </a:t>
            </a:r>
            <a:r>
              <a:rPr lang="en-GB" sz="2400" i="1" dirty="0" err="1">
                <a:effectLst/>
                <a:latin typeface="Palatino Linotype" panose="02040502050505030304" pitchFamily="18" charset="0"/>
              </a:rPr>
              <a:t>Puteus</a:t>
            </a:r>
            <a:r>
              <a:rPr lang="en-GB" sz="2400" i="1" dirty="0">
                <a:effectLst/>
                <a:latin typeface="Palatino Linotype" panose="02040502050505030304" pitchFamily="18" charset="0"/>
              </a:rPr>
              <a:t> /</a:t>
            </a:r>
            <a:r>
              <a:rPr lang="en-GB" sz="2400" i="1" dirty="0" err="1">
                <a:effectLst/>
                <a:latin typeface="Palatino Linotype" panose="02040502050505030304" pitchFamily="18" charset="0"/>
              </a:rPr>
              <a:t>Pozza</a:t>
            </a:r>
            <a:r>
              <a:rPr lang="en-GB" sz="2400" i="1" dirty="0">
                <a:effectLst/>
                <a:latin typeface="Palatino Linotype" panose="02040502050505030304" pitchFamily="18" charset="0"/>
              </a:rPr>
              <a:t>, </a:t>
            </a:r>
            <a:r>
              <a:rPr lang="en-GB" sz="2400" i="1" dirty="0" err="1">
                <a:effectLst/>
                <a:latin typeface="Palatino Linotype" panose="02040502050505030304" pitchFamily="18" charset="0"/>
              </a:rPr>
              <a:t>Soltanus</a:t>
            </a:r>
            <a:r>
              <a:rPr lang="hr-HR" sz="2400" dirty="0">
                <a:effectLst/>
                <a:latin typeface="Palatino Linotype" panose="02040502050505030304" pitchFamily="18" charset="0"/>
              </a:rPr>
              <a:t>, †1666</a:t>
            </a:r>
            <a:endParaRPr lang="hr-HR" sz="24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Ignjat Đurđević </a:t>
            </a:r>
          </a:p>
          <a:p>
            <a:pPr lvl="1"/>
            <a:r>
              <a:rPr lang="hr-HR" sz="2400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Ignatius Georgius</a:t>
            </a:r>
            <a:r>
              <a:rPr lang="hr-HR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1675–1737</a:t>
            </a:r>
            <a:endParaRPr lang="en-GB" sz="2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Vice Petrović</a:t>
            </a:r>
          </a:p>
          <a:p>
            <a:pPr lvl="1"/>
            <a:r>
              <a:rPr lang="hr-HR" sz="2400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Vincentius Petrovich</a:t>
            </a:r>
            <a:r>
              <a:rPr lang="hr-HR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, 1679–1754</a:t>
            </a:r>
            <a:r>
              <a:rPr lang="hr-HR" sz="2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Rajmund Kunić </a:t>
            </a:r>
          </a:p>
          <a:p>
            <a:pPr lvl="1"/>
            <a:r>
              <a:rPr lang="hr-HR" sz="2400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Raymundus Cunichius</a:t>
            </a:r>
            <a:r>
              <a:rPr lang="hr-HR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1719 – Rim, 1794</a:t>
            </a:r>
          </a:p>
          <a:p>
            <a:pPr lvl="1"/>
            <a:endParaRPr lang="hr-HR" sz="24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9738" lvl="1" indent="0">
              <a:buNone/>
            </a:pPr>
            <a:r>
              <a:rPr lang="hr-HR" sz="2400" cap="small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Dubrovnik</a:t>
            </a:r>
          </a:p>
        </p:txBody>
      </p:sp>
    </p:spTree>
    <p:extLst>
      <p:ext uri="{BB962C8B-B14F-4D97-AF65-F5344CB8AC3E}">
        <p14:creationId xmlns:p14="http://schemas.microsoft.com/office/powerpoint/2010/main" val="17956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C10D-D54B-4FAD-B561-4802E18B0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043" y="1057357"/>
            <a:ext cx="6869776" cy="1596177"/>
          </a:xfrm>
        </p:spPr>
        <p:txBody>
          <a:bodyPr/>
          <a:lstStyle/>
          <a:p>
            <a:r>
              <a:rPr lang="en-GB" b="1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Claudine </a:t>
            </a:r>
            <a:r>
              <a:rPr lang="en-GB" b="1" cap="none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Guérin</a:t>
            </a:r>
            <a:r>
              <a:rPr lang="en-GB" b="1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de </a:t>
            </a:r>
            <a:r>
              <a:rPr lang="en-GB" b="1" cap="none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Tencin</a:t>
            </a:r>
            <a:endParaRPr lang="en-GB" b="1" cap="none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A821C-E364-4DE9-995F-6F839AD14E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3125375"/>
            <a:ext cx="10363826" cy="3424107"/>
          </a:xfrm>
        </p:spPr>
        <p:txBody>
          <a:bodyPr>
            <a:normAutofit/>
          </a:bodyPr>
          <a:lstStyle/>
          <a:p>
            <a:r>
              <a:rPr lang="hr-HR" sz="2800" cap="none" dirty="0">
                <a:latin typeface="Palatino Linotype" panose="02040502050505030304" pitchFamily="18" charset="0"/>
              </a:rPr>
              <a:t>1682-1749</a:t>
            </a:r>
          </a:p>
          <a:p>
            <a:r>
              <a:rPr lang="hr-HR" sz="2800" cap="none" dirty="0">
                <a:latin typeface="Palatino Linotype" panose="02040502050505030304" pitchFamily="18" charset="0"/>
              </a:rPr>
              <a:t>Salon u Parizu, francuski i strani učenjaci i raskalašenici</a:t>
            </a:r>
          </a:p>
          <a:p>
            <a:pPr lvl="1"/>
            <a:r>
              <a:rPr lang="hr-HR" sz="2600" dirty="0">
                <a:latin typeface="Palatino Linotype" panose="02040502050505030304" pitchFamily="18" charset="0"/>
              </a:rPr>
              <a:t>p</a:t>
            </a:r>
            <a:r>
              <a:rPr lang="hr-HR" sz="2600" cap="none" dirty="0">
                <a:latin typeface="Palatino Linotype" panose="02040502050505030304" pitchFamily="18" charset="0"/>
              </a:rPr>
              <a:t>olitički filozof Montesquieu</a:t>
            </a:r>
          </a:p>
          <a:p>
            <a:r>
              <a:rPr lang="hr-HR" sz="2800" cap="none" dirty="0">
                <a:latin typeface="Palatino Linotype" panose="02040502050505030304" pitchFamily="18" charset="0"/>
              </a:rPr>
              <a:t>Pisala romane i pisma (spomen vremena)</a:t>
            </a:r>
          </a:p>
          <a:p>
            <a:r>
              <a:rPr lang="hr-HR" sz="2800" cap="none" dirty="0">
                <a:latin typeface="Palatino Linotype" panose="02040502050505030304" pitchFamily="18" charset="0"/>
              </a:rPr>
              <a:t>Ljubavnica maršala Richelieua, Louis-Camusa Destouchesa (=&gt; Jean le Rond d'Alembert)</a:t>
            </a:r>
          </a:p>
          <a:p>
            <a:pPr lvl="1"/>
            <a:r>
              <a:rPr lang="hr-HR" sz="2600" dirty="0">
                <a:latin typeface="Palatino Linotype" panose="02040502050505030304" pitchFamily="18" charset="0"/>
              </a:rPr>
              <a:t>upravljanje dvorom Louisa XV</a:t>
            </a:r>
            <a:endParaRPr lang="en-GB" sz="2600" cap="none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A7F78-88A5-48C5-865A-43FC39CA4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067" y="94308"/>
            <a:ext cx="3023658" cy="3809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8856F4-C753-4B61-96EB-0F35590AF107}"/>
              </a:ext>
            </a:extLst>
          </p:cNvPr>
          <p:cNvSpPr txBox="1"/>
          <p:nvPr/>
        </p:nvSpPr>
        <p:spPr>
          <a:xfrm>
            <a:off x="1529863" y="308519"/>
            <a:ext cx="7666892" cy="2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http://thisisversaillesmadame.blogspot.com/2014/01/claudine-alexandrine-guerin-de-tencin.html</a:t>
            </a:r>
          </a:p>
        </p:txBody>
      </p:sp>
    </p:spTree>
    <p:extLst>
      <p:ext uri="{BB962C8B-B14F-4D97-AF65-F5344CB8AC3E}">
        <p14:creationId xmlns:p14="http://schemas.microsoft.com/office/powerpoint/2010/main" val="17377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C9D2-4BE4-4990-87B1-D2D4F8E0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0"/>
            <a:ext cx="7963526" cy="1596177"/>
          </a:xfrm>
        </p:spPr>
        <p:txBody>
          <a:bodyPr/>
          <a:lstStyle/>
          <a:p>
            <a:r>
              <a:rPr lang="en-GB" b="1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Maria</a:t>
            </a:r>
            <a:r>
              <a:rPr lang="hr-HR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b="1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C</a:t>
            </a:r>
            <a:r>
              <a:rPr lang="en-GB" b="1" cap="none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uccovill</a:t>
            </a:r>
            <a:r>
              <a:rPr lang="hr-HR" b="1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</a:t>
            </a:r>
            <a:r>
              <a:rPr lang="en-GB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F9D65-38F3-496F-9DD7-56602BF85C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8267700" cy="5238750"/>
          </a:xfrm>
        </p:spPr>
        <p:txBody>
          <a:bodyPr>
            <a:normAutofit/>
          </a:bodyPr>
          <a:lstStyle/>
          <a:p>
            <a:r>
              <a:rPr lang="hr-HR" sz="2400" cap="none" dirty="0">
                <a:latin typeface="Palatino Linotype" panose="02040502050505030304" pitchFamily="18" charset="0"/>
              </a:rPr>
              <a:t>1735-1807, udana Pizzelli; </a:t>
            </a:r>
            <a:r>
              <a:rPr lang="hr-HR" sz="2400" i="1" cap="none" dirty="0">
                <a:latin typeface="Palatino Linotype" panose="02040502050505030304" pitchFamily="18" charset="0"/>
              </a:rPr>
              <a:t>Lyda</a:t>
            </a:r>
            <a:endParaRPr lang="hr-HR" sz="2400" cap="none" dirty="0">
              <a:latin typeface="Palatino Linotype" panose="02040502050505030304" pitchFamily="18" charset="0"/>
            </a:endParaRPr>
          </a:p>
          <a:p>
            <a:r>
              <a:rPr lang="hr-HR" sz="2400" cap="none" dirty="0">
                <a:latin typeface="Palatino Linotype" panose="02040502050505030304" pitchFamily="18" charset="0"/>
              </a:rPr>
              <a:t>Obrazovana</a:t>
            </a:r>
          </a:p>
          <a:p>
            <a:pPr lvl="1"/>
            <a:r>
              <a:rPr lang="hr-HR" sz="2000" cap="none" dirty="0">
                <a:latin typeface="Palatino Linotype" panose="02040502050505030304" pitchFamily="18" charset="0"/>
              </a:rPr>
              <a:t>Učila francuski, engleski i španjolski, prirodne znanosti i glazbu</a:t>
            </a:r>
          </a:p>
          <a:p>
            <a:pPr lvl="1"/>
            <a:r>
              <a:rPr lang="hr-HR" sz="2000" cap="none" dirty="0">
                <a:latin typeface="Palatino Linotype" panose="02040502050505030304" pitchFamily="18" charset="0"/>
              </a:rPr>
              <a:t>Latinski od Benedikta i Kristofora Staya, grčki od Rajmonda Kunića</a:t>
            </a:r>
          </a:p>
          <a:p>
            <a:r>
              <a:rPr lang="hr-HR" sz="2400" cap="none" dirty="0">
                <a:latin typeface="Palatino Linotype" panose="02040502050505030304" pitchFamily="18" charset="0"/>
              </a:rPr>
              <a:t>Krug učenjaka, pisaca i umjetnika u palači </a:t>
            </a:r>
            <a:r>
              <a:rPr lang="hr-HR" sz="2400" i="1" cap="none" dirty="0">
                <a:latin typeface="Palatino Linotype" panose="02040502050505030304" pitchFamily="18" charset="0"/>
              </a:rPr>
              <a:t>Bolognetti </a:t>
            </a:r>
            <a:r>
              <a:rPr lang="hr-HR" sz="2400" cap="none" dirty="0">
                <a:latin typeface="Palatino Linotype" panose="02040502050505030304" pitchFamily="18" charset="0"/>
              </a:rPr>
              <a:t>u Rimu („salon”)</a:t>
            </a:r>
          </a:p>
          <a:p>
            <a:pPr lvl="1"/>
            <a:r>
              <a:rPr lang="hr-HR" sz="2000" cap="none" dirty="0">
                <a:latin typeface="Palatino Linotype" panose="02040502050505030304" pitchFamily="18" charset="0"/>
              </a:rPr>
              <a:t>Između ostalih, Ruđer Bošković, Johann Wolfgang von Goethe (u prolazu), slikarica </a:t>
            </a:r>
            <a:r>
              <a:rPr lang="it-IT" sz="2000" cap="none" dirty="0" smtClean="0">
                <a:latin typeface="Palatino Linotype" panose="02040502050505030304" pitchFamily="18" charset="0"/>
              </a:rPr>
              <a:t>Angeli</a:t>
            </a:r>
            <a:r>
              <a:rPr lang="hr-HR" sz="2000" cap="none" dirty="0" smtClean="0">
                <a:latin typeface="Palatino Linotype" panose="02040502050505030304" pitchFamily="18" charset="0"/>
              </a:rPr>
              <a:t>k</a:t>
            </a:r>
            <a:r>
              <a:rPr lang="it-IT" sz="2000" cap="none" dirty="0" smtClean="0">
                <a:latin typeface="Palatino Linotype" panose="02040502050505030304" pitchFamily="18" charset="0"/>
              </a:rPr>
              <a:t>a </a:t>
            </a:r>
            <a:r>
              <a:rPr lang="it-IT" sz="2000" cap="none" dirty="0">
                <a:latin typeface="Palatino Linotype" panose="02040502050505030304" pitchFamily="18" charset="0"/>
              </a:rPr>
              <a:t>Kauffmann, Silvia Curtoni Verza</a:t>
            </a:r>
            <a:r>
              <a:rPr lang="hr-HR" sz="2000" cap="none" dirty="0">
                <a:latin typeface="Palatino Linotype" panose="02040502050505030304" pitchFamily="18" charset="0"/>
              </a:rPr>
              <a:t> (voditeljica salona u Veroni), </a:t>
            </a:r>
            <a:r>
              <a:rPr lang="it-IT" sz="2000" cap="none" dirty="0">
                <a:latin typeface="Palatino Linotype" panose="02040502050505030304" pitchFamily="18" charset="0"/>
              </a:rPr>
              <a:t>Marianna Dionigi</a:t>
            </a:r>
            <a:r>
              <a:rPr lang="hr-HR" sz="2000" cap="none" dirty="0">
                <a:latin typeface="Palatino Linotype" panose="02040502050505030304" pitchFamily="18" charset="0"/>
              </a:rPr>
              <a:t> (slikarica, spisateljica, prijateljica Shelleya i Leopardija, učenica Kunića...) i njena kći Enrichetta, udana Orfei</a:t>
            </a:r>
            <a:endParaRPr lang="en-GB" sz="2000" cap="none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F7B8D-BE0F-4090-944C-27D8D583F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5" y="171450"/>
            <a:ext cx="3028950" cy="4772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1F0EC0-9AEF-4E07-B04D-6B9120F03B61}"/>
              </a:ext>
            </a:extLst>
          </p:cNvPr>
          <p:cNvSpPr txBox="1"/>
          <p:nvPr/>
        </p:nvSpPr>
        <p:spPr>
          <a:xfrm>
            <a:off x="8877301" y="5090373"/>
            <a:ext cx="317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https://books.google.hr/books?id=veBQd4-jckUC&amp;source=gbs_navlinks_s</a:t>
            </a:r>
          </a:p>
        </p:txBody>
      </p:sp>
    </p:spTree>
    <p:extLst>
      <p:ext uri="{BB962C8B-B14F-4D97-AF65-F5344CB8AC3E}">
        <p14:creationId xmlns:p14="http://schemas.microsoft.com/office/powerpoint/2010/main" val="177186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1106-47B7-459F-B7CC-D9E8B05B8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96" y="1114196"/>
            <a:ext cx="5434752" cy="1596177"/>
          </a:xfrm>
        </p:spPr>
        <p:txBody>
          <a:bodyPr/>
          <a:lstStyle/>
          <a:p>
            <a:r>
              <a:rPr lang="hr-HR" b="1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Ana Katarina Zrinska</a:t>
            </a:r>
            <a:endParaRPr lang="en-GB" b="1" cap="none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4450-E2E6-44A7-8C7D-1F2E7EC984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278" y="2727158"/>
            <a:ext cx="10748210" cy="3982258"/>
          </a:xfrm>
        </p:spPr>
        <p:txBody>
          <a:bodyPr>
            <a:noAutofit/>
          </a:bodyPr>
          <a:lstStyle/>
          <a:p>
            <a:r>
              <a:rPr lang="hr-HR" sz="2800" cap="none" dirty="0">
                <a:latin typeface="Palatino Linotype" panose="02040502050505030304" pitchFamily="18" charset="0"/>
              </a:rPr>
              <a:t>R. Frankopan, Bosiljevo, c. 1625 – Graz, 1673</a:t>
            </a:r>
          </a:p>
          <a:p>
            <a:r>
              <a:rPr lang="hr-HR" sz="2800" cap="none" dirty="0">
                <a:latin typeface="Palatino Linotype" panose="02040502050505030304" pitchFamily="18" charset="0"/>
              </a:rPr>
              <a:t>Govorila hrvatski i njemački, naučila latinski, mađarski i talijanski</a:t>
            </a:r>
          </a:p>
          <a:p>
            <a:r>
              <a:rPr lang="hr-HR" sz="2800" cap="none" dirty="0">
                <a:latin typeface="Palatino Linotype" panose="02040502050505030304" pitchFamily="18" charset="0"/>
              </a:rPr>
              <a:t>Ozaljski književni krug</a:t>
            </a:r>
          </a:p>
          <a:p>
            <a:r>
              <a:rPr lang="hr-HR" sz="2800" cap="none" dirty="0">
                <a:latin typeface="Palatino Linotype" panose="02040502050505030304" pitchFamily="18" charset="0"/>
              </a:rPr>
              <a:t>M</a:t>
            </a:r>
            <a:r>
              <a:rPr lang="en-GB" sz="2800" cap="none" dirty="0" err="1">
                <a:latin typeface="Palatino Linotype" panose="02040502050505030304" pitchFamily="18" charset="0"/>
              </a:rPr>
              <a:t>olitvenik</a:t>
            </a:r>
            <a:r>
              <a:rPr lang="en-GB" sz="2800" cap="none" dirty="0">
                <a:latin typeface="Palatino Linotype" panose="02040502050505030304" pitchFamily="18" charset="0"/>
              </a:rPr>
              <a:t> 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Putni</a:t>
            </a:r>
            <a:r>
              <a:rPr lang="en-GB" sz="2800" i="1" cap="none" dirty="0">
                <a:latin typeface="Palatino Linotype" panose="02040502050505030304" pitchFamily="18" charset="0"/>
              </a:rPr>
              <a:t> 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tovaruš</a:t>
            </a:r>
            <a:r>
              <a:rPr lang="hr-HR" sz="2800" cap="none" dirty="0">
                <a:latin typeface="Palatino Linotype" panose="02040502050505030304" pitchFamily="18" charset="0"/>
              </a:rPr>
              <a:t> (1661 tiskan u Mlecima, prijevod s njem.)</a:t>
            </a:r>
          </a:p>
          <a:p>
            <a:r>
              <a:rPr lang="hr-HR" sz="2800" i="1" cap="none" dirty="0">
                <a:latin typeface="Palatino Linotype" panose="02040502050505030304" pitchFamily="18" charset="0"/>
              </a:rPr>
              <a:t>Pjesmarica </a:t>
            </a:r>
            <a:r>
              <a:rPr lang="hr-HR" sz="2800" cap="none" dirty="0">
                <a:latin typeface="Palatino Linotype" panose="02040502050505030304" pitchFamily="18" charset="0"/>
              </a:rPr>
              <a:t>– njene i tuđe pjesme, na hrv., lat., njem. i slovenskom</a:t>
            </a:r>
          </a:p>
          <a:p>
            <a:r>
              <a:rPr lang="hr-HR" sz="2800" i="1" cap="none" dirty="0">
                <a:latin typeface="Palatino Linotype" panose="02040502050505030304" pitchFamily="18" charset="0"/>
              </a:rPr>
              <a:t>Sibila </a:t>
            </a:r>
            <a:r>
              <a:rPr lang="hr-HR" sz="2800" cap="none" dirty="0">
                <a:latin typeface="Palatino Linotype" panose="02040502050505030304" pitchFamily="18" charset="0"/>
              </a:rPr>
              <a:t>– pjesme gatalice (s mađ. preveo Petar Zrinski?)</a:t>
            </a:r>
            <a:endParaRPr lang="en-GB" sz="2800" i="1" cap="none" dirty="0"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1D595-BD5F-496E-A5EE-A0C1E071B1EF}"/>
              </a:ext>
            </a:extLst>
          </p:cNvPr>
          <p:cNvSpPr txBox="1"/>
          <p:nvPr/>
        </p:nvSpPr>
        <p:spPr>
          <a:xfrm>
            <a:off x="6721642" y="363511"/>
            <a:ext cx="52101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Ovo</a:t>
            </a:r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 za </a:t>
            </a:r>
            <a:r>
              <a:rPr lang="en-GB" sz="2600" i="1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spominak</a:t>
            </a:r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2600" i="1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ja</a:t>
            </a:r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2600" i="1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hotih</a:t>
            </a:r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2600" i="1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spisati</a:t>
            </a:r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hr-HR" sz="2600" i="1" dirty="0">
              <a:solidFill>
                <a:schemeClr val="accent4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A za </a:t>
            </a:r>
            <a:r>
              <a:rPr lang="en-GB" sz="2600" i="1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ve</a:t>
            </a:r>
            <a:r>
              <a:rPr lang="hr-HR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č</a:t>
            </a:r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u </a:t>
            </a:r>
            <a:r>
              <a:rPr lang="en-GB" sz="2600" i="1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diku</a:t>
            </a:r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č</a:t>
            </a:r>
            <a:r>
              <a:rPr lang="en-GB" sz="2600" i="1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init</a:t>
            </a:r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č</a:t>
            </a:r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u </a:t>
            </a:r>
            <a:r>
              <a:rPr lang="en-GB" sz="2600" i="1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spivati</a:t>
            </a:r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,</a:t>
            </a:r>
            <a:endParaRPr lang="hr-HR" sz="2600" i="1" dirty="0">
              <a:solidFill>
                <a:schemeClr val="accent4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GB" sz="2600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Katarina </a:t>
            </a:r>
            <a:r>
              <a:rPr lang="en-GB" sz="2600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Zrinska</a:t>
            </a:r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2600" i="1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svitu</a:t>
            </a:r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2600" i="1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napred</a:t>
            </a:r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2600" i="1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dati</a:t>
            </a:r>
            <a:endParaRPr lang="hr-HR" sz="2600" i="1" dirty="0">
              <a:solidFill>
                <a:schemeClr val="accent4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Da </a:t>
            </a:r>
            <a:r>
              <a:rPr lang="en-GB" sz="2600" i="1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im</a:t>
            </a:r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 Bog da lip </a:t>
            </a:r>
            <a:r>
              <a:rPr lang="en-GB" sz="2600" i="1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glas</a:t>
            </a:r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 u </a:t>
            </a:r>
            <a:r>
              <a:rPr lang="en-GB" sz="2600" i="1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vik</a:t>
            </a:r>
            <a:r>
              <a:rPr lang="en-GB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 u</a:t>
            </a:r>
            <a:r>
              <a:rPr lang="hr-HR" sz="2600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ž</a:t>
            </a:r>
            <a:r>
              <a:rPr lang="en-GB" sz="2600" i="1" dirty="0" err="1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ivati</a:t>
            </a:r>
            <a:endParaRPr lang="en-GB" sz="2600" i="1" dirty="0">
              <a:solidFill>
                <a:schemeClr val="accent4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FF79-B558-4DA8-92C2-45DCF389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en-GB" sz="4400" b="1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Katarina </a:t>
            </a:r>
            <a:r>
              <a:rPr lang="en-GB" sz="4400" b="1" cap="none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Patačić</a:t>
            </a:r>
            <a:r>
              <a:rPr lang="en-GB" sz="4400" b="1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n-GB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8FBB2-5F4C-4378-B903-7D560BF511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076" y="1804724"/>
            <a:ext cx="11415846" cy="52618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cap="none" dirty="0">
                <a:latin typeface="Palatino Linotype" panose="02040502050505030304" pitchFamily="18" charset="0"/>
              </a:rPr>
              <a:t>17</a:t>
            </a:r>
            <a:r>
              <a:rPr lang="hr-HR" sz="3200" cap="none" dirty="0">
                <a:latin typeface="Palatino Linotype" panose="02040502050505030304" pitchFamily="18" charset="0"/>
              </a:rPr>
              <a:t>4</a:t>
            </a:r>
            <a:r>
              <a:rPr lang="en-GB" sz="3200" cap="none" dirty="0">
                <a:latin typeface="Palatino Linotype" panose="02040502050505030304" pitchFamily="18" charset="0"/>
              </a:rPr>
              <a:t>5-</a:t>
            </a:r>
            <a:r>
              <a:rPr lang="hr-HR" sz="3200" cap="none" dirty="0">
                <a:latin typeface="Palatino Linotype" panose="02040502050505030304" pitchFamily="18" charset="0"/>
              </a:rPr>
              <a:t>1811</a:t>
            </a:r>
            <a:r>
              <a:rPr lang="en-GB" sz="3200" cap="none" dirty="0">
                <a:latin typeface="Palatino Linotype" panose="02040502050505030304" pitchFamily="18" charset="0"/>
              </a:rPr>
              <a:t>,</a:t>
            </a:r>
            <a:r>
              <a:rPr lang="hr-HR" sz="3200" cap="none" dirty="0">
                <a:latin typeface="Palatino Linotype" panose="02040502050505030304" pitchFamily="18" charset="0"/>
              </a:rPr>
              <a:t> Varaždin, r. </a:t>
            </a:r>
            <a:r>
              <a:rPr lang="en-GB" sz="3200" cap="none" dirty="0" err="1">
                <a:latin typeface="Palatino Linotype" panose="02040502050505030304" pitchFamily="18" charset="0"/>
              </a:rPr>
              <a:t>Keglević</a:t>
            </a:r>
            <a:r>
              <a:rPr lang="hr-HR" sz="3200" cap="none" dirty="0">
                <a:latin typeface="Palatino Linotype" panose="02040502050505030304" pitchFamily="18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hr-HR" sz="3000" cap="none" dirty="0">
                <a:latin typeface="Palatino Linotype" panose="02040502050505030304" pitchFamily="18" charset="0"/>
              </a:rPr>
              <a:t>majka joj je kći</a:t>
            </a:r>
            <a:r>
              <a:rPr lang="en-GB" sz="3000" cap="none" dirty="0">
                <a:latin typeface="Palatino Linotype" panose="02040502050505030304" pitchFamily="18" charset="0"/>
              </a:rPr>
              <a:t> </a:t>
            </a:r>
            <a:r>
              <a:rPr lang="hr-HR" sz="3000" cap="none" dirty="0">
                <a:latin typeface="Palatino Linotype" panose="02040502050505030304" pitchFamily="18" charset="0"/>
              </a:rPr>
              <a:t>bana Ivana V </a:t>
            </a:r>
            <a:r>
              <a:rPr lang="en-GB" sz="3000" cap="none" dirty="0" err="1">
                <a:latin typeface="Palatino Linotype" panose="02040502050505030304" pitchFamily="18" charset="0"/>
              </a:rPr>
              <a:t>Drašković</a:t>
            </a:r>
            <a:r>
              <a:rPr lang="hr-HR" sz="3000" cap="none" dirty="0">
                <a:latin typeface="Palatino Linotype" panose="02040502050505030304" pitchFamily="18" charset="0"/>
              </a:rPr>
              <a:t>a</a:t>
            </a:r>
            <a:r>
              <a:rPr lang="en-GB" sz="3000" cap="none" dirty="0">
                <a:latin typeface="Palatino Linotype" panose="02040502050505030304" pitchFamily="18" charset="0"/>
              </a:rPr>
              <a:t> </a:t>
            </a:r>
            <a:endParaRPr lang="hr-HR" sz="3000" cap="none" dirty="0">
              <a:latin typeface="Palatino Linotype" panose="0204050205050503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hr-HR" sz="3000" cap="none" dirty="0">
                <a:latin typeface="Palatino Linotype" panose="02040502050505030304" pitchFamily="18" charset="0"/>
              </a:rPr>
              <a:t>velikaško okružje Patačićeva dvora</a:t>
            </a:r>
          </a:p>
          <a:p>
            <a:pPr>
              <a:lnSpc>
                <a:spcPct val="100000"/>
              </a:lnSpc>
            </a:pPr>
            <a:r>
              <a:rPr lang="hr-HR" sz="3200" cap="none" dirty="0">
                <a:latin typeface="Palatino Linotype" panose="02040502050505030304" pitchFamily="18" charset="0"/>
              </a:rPr>
              <a:t>P</a:t>
            </a:r>
            <a:r>
              <a:rPr lang="en-GB" sz="3200" cap="none" dirty="0" err="1">
                <a:latin typeface="Palatino Linotype" panose="02040502050505030304" pitchFamily="18" charset="0"/>
              </a:rPr>
              <a:t>revodila</a:t>
            </a:r>
            <a:r>
              <a:rPr lang="en-GB" sz="3200" cap="none" dirty="0">
                <a:latin typeface="Palatino Linotype" panose="02040502050505030304" pitchFamily="18" charset="0"/>
              </a:rPr>
              <a:t> je</a:t>
            </a:r>
            <a:r>
              <a:rPr lang="hr-HR" sz="3200" cap="none" dirty="0">
                <a:latin typeface="Palatino Linotype" panose="02040502050505030304" pitchFamily="18" charset="0"/>
              </a:rPr>
              <a:t> </a:t>
            </a:r>
            <a:r>
              <a:rPr lang="en-GB" sz="3200" cap="none" dirty="0" err="1">
                <a:latin typeface="Palatino Linotype" panose="02040502050505030304" pitchFamily="18" charset="0"/>
              </a:rPr>
              <a:t>poeziju</a:t>
            </a:r>
            <a:r>
              <a:rPr lang="en-GB" sz="3200" cap="none" dirty="0">
                <a:latin typeface="Palatino Linotype" panose="02040502050505030304" pitchFamily="18" charset="0"/>
              </a:rPr>
              <a:t> s </a:t>
            </a:r>
            <a:r>
              <a:rPr lang="en-GB" sz="3200" cap="none" dirty="0" err="1">
                <a:latin typeface="Palatino Linotype" panose="02040502050505030304" pitchFamily="18" charset="0"/>
              </a:rPr>
              <a:t>talijanskog</a:t>
            </a:r>
            <a:r>
              <a:rPr lang="en-GB" sz="3200" cap="none" dirty="0">
                <a:latin typeface="Palatino Linotype" panose="02040502050505030304" pitchFamily="18" charset="0"/>
              </a:rPr>
              <a:t> </a:t>
            </a:r>
            <a:r>
              <a:rPr lang="en-GB" sz="3200" cap="none" dirty="0" err="1">
                <a:latin typeface="Palatino Linotype" panose="02040502050505030304" pitchFamily="18" charset="0"/>
              </a:rPr>
              <a:t>na</a:t>
            </a:r>
            <a:r>
              <a:rPr lang="en-GB" sz="3200" cap="none" dirty="0">
                <a:latin typeface="Palatino Linotype" panose="02040502050505030304" pitchFamily="18" charset="0"/>
              </a:rPr>
              <a:t> </a:t>
            </a:r>
            <a:r>
              <a:rPr lang="en-GB" sz="3200" cap="none" dirty="0" err="1">
                <a:latin typeface="Palatino Linotype" panose="02040502050505030304" pitchFamily="18" charset="0"/>
              </a:rPr>
              <a:t>hrvatski</a:t>
            </a:r>
            <a:r>
              <a:rPr lang="en-GB" sz="3200" cap="none" dirty="0">
                <a:latin typeface="Palatino Linotype" panose="02040502050505030304" pitchFamily="18" charset="0"/>
              </a:rPr>
              <a:t>: </a:t>
            </a:r>
            <a:endParaRPr lang="hr-HR" sz="3200" cap="none" dirty="0">
              <a:latin typeface="Palatino Linotype" panose="0204050205050503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GB" sz="2800" i="1" cap="none" dirty="0" err="1">
                <a:latin typeface="Palatino Linotype" panose="02040502050505030304" pitchFamily="18" charset="0"/>
              </a:rPr>
              <a:t>Pesme</a:t>
            </a:r>
            <a:r>
              <a:rPr lang="en-GB" sz="2800" i="1" cap="none" dirty="0">
                <a:latin typeface="Palatino Linotype" panose="02040502050505030304" pitchFamily="18" charset="0"/>
              </a:rPr>
              <a:t> 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horvatske</a:t>
            </a:r>
            <a:r>
              <a:rPr lang="en-GB" sz="2800" i="1" cap="none" dirty="0">
                <a:latin typeface="Palatino Linotype" panose="02040502050505030304" pitchFamily="18" charset="0"/>
              </a:rPr>
              <a:t> </a:t>
            </a:r>
            <a:r>
              <a:rPr lang="en-GB" sz="2800" cap="none" dirty="0">
                <a:latin typeface="Palatino Linotype" panose="02040502050505030304" pitchFamily="18" charset="0"/>
              </a:rPr>
              <a:t>(</a:t>
            </a:r>
            <a:r>
              <a:rPr lang="en-GB" sz="2800" cap="none" dirty="0" err="1">
                <a:latin typeface="Palatino Linotype" panose="02040502050505030304" pitchFamily="18" charset="0"/>
              </a:rPr>
              <a:t>Varaždin</a:t>
            </a:r>
            <a:r>
              <a:rPr lang="en-GB" sz="2800" cap="none" dirty="0">
                <a:latin typeface="Palatino Linotype" panose="02040502050505030304" pitchFamily="18" charset="0"/>
              </a:rPr>
              <a:t> 1781</a:t>
            </a:r>
            <a:r>
              <a:rPr lang="hr-HR" sz="2800" cap="none" dirty="0">
                <a:latin typeface="Palatino Linotype" panose="02040502050505030304" pitchFamily="18" charset="0"/>
              </a:rPr>
              <a:t>, nepoznato autorstvo</a:t>
            </a:r>
            <a:r>
              <a:rPr lang="en-GB" sz="2800" cap="none" dirty="0">
                <a:latin typeface="Palatino Linotype" panose="02040502050505030304" pitchFamily="18" charset="0"/>
              </a:rPr>
              <a:t>)</a:t>
            </a:r>
            <a:endParaRPr lang="hr-HR" sz="2800" cap="none" dirty="0">
              <a:latin typeface="Palatino Linotype" panose="0204050205050503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en-GB" sz="2800" cap="none" dirty="0">
                <a:latin typeface="Palatino Linotype" panose="02040502050505030304" pitchFamily="18" charset="0"/>
              </a:rPr>
              <a:t>31 </a:t>
            </a:r>
            <a:r>
              <a:rPr lang="en-GB" sz="2800" cap="none" dirty="0" err="1">
                <a:latin typeface="Palatino Linotype" panose="02040502050505030304" pitchFamily="18" charset="0"/>
              </a:rPr>
              <a:t>pjesm</a:t>
            </a:r>
            <a:r>
              <a:rPr lang="hr-HR" sz="2800" cap="none" dirty="0">
                <a:latin typeface="Palatino Linotype" panose="02040502050505030304" pitchFamily="18" charset="0"/>
              </a:rPr>
              <a:t>a (većinom </a:t>
            </a:r>
            <a:r>
              <a:rPr lang="en-GB" sz="2800" cap="none" dirty="0" err="1">
                <a:latin typeface="Palatino Linotype" panose="02040502050505030304" pitchFamily="18" charset="0"/>
              </a:rPr>
              <a:t>ljubavne</a:t>
            </a:r>
            <a:r>
              <a:rPr lang="hr-HR" sz="2800" cap="none" dirty="0">
                <a:latin typeface="Palatino Linotype" panose="02040502050505030304" pitchFamily="18" charset="0"/>
              </a:rPr>
              <a:t>)</a:t>
            </a:r>
            <a:r>
              <a:rPr lang="en-GB" sz="2800" cap="none" dirty="0">
                <a:latin typeface="Palatino Linotype" panose="02040502050505030304" pitchFamily="18" charset="0"/>
              </a:rPr>
              <a:t>, </a:t>
            </a:r>
            <a:r>
              <a:rPr lang="en-GB" sz="2800" cap="none" dirty="0" err="1">
                <a:latin typeface="Palatino Linotype" panose="02040502050505030304" pitchFamily="18" charset="0"/>
              </a:rPr>
              <a:t>prva</a:t>
            </a:r>
            <a:r>
              <a:rPr lang="en-GB" sz="2800" cap="none" dirty="0">
                <a:latin typeface="Palatino Linotype" panose="02040502050505030304" pitchFamily="18" charset="0"/>
              </a:rPr>
              <a:t> </a:t>
            </a:r>
            <a:r>
              <a:rPr lang="en-GB" sz="2800" cap="none" dirty="0" err="1">
                <a:latin typeface="Palatino Linotype" panose="02040502050505030304" pitchFamily="18" charset="0"/>
              </a:rPr>
              <a:t>svjetovna</a:t>
            </a:r>
            <a:r>
              <a:rPr lang="en-GB" sz="2800" cap="none" dirty="0">
                <a:latin typeface="Palatino Linotype" panose="02040502050505030304" pitchFamily="18" charset="0"/>
              </a:rPr>
              <a:t> </a:t>
            </a:r>
            <a:r>
              <a:rPr lang="en-GB" sz="2800" cap="none" dirty="0" err="1">
                <a:latin typeface="Palatino Linotype" panose="02040502050505030304" pitchFamily="18" charset="0"/>
              </a:rPr>
              <a:t>pjesmarica</a:t>
            </a:r>
            <a:r>
              <a:rPr lang="en-GB" sz="2800" cap="none" dirty="0">
                <a:latin typeface="Palatino Linotype" panose="02040502050505030304" pitchFamily="18" charset="0"/>
              </a:rPr>
              <a:t> </a:t>
            </a:r>
            <a:r>
              <a:rPr lang="en-GB" sz="2800" cap="none" dirty="0" err="1">
                <a:latin typeface="Palatino Linotype" panose="02040502050505030304" pitchFamily="18" charset="0"/>
              </a:rPr>
              <a:t>kajkavske</a:t>
            </a:r>
            <a:r>
              <a:rPr lang="en-GB" sz="2800" cap="none" dirty="0">
                <a:latin typeface="Palatino Linotype" panose="02040502050505030304" pitchFamily="18" charset="0"/>
              </a:rPr>
              <a:t> </a:t>
            </a:r>
            <a:r>
              <a:rPr lang="en-GB" sz="2800" cap="none" dirty="0" err="1">
                <a:latin typeface="Palatino Linotype" panose="02040502050505030304" pitchFamily="18" charset="0"/>
              </a:rPr>
              <a:t>književnosti</a:t>
            </a:r>
            <a:r>
              <a:rPr lang="hr-HR" sz="2800" cap="none" dirty="0">
                <a:latin typeface="Palatino Linotype" panose="02040502050505030304" pitchFamily="18" charset="0"/>
              </a:rPr>
              <a:t>; utjecaj petrarkizma i baroka</a:t>
            </a:r>
          </a:p>
          <a:p>
            <a:pPr lvl="2">
              <a:lnSpc>
                <a:spcPct val="100000"/>
              </a:lnSpc>
            </a:pPr>
            <a:r>
              <a:rPr lang="hr-HR" sz="2800" cap="none" dirty="0">
                <a:latin typeface="Palatino Linotype" panose="02040502050505030304" pitchFamily="18" charset="0"/>
              </a:rPr>
              <a:t>16 je prijevoda s tal.: 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Ljubčiča</a:t>
            </a:r>
            <a:r>
              <a:rPr lang="en-GB" sz="2800" i="1" cap="none" dirty="0">
                <a:latin typeface="Palatino Linotype" panose="02040502050505030304" pitchFamily="18" charset="0"/>
              </a:rPr>
              <a:t> 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uskok</a:t>
            </a:r>
            <a:r>
              <a:rPr lang="en-GB" sz="2800" cap="none" dirty="0">
                <a:latin typeface="Palatino Linotype" panose="02040502050505030304" pitchFamily="18" charset="0"/>
              </a:rPr>
              <a:t> </a:t>
            </a:r>
            <a:r>
              <a:rPr lang="hr-HR" sz="2800" cap="none" dirty="0">
                <a:latin typeface="Palatino Linotype" panose="02040502050505030304" pitchFamily="18" charset="0"/>
              </a:rPr>
              <a:t>&lt;</a:t>
            </a:r>
            <a:r>
              <a:rPr lang="en-GB" sz="2800" cap="none" dirty="0">
                <a:latin typeface="Palatino Linotype" panose="02040502050505030304" pitchFamily="18" charset="0"/>
              </a:rPr>
              <a:t> </a:t>
            </a:r>
            <a:r>
              <a:rPr lang="hr-HR" sz="2800" cap="none" dirty="0">
                <a:latin typeface="Palatino Linotype" panose="02040502050505030304" pitchFamily="18" charset="0"/>
              </a:rPr>
              <a:t>Torquato </a:t>
            </a:r>
            <a:r>
              <a:rPr lang="en-GB" sz="2800" cap="none" dirty="0" err="1">
                <a:latin typeface="Palatino Linotype" panose="02040502050505030304" pitchFamily="18" charset="0"/>
              </a:rPr>
              <a:t>Tass</a:t>
            </a:r>
            <a:r>
              <a:rPr lang="hr-HR" sz="2800" cap="none" dirty="0">
                <a:latin typeface="Palatino Linotype" panose="02040502050505030304" pitchFamily="18" charset="0"/>
              </a:rPr>
              <a:t>o,</a:t>
            </a:r>
            <a:r>
              <a:rPr lang="en-GB" sz="2800" cap="none" dirty="0">
                <a:latin typeface="Palatino Linotype" panose="02040502050505030304" pitchFamily="18" charset="0"/>
              </a:rPr>
              <a:t> </a:t>
            </a:r>
            <a:r>
              <a:rPr lang="en-GB" sz="2800" cap="none" dirty="0" err="1">
                <a:latin typeface="Palatino Linotype" panose="02040502050505030304" pitchFamily="18" charset="0"/>
              </a:rPr>
              <a:t>kancon</a:t>
            </a:r>
            <a:r>
              <a:rPr lang="hr-HR" sz="2800" cap="none" dirty="0">
                <a:latin typeface="Palatino Linotype" panose="02040502050505030304" pitchFamily="18" charset="0"/>
              </a:rPr>
              <a:t>a</a:t>
            </a:r>
            <a:r>
              <a:rPr lang="en-GB" sz="2800" cap="none" dirty="0">
                <a:latin typeface="Palatino Linotype" panose="02040502050505030304" pitchFamily="18" charset="0"/>
              </a:rPr>
              <a:t> </a:t>
            </a:r>
            <a:r>
              <a:rPr lang="en-GB" sz="2800" i="1" cap="none" dirty="0">
                <a:latin typeface="Palatino Linotype" panose="02040502050505030304" pitchFamily="18" charset="0"/>
              </a:rPr>
              <a:t>Amore </a:t>
            </a:r>
            <a:r>
              <a:rPr lang="en-GB" sz="2800" i="1" cap="none" dirty="0" err="1">
                <a:latin typeface="Palatino Linotype" panose="02040502050505030304" pitchFamily="18" charset="0"/>
              </a:rPr>
              <a:t>fuggitivo</a:t>
            </a:r>
            <a:endParaRPr lang="en-GB" sz="2800" cap="none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361</TotalTime>
  <Words>497</Words>
  <Application>Microsoft Office PowerPoint</Application>
  <PresentationFormat>Widescreen</PresentationFormat>
  <Paragraphs>73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Palatino Linotype</vt:lpstr>
      <vt:lpstr>Times New Roman</vt:lpstr>
      <vt:lpstr>Vapor Trail</vt:lpstr>
      <vt:lpstr>Romantika i žene kod hrvatskih latinista</vt:lpstr>
      <vt:lpstr>Poželjne karakteristike (rimska elegija, petrarkizam...)</vt:lpstr>
      <vt:lpstr>Neki romantični pjesnici</vt:lpstr>
      <vt:lpstr>Claudine Guérin de Tencin</vt:lpstr>
      <vt:lpstr>Maria Cuccovilla </vt:lpstr>
      <vt:lpstr>Ana Katarina Zrinska</vt:lpstr>
      <vt:lpstr>Katarina Patačić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Latinističke žene</dc:title>
  <dc:creator>mrmat</dc:creator>
  <cp:lastModifiedBy>Maja Rupnik Matasović</cp:lastModifiedBy>
  <cp:revision>20</cp:revision>
  <dcterms:created xsi:type="dcterms:W3CDTF">2020-12-08T10:04:28Z</dcterms:created>
  <dcterms:modified xsi:type="dcterms:W3CDTF">2023-11-21T08:24:24Z</dcterms:modified>
</cp:coreProperties>
</file>