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2" r:id="rId4"/>
    <p:sldId id="274" r:id="rId5"/>
    <p:sldId id="273" r:id="rId6"/>
    <p:sldId id="271" r:id="rId7"/>
    <p:sldId id="267" r:id="rId8"/>
    <p:sldId id="268" r:id="rId9"/>
    <p:sldId id="275" r:id="rId10"/>
    <p:sldId id="263" r:id="rId11"/>
    <p:sldId id="269" r:id="rId12"/>
    <p:sldId id="264" r:id="rId13"/>
    <p:sldId id="278" r:id="rId14"/>
    <p:sldId id="279" r:id="rId15"/>
    <p:sldId id="281" r:id="rId16"/>
    <p:sldId id="282" r:id="rId17"/>
    <p:sldId id="280" r:id="rId18"/>
    <p:sldId id="276" r:id="rId19"/>
    <p:sldId id="283" r:id="rId20"/>
    <p:sldId id="284" r:id="rId21"/>
    <p:sldId id="285" r:id="rId22"/>
    <p:sldId id="265" r:id="rId23"/>
    <p:sldId id="266" r:id="rId24"/>
    <p:sldId id="286" r:id="rId25"/>
    <p:sldId id="287" r:id="rId26"/>
    <p:sldId id="258" r:id="rId27"/>
    <p:sldId id="259" r:id="rId28"/>
    <p:sldId id="288" r:id="rId29"/>
    <p:sldId id="260" r:id="rId30"/>
    <p:sldId id="261" r:id="rId31"/>
    <p:sldId id="262" r:id="rId3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DD9A5A17-2CC8-400E-B087-0C38036B46D1}" type="datetimeFigureOut">
              <a:rPr lang="hr-HR" smtClean="0"/>
              <a:pPr/>
              <a:t>22.1.2020.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9A5A17-2CC8-400E-B087-0C38036B46D1}" type="datetimeFigureOut">
              <a:rPr lang="hr-HR" smtClean="0"/>
              <a:pPr/>
              <a:t>22.1.2020.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9A5A17-2CC8-400E-B087-0C38036B46D1}" type="datetimeFigureOut">
              <a:rPr lang="hr-HR" smtClean="0"/>
              <a:pPr/>
              <a:t>22.1.2020.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9A5A17-2CC8-400E-B087-0C38036B46D1}" type="datetimeFigureOut">
              <a:rPr lang="hr-HR" smtClean="0"/>
              <a:pPr/>
              <a:t>22.1.2020.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A5A17-2CC8-400E-B087-0C38036B46D1}" type="datetimeFigureOut">
              <a:rPr lang="hr-HR" smtClean="0"/>
              <a:pPr/>
              <a:t>22.1.2020.</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DD9A5A17-2CC8-400E-B087-0C38036B46D1}" type="datetimeFigureOut">
              <a:rPr lang="hr-HR" smtClean="0"/>
              <a:pPr/>
              <a:t>22.1.2020.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DD9A5A17-2CC8-400E-B087-0C38036B46D1}" type="datetimeFigureOut">
              <a:rPr lang="hr-HR" smtClean="0"/>
              <a:pPr/>
              <a:t>22.1.2020.</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DD9A5A17-2CC8-400E-B087-0C38036B46D1}" type="datetimeFigureOut">
              <a:rPr lang="hr-HR" smtClean="0"/>
              <a:pPr/>
              <a:t>22.1.2020.</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A5A17-2CC8-400E-B087-0C38036B46D1}" type="datetimeFigureOut">
              <a:rPr lang="hr-HR" smtClean="0"/>
              <a:pPr/>
              <a:t>22.1.2020.</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A5A17-2CC8-400E-B087-0C38036B46D1}" type="datetimeFigureOut">
              <a:rPr lang="hr-HR" smtClean="0"/>
              <a:pPr/>
              <a:t>22.1.2020.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A5A17-2CC8-400E-B087-0C38036B46D1}" type="datetimeFigureOut">
              <a:rPr lang="hr-HR" smtClean="0"/>
              <a:pPr/>
              <a:t>22.1.2020.</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E934DC0B-97EB-421B-A4B3-5112CA775BCE}"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9A5A17-2CC8-400E-B087-0C38036B46D1}" type="datetimeFigureOut">
              <a:rPr lang="hr-HR" smtClean="0"/>
              <a:pPr/>
              <a:t>22.1.2020.</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4DC0B-97EB-421B-A4B3-5112CA775BCE}"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Mavro</a:t>
            </a:r>
            <a:r>
              <a:rPr lang="hr-HR" dirty="0" smtClean="0"/>
              <a:t> </a:t>
            </a:r>
            <a:r>
              <a:rPr lang="hr-HR" dirty="0" err="1" smtClean="0"/>
              <a:t>Orbini</a:t>
            </a:r>
            <a:r>
              <a:rPr lang="hr-HR" dirty="0" smtClean="0"/>
              <a:t>, Juraj </a:t>
            </a:r>
            <a:r>
              <a:rPr lang="hr-HR" dirty="0" err="1" smtClean="0"/>
              <a:t>Rattkay</a:t>
            </a:r>
            <a:r>
              <a:rPr lang="hr-HR" dirty="0" smtClean="0"/>
              <a:t>, Ivan Lučić </a:t>
            </a:r>
            <a:r>
              <a:rPr lang="hr-HR" dirty="0" err="1" smtClean="0"/>
              <a:t>Lucius</a:t>
            </a:r>
            <a:r>
              <a:rPr lang="hr-HR" dirty="0" smtClean="0"/>
              <a:t>, </a:t>
            </a:r>
            <a:r>
              <a:rPr lang="hr-HR" dirty="0" err="1" smtClean="0"/>
              <a:t>Illyricum</a:t>
            </a:r>
            <a:r>
              <a:rPr lang="hr-HR" dirty="0" smtClean="0"/>
              <a:t> </a:t>
            </a:r>
            <a:r>
              <a:rPr lang="hr-HR" dirty="0" err="1" smtClean="0"/>
              <a:t>sacrum</a:t>
            </a:r>
            <a:endParaRPr lang="hr-HR" dirty="0"/>
          </a:p>
        </p:txBody>
      </p:sp>
      <p:sp>
        <p:nvSpPr>
          <p:cNvPr id="3" name="Subtitle 2"/>
          <p:cNvSpPr>
            <a:spLocks noGrp="1"/>
          </p:cNvSpPr>
          <p:nvPr>
            <p:ph type="subTitle" idx="1"/>
          </p:nvPr>
        </p:nvSpPr>
        <p:spPr/>
        <p:txBody>
          <a:bodyPr/>
          <a:lstStyle/>
          <a:p>
            <a:endParaRPr lang="hr-H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IVAN LUČIĆ LUCIUS – otac hrvatske historiografije</a:t>
            </a:r>
            <a:endParaRPr lang="hr-HR" dirty="0"/>
          </a:p>
        </p:txBody>
      </p:sp>
      <p:sp>
        <p:nvSpPr>
          <p:cNvPr id="3" name="Content Placeholder 2"/>
          <p:cNvSpPr>
            <a:spLocks noGrp="1"/>
          </p:cNvSpPr>
          <p:nvPr>
            <p:ph idx="1"/>
          </p:nvPr>
        </p:nvSpPr>
        <p:spPr/>
        <p:txBody>
          <a:bodyPr>
            <a:normAutofit fontScale="70000" lnSpcReduction="20000"/>
          </a:bodyPr>
          <a:lstStyle/>
          <a:p>
            <a:r>
              <a:rPr lang="vi-VN" b="1" dirty="0" smtClean="0"/>
              <a:t>LUČIĆ, Ivan (Lucić, Lucius, Lucio; Joannes, Giovanni),</a:t>
            </a:r>
            <a:r>
              <a:rPr lang="vi-VN" dirty="0" smtClean="0"/>
              <a:t> povjesničar (Trogir, prije IX. 1604 — Rim, 11. I. 1679). Sin skupljača književne baštine i pjesnika Petra i Klare rođ. Divnić. Školovao se u rodnom gradu i u Rimu do 1619, potom u Padovi završio studij obaju prava s doktoratom 1628. Živio u Trogiru do 1633. i u Rimu do 1635, potom u Trogiru upravljao obiteljskim imetkom, skrbio o maloljetnim nećacima i kao plemić sudjelovao u gradskoj upravi (sudac, upravitelj skladišta žita, operarij katedrale, izaslanik u Veneciju 1643. i 1646, povjerenik za gradske bedeme 1648). Još za studija počeo je proučavati povijest Dalmacije te prikupljati i prepisivati povijesna djela i izvore iz arhiva dalmatinskih gradova, samostana, javnih i privatnih knjižnica. </a:t>
            </a: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p:txBody>
          <a:bodyPr>
            <a:normAutofit fontScale="70000" lnSpcReduction="20000"/>
          </a:bodyPr>
          <a:lstStyle/>
          <a:p>
            <a:r>
              <a:rPr lang="vi-VN" dirty="0" smtClean="0"/>
              <a:t>Za boravka generalnoga dalmatinskoga providura G. Foscarinija u Trogiru 1651. ponuđeno mu je da napiše povijesno djelo kojim bi se dokazalo da se Venecija, ako izgubi Kretu, može služiti kraljevskim naslovom Dalmacije. No, umjesto prigodnoga djela, on je potajice pripremao rad u kojem će na temelju dokumenata istaknuti poseban, autonoman položaj Dalmacije u Mletačkoj Republici. Svjestan opsežnosti rada na izvorima, organizirao je mrežu suradnika (V. Ponte, Š. Ljubavac, D. i F. Divnić, M. Statilić, P. Cindro, N. Cipiko i dr.), koji su prema njegovim uputama skupljali i prepisivali povijesno gradivo. Nezadovoljan političkim prilikama u domovini, nedostatkom znanstvenih djela i stručnih sugovornika te općim kulturnim ozračjem, 1654. napustio je Trogir i preselio se u Rim kako bi se uspjelije mogao posvetiti svojemu radu i potomstvu ostaviti »svjedočanstvo svoje ljubavi prema domovini«. </a:t>
            </a: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vi-VN" dirty="0" smtClean="0"/>
              <a:t>Ondje je uspostavio kontakte s vodećim eruditima, osobito sa S. Gradićem, koji mu je kao prefekt Vatikanske knjižnice pomagao u radu te ga uveo u krug Kraljevske književno-znanstvene akademije švedske kraljice Kristine i časopisa </a:t>
            </a:r>
            <a:r>
              <a:rPr lang="vi-VN" i="1" dirty="0" smtClean="0"/>
              <a:t>Giornale de’ letterati</a:t>
            </a:r>
            <a:r>
              <a:rPr lang="vi-VN" dirty="0" smtClean="0"/>
              <a:t> (F. Ughelli, G. Ciampini, G. A. Borelli, L. Holste i dr.). Organizirao je prepisivanje rukopisa, prikupio bogatu zbirku knjiga i zemljovida te pomagala za prirodoznanstveno istraživanje (dalekozor, mikroskop, toplomjer). Koncepte svojih radova slao je na prosudbu prijateljima u Italiji i domovini te ih obavješćivao o znanstvenim, kulturnim i političkim novostima, o čem svjedoči njegova korespondencija, tipičan primjer znanstvene epistolografije XVII. st. </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Ondje je uspostavio kontakte s vodećim eruditima, osobito sa S. Gradićem, koji mu je kao prefekt Vatikanske knjižnice pomagao u radu te ga uveo u krug Kraljevske književno-znanstvene akademije švedske kraljice Kristine i časopisa </a:t>
            </a:r>
            <a:r>
              <a:rPr lang="vi-VN" i="1" dirty="0" smtClean="0"/>
              <a:t>Giornale de’ letterati</a:t>
            </a:r>
            <a:r>
              <a:rPr lang="vi-VN" dirty="0" smtClean="0"/>
              <a:t> (F. Ughelli, G. Ciampini, G. A. Borelli, L. Holste i dr.). Organizirao je prepisivanje rukopisa, prikupio bogatu zbirku knjiga i zemljovida te pomagala za prirodoznanstveno istraživanje (dalekozor, mikroskop, toplomjer). </a:t>
            </a:r>
            <a:endParaRPr lang="hr-H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vi-VN" dirty="0" smtClean="0"/>
              <a:t>Koncepte svojih radova slao je na prosudbu prijateljima u Italiji i domovini te ih obavješćivao o znanstvenim, kulturnim i političkim novostima, o čem svjedoči njegova korespondencija, tipičan primjer znanstvene epistolografije XVII. st. Nakon opsežnih priprema, u Rimu je 1657. objavio svoje prvo djelo, kritičko izdanje legende o životu Ivana Trogirskoga </a:t>
            </a:r>
            <a:r>
              <a:rPr lang="vi-VN" i="1" dirty="0" smtClean="0"/>
              <a:t>Vita B. Ioannis confessoris episcopi Traguriensis</a:t>
            </a:r>
            <a:r>
              <a:rPr lang="vi-VN" dirty="0" smtClean="0"/>
              <a:t> s komentarom </a:t>
            </a:r>
            <a:r>
              <a:rPr lang="vi-VN" i="1" dirty="0" smtClean="0"/>
              <a:t>Notae historicae,</a:t>
            </a:r>
            <a:r>
              <a:rPr lang="vi-VN" dirty="0" smtClean="0"/>
              <a:t> u kojem je nastojao utvrditi točnu kronologiju događaja i dokazati povijesnu utemeljenost legende, čime se priključio suvremenim mu hagiografskim nastojanjima bolandista </a:t>
            </a:r>
            <a:r>
              <a:rPr lang="vi-VN" i="1" dirty="0" smtClean="0"/>
              <a:t>(Acta sanctorum).</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Kako zbog pogrješaka, izostavljenih rodoslovlja hrvatskih vladarskih i plemićkih obitelji te zemljovidâ nije bio zadovoljan, tiskao je dopunjena izdanja (1667, 1668), od kojih je najpotpunije posljednje, s kazalom i Lučićevim ispravcima (prijevod ulomaka: </a:t>
            </a:r>
            <a:r>
              <a:rPr lang="vi-VN" i="1" dirty="0" smtClean="0"/>
              <a:t>Hrvatski latinisti,</a:t>
            </a:r>
            <a:r>
              <a:rPr lang="vi-VN" dirty="0" smtClean="0"/>
              <a:t> 2. Pet stoljeća hrvatske književnosti, 3. Zagreb 1970, 50–65). Najpotpuniji i najpoznatiji zemljovid, </a:t>
            </a:r>
            <a:r>
              <a:rPr lang="vi-VN" i="1" dirty="0" smtClean="0"/>
              <a:t>Illyricum hodiernum,</a:t>
            </a:r>
            <a:r>
              <a:rPr lang="vi-VN" dirty="0" smtClean="0"/>
              <a:t> prikazuje Dalmaciju, Hrvatsku, Slavoniju i Bosnu, odn. Ilirik u granicama koje je 1653. odredila Sveta rimska rota radi okončanja spora o pravu na korištenje svetojeronimskih ustanova, ujedno i razgraničenje između kršćanskih i zemalja pod turskom vlašću. Zemljovid je priredio i za objavu u </a:t>
            </a:r>
            <a:r>
              <a:rPr lang="vi-VN" i="1" dirty="0" smtClean="0"/>
              <a:t>Atlas maior sive Geographia Blaviana</a:t>
            </a:r>
            <a:r>
              <a:rPr lang="vi-VN" dirty="0" smtClean="0"/>
              <a:t> svojega izdavača J. Blaeua (Amsterdam 1668), ukrasivši ga grbovima povijesnih zemalja i posvetivši Petru IV. Zrinskomu (koji je te zemlje želio sjediniti pod svojom banskom vlašću), što mu je dalo i aktualnu političku dimenziju.</a:t>
            </a: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hr-HR" dirty="0" smtClean="0"/>
              <a:t>Unatoč zamjetnu utjecaju suvremenih prilika na </a:t>
            </a:r>
            <a:r>
              <a:rPr lang="hr-HR" dirty="0" err="1" smtClean="0"/>
              <a:t>Lučićeva</a:t>
            </a:r>
            <a:r>
              <a:rPr lang="hr-HR" dirty="0" smtClean="0"/>
              <a:t> tumačenja i zaključke, </a:t>
            </a:r>
            <a:r>
              <a:rPr lang="hr-HR" i="1" dirty="0" smtClean="0"/>
              <a:t>De </a:t>
            </a:r>
            <a:r>
              <a:rPr lang="hr-HR" i="1" dirty="0" err="1" smtClean="0"/>
              <a:t>Regno</a:t>
            </a:r>
            <a:r>
              <a:rPr lang="hr-HR" dirty="0" smtClean="0"/>
              <a:t> je obiljem materijala i kritičkim postupcima prekretnica u hrvatskoj historiografiji. Sama njegova koncepcija – prezentiranje prikupljenoga gradiva i funkcionalna interpretacija – čini ga i zbirkom izvora i povijesnim prikazom. U skladu s načelima historijske erudicije, Lučić je svoje djelo držao privremenim postignućem, o čem svjedoči i prvotna zamisao da ga naslovi »</a:t>
            </a:r>
            <a:r>
              <a:rPr lang="hr-HR" dirty="0" err="1" smtClean="0"/>
              <a:t>indagationes</a:t>
            </a:r>
            <a:r>
              <a:rPr lang="hr-HR" dirty="0" smtClean="0"/>
              <a:t>« (istraživanja). Kao rezultat njegova trajnoga dopunjivanja, 1673. nastalo je novo djelo </a:t>
            </a:r>
            <a:r>
              <a:rPr lang="hr-HR" i="1" dirty="0" err="1" smtClean="0"/>
              <a:t>Inscriptiones</a:t>
            </a:r>
            <a:r>
              <a:rPr lang="hr-HR" i="1" dirty="0" smtClean="0"/>
              <a:t> </a:t>
            </a:r>
            <a:r>
              <a:rPr lang="hr-HR" i="1" dirty="0" err="1" smtClean="0"/>
              <a:t>Dalmaticae</a:t>
            </a:r>
            <a:r>
              <a:rPr lang="hr-HR" i="1" dirty="0" smtClean="0"/>
              <a:t>,</a:t>
            </a:r>
            <a:r>
              <a:rPr lang="hr-HR" dirty="0" smtClean="0"/>
              <a:t> zbirka rimskih natpisa u Dalmaciji, koju je zamislio kao dopunu, ali ju je zbog nepravilnosti pri tiskanju objavio zasebno, a kao prilog i neke komentare ondje objavljenih djela te ispravke: </a:t>
            </a:r>
            <a:r>
              <a:rPr lang="hr-HR" i="1" dirty="0" err="1" smtClean="0"/>
              <a:t>Notae</a:t>
            </a:r>
            <a:r>
              <a:rPr lang="hr-HR" i="1" dirty="0" smtClean="0"/>
              <a:t> ad </a:t>
            </a:r>
            <a:r>
              <a:rPr lang="hr-HR" i="1" dirty="0" err="1" smtClean="0"/>
              <a:t>Memoriale</a:t>
            </a:r>
            <a:r>
              <a:rPr lang="hr-HR" i="1" dirty="0" smtClean="0"/>
              <a:t> Pauli de Paulo; </a:t>
            </a:r>
            <a:r>
              <a:rPr lang="hr-HR" i="1" dirty="0" err="1" smtClean="0"/>
              <a:t>Notae</a:t>
            </a:r>
            <a:r>
              <a:rPr lang="hr-HR" i="1" dirty="0" smtClean="0"/>
              <a:t> ad </a:t>
            </a:r>
            <a:r>
              <a:rPr lang="hr-HR" i="1" dirty="0" err="1" smtClean="0"/>
              <a:t>Palladium</a:t>
            </a:r>
            <a:r>
              <a:rPr lang="hr-HR" i="1" dirty="0" smtClean="0"/>
              <a:t> </a:t>
            </a:r>
            <a:r>
              <a:rPr lang="hr-HR" i="1" dirty="0" err="1" smtClean="0"/>
              <a:t>Fuscum</a:t>
            </a:r>
            <a:r>
              <a:rPr lang="hr-HR" dirty="0" smtClean="0"/>
              <a:t> (latinski tekst i </a:t>
            </a:r>
            <a:r>
              <a:rPr lang="hr-HR" dirty="0" err="1" smtClean="0"/>
              <a:t>hrv</a:t>
            </a:r>
            <a:r>
              <a:rPr lang="hr-HR" dirty="0" smtClean="0"/>
              <a:t>. prijevod u: P. </a:t>
            </a:r>
            <a:r>
              <a:rPr lang="hr-HR" dirty="0" err="1" smtClean="0"/>
              <a:t>Fusko</a:t>
            </a:r>
            <a:r>
              <a:rPr lang="hr-HR" dirty="0" smtClean="0"/>
              <a:t>, </a:t>
            </a:r>
            <a:r>
              <a:rPr lang="hr-HR" i="1" dirty="0" smtClean="0"/>
              <a:t>Opis obale Ilirika.</a:t>
            </a:r>
            <a:r>
              <a:rPr lang="hr-HR" dirty="0" smtClean="0"/>
              <a:t> Zagreb 1990); </a:t>
            </a:r>
            <a:r>
              <a:rPr lang="hr-HR" i="1" dirty="0" err="1" smtClean="0"/>
              <a:t>Addenda</a:t>
            </a:r>
            <a:r>
              <a:rPr lang="hr-HR" i="1" dirty="0" smtClean="0"/>
              <a:t>, vel </a:t>
            </a:r>
            <a:r>
              <a:rPr lang="hr-HR" i="1" dirty="0" err="1" smtClean="0"/>
              <a:t>corrigenda</a:t>
            </a:r>
            <a:r>
              <a:rPr lang="hr-HR" i="1" dirty="0" smtClean="0"/>
              <a:t> </a:t>
            </a:r>
            <a:r>
              <a:rPr lang="hr-HR" i="1" dirty="0" err="1" smtClean="0"/>
              <a:t>in</a:t>
            </a:r>
            <a:r>
              <a:rPr lang="hr-HR" i="1" dirty="0" smtClean="0"/>
              <a:t> opere De </a:t>
            </a:r>
            <a:r>
              <a:rPr lang="hr-HR" i="1" dirty="0" err="1" smtClean="0"/>
              <a:t>Regno</a:t>
            </a:r>
            <a:r>
              <a:rPr lang="hr-HR" i="1" dirty="0" smtClean="0"/>
              <a:t> </a:t>
            </a:r>
            <a:r>
              <a:rPr lang="hr-HR" i="1" dirty="0" err="1" smtClean="0"/>
              <a:t>Dalmatiae</a:t>
            </a:r>
            <a:r>
              <a:rPr lang="hr-HR" i="1" dirty="0" smtClean="0"/>
              <a:t> et </a:t>
            </a:r>
            <a:r>
              <a:rPr lang="hr-HR" i="1" dirty="0" err="1" smtClean="0"/>
              <a:t>Croatiae</a:t>
            </a:r>
            <a:r>
              <a:rPr lang="hr-HR" i="1" dirty="0" smtClean="0"/>
              <a:t>; </a:t>
            </a:r>
            <a:r>
              <a:rPr lang="hr-HR" i="1" dirty="0" err="1" smtClean="0"/>
              <a:t>Variae</a:t>
            </a:r>
            <a:r>
              <a:rPr lang="hr-HR" i="1" dirty="0" smtClean="0"/>
              <a:t> </a:t>
            </a:r>
            <a:r>
              <a:rPr lang="hr-HR" i="1" dirty="0" err="1" smtClean="0"/>
              <a:t>lectiones</a:t>
            </a:r>
            <a:r>
              <a:rPr lang="hr-HR" i="1" dirty="0" smtClean="0"/>
              <a:t> </a:t>
            </a:r>
            <a:r>
              <a:rPr lang="hr-HR" i="1" dirty="0" err="1" smtClean="0"/>
              <a:t>Chronici</a:t>
            </a:r>
            <a:r>
              <a:rPr lang="hr-HR" i="1" dirty="0" smtClean="0"/>
              <a:t> </a:t>
            </a:r>
            <a:r>
              <a:rPr lang="hr-HR" i="1" dirty="0" err="1" smtClean="0"/>
              <a:t>Ungarici</a:t>
            </a:r>
            <a:r>
              <a:rPr lang="hr-HR" i="1" dirty="0" smtClean="0"/>
              <a:t> </a:t>
            </a:r>
            <a:r>
              <a:rPr lang="hr-HR" i="1" dirty="0" err="1" smtClean="0"/>
              <a:t>manuscripti</a:t>
            </a:r>
            <a:r>
              <a:rPr lang="hr-HR" i="1" dirty="0" smtClean="0"/>
              <a:t> </a:t>
            </a:r>
            <a:r>
              <a:rPr lang="hr-HR" i="1" dirty="0" err="1" smtClean="0"/>
              <a:t>cum</a:t>
            </a:r>
            <a:r>
              <a:rPr lang="hr-HR" i="1" dirty="0" smtClean="0"/>
              <a:t> </a:t>
            </a:r>
            <a:r>
              <a:rPr lang="hr-HR" i="1" dirty="0" err="1" smtClean="0"/>
              <a:t>editis</a:t>
            </a:r>
            <a:r>
              <a:rPr lang="hr-HR" i="1" dirty="0" smtClean="0"/>
              <a:t>.</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Svoje je pak glavno djelo, </a:t>
            </a:r>
            <a:r>
              <a:rPr lang="vi-VN" i="1" dirty="0" smtClean="0"/>
              <a:t>De Regno Dalmatiae et Croatiae libri sex,</a:t>
            </a:r>
            <a:r>
              <a:rPr lang="vi-VN" dirty="0" smtClean="0"/>
              <a:t> o hrvatskoj povijesti od rimskoga doba do kraja XV. st., nakon višegodišnjih priprema i početnih poteškoća oko pronalaženja izdavača, objavio u Amsterdamu 1666. Motive je (ljubav prema domovini i želja za otkrivanjem istine) i osnovne pristupne postavke iznio u predgovoru i uvodu djela </a:t>
            </a:r>
            <a:r>
              <a:rPr lang="vi-VN" i="1" dirty="0" smtClean="0"/>
              <a:t>(Lectori Dalmatae veritatem amanti</a:t>
            </a:r>
            <a:r>
              <a:rPr lang="vi-VN" dirty="0" smtClean="0"/>
              <a:t> i </a:t>
            </a:r>
            <a:r>
              <a:rPr lang="vi-VN" i="1" dirty="0" smtClean="0"/>
              <a:t>Operis introductio),</a:t>
            </a:r>
            <a:r>
              <a:rPr lang="vi-VN" dirty="0" smtClean="0"/>
              <a:t> u kojima ističe prednost koju daje ispravama, težeći postizanju objektivnosti slične egzaktnim znanostima, što je jedan od »prvih metodoloških komentara naše moderne historiografije« (M. Kurelac, 1994). U djelu je kritički objavio mnogobrojne listine, što je prvi hrvatski diplomatarij, te u prilogu donio komentiranu zbirku narativnih izvora </a:t>
            </a:r>
            <a:r>
              <a:rPr lang="vi-VN" i="1" dirty="0" smtClean="0"/>
              <a:t>(Rerum Dalmaticarum scriptores),</a:t>
            </a:r>
            <a:r>
              <a:rPr lang="vi-VN" dirty="0" smtClean="0"/>
              <a:t> od kojih su neki objavljeni prvi put </a:t>
            </a:r>
            <a:r>
              <a:rPr lang="vi-VN" i="1" dirty="0" smtClean="0"/>
              <a:t>(Ljetopis popa Dukljanina, Historia Salonitana</a:t>
            </a:r>
            <a:r>
              <a:rPr lang="vi-VN" dirty="0" smtClean="0"/>
              <a:t> Tome Arhiđakona, </a:t>
            </a:r>
            <a:r>
              <a:rPr lang="vi-VN" i="1" dirty="0" smtClean="0"/>
              <a:t>Tabula a Cutheis).</a:t>
            </a: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U tom je djelu, dovršenom 1662., obuhvatio zbivanja iz prošlosti Dalmacije od rimskoga doba do 1480. Prvo izdanje tiskano je 1666. u Amsterdamu, a izašla su još dva izdanja iste knjige (1667. i 1668), od kojih je ono posljednje najpotpunije jer uz </a:t>
            </a:r>
            <a:r>
              <a:rPr lang="vi-VN" i="1" dirty="0" smtClean="0"/>
              <a:t>Kazalo znamenitih pojmova (Index rerum notabilium)</a:t>
            </a:r>
            <a:r>
              <a:rPr lang="vi-VN" dirty="0" smtClean="0"/>
              <a:t> i </a:t>
            </a:r>
            <a:r>
              <a:rPr lang="vi-VN" i="1" dirty="0" smtClean="0"/>
              <a:t>Pogrješke tako ispraviti (Errata sic corrigenda),</a:t>
            </a:r>
            <a:r>
              <a:rPr lang="vi-VN" dirty="0" smtClean="0"/>
              <a:t> sadrži rodoslovlja hrvatskih knezova i kraljeva, ispravljenu naslovnu stranicu i šest povijesnih karata Ilirika, koje čine prvi hrvatski atlas. Najpoznatija je šesta karta pod naslovom </a:t>
            </a:r>
            <a:r>
              <a:rPr lang="vi-VN" i="1" dirty="0" smtClean="0"/>
              <a:t>Današnji Ilirik (Illyricum hodiernum)</a:t>
            </a:r>
            <a:r>
              <a:rPr lang="vi-VN" dirty="0" smtClean="0"/>
              <a:t>, posvećena hrvatskome banu Petru Zrinskomu. Nju je Joannes Blaeu 1668. uvrstio u svoj atlas </a:t>
            </a:r>
            <a:r>
              <a:rPr lang="vi-VN" i="1" dirty="0" smtClean="0"/>
              <a:t>Cosmographia Blaviana</a:t>
            </a:r>
            <a:r>
              <a:rPr lang="vi-VN" dirty="0" smtClean="0"/>
              <a:t>. U svojem drugom važnom povijesnom djelu, na temelju izvorne građe obradio je povijest rodnoga grada i događaje iz povijesti Dalmacije do polovice XV. st. </a:t>
            </a:r>
            <a:endParaRPr lang="hr-HR" dirty="0" smtClean="0"/>
          </a:p>
          <a:p>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Zbirkom je pobudio poprilično zanimanje, pa su J. Spon i G. Wheler poduzeli putovanje u Dalmaciju kako bi popisali spomenike i natpise, o čem su i izvijestili (1679); i T. Mommsen pohvalio je Lučićeva postignuća u objavi epigrafske građe (</a:t>
            </a:r>
            <a:r>
              <a:rPr lang="vi-VN" i="1" dirty="0" smtClean="0"/>
              <a:t>Corpus inscriptionum Latinarum.</a:t>
            </a:r>
            <a:r>
              <a:rPr lang="vi-VN" dirty="0" smtClean="0"/>
              <a:t> Berlin 1873). Gotovo istodobno s glavnim djelom radio je i na povijesti rodnoga grada, koju je 1673. u Veneciji objavio pod naslovom </a:t>
            </a:r>
            <a:r>
              <a:rPr lang="vi-VN" i="1" dirty="0" smtClean="0"/>
              <a:t>Memorie istoriche di Tragurio ora detto Traù,</a:t>
            </a:r>
            <a:r>
              <a:rPr lang="vi-VN" dirty="0" smtClean="0"/>
              <a:t> a 1674. s naslovom </a:t>
            </a:r>
            <a:r>
              <a:rPr lang="vi-VN" i="1" dirty="0" smtClean="0"/>
              <a:t>Historia di Dalmatia, et in particolare delle Città di Traù, Spalatro, e Sebenico.</a:t>
            </a:r>
            <a:r>
              <a:rPr lang="vi-VN" dirty="0" smtClean="0"/>
              <a:t> U toj bogato dokumentiranoj knjizi opisao je povijest Trogira i drugih srednjodalmatinskih gradova od antike do poč. XV. st., posvetivši osobitu pozornost pravnoj povijesti, razvoju trogirske autonomije, nastanku i sastavu Velikoga i Maloga vijeća te običajima, jeziku i kulturi.</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Mavro</a:t>
            </a:r>
            <a:r>
              <a:rPr lang="hr-HR" dirty="0" smtClean="0"/>
              <a:t> </a:t>
            </a:r>
            <a:r>
              <a:rPr lang="hr-HR" dirty="0" err="1" smtClean="0"/>
              <a:t>Orbini</a:t>
            </a:r>
            <a:endParaRPr lang="hr-HR" dirty="0"/>
          </a:p>
        </p:txBody>
      </p:sp>
      <p:sp>
        <p:nvSpPr>
          <p:cNvPr id="3" name="Content Placeholder 2"/>
          <p:cNvSpPr>
            <a:spLocks noGrp="1"/>
          </p:cNvSpPr>
          <p:nvPr>
            <p:ph idx="1"/>
          </p:nvPr>
        </p:nvSpPr>
        <p:spPr/>
        <p:txBody>
          <a:bodyPr>
            <a:normAutofit fontScale="70000" lnSpcReduction="20000"/>
          </a:bodyPr>
          <a:lstStyle/>
          <a:p>
            <a:r>
              <a:rPr lang="vi-VN" b="1" dirty="0" smtClean="0"/>
              <a:t>Orbini, Mavro,</a:t>
            </a:r>
            <a:r>
              <a:rPr lang="vi-VN" dirty="0" smtClean="0"/>
              <a:t> hrvatski povjesničar (Dubrovnik, polovica XVI. st. – Dubrovnik, 1611). Po ocu je bio podrijetlom iz ugledne obitelji Orbini, a po majci iz obitelji Flori. U mladosti se zaredio i pristupio benediktinskomu samostanu na otoku Mljetu. Poslije je neko vrijeme boravio u samostanu u Stonu, a zatim je bio opat benediktinskoga samostana u Baču u Kaločkoj nadbiskupiji. God. 1606. u službi dubrovačke vlade boravio je na papinskom dvoru u Rimu. Od 1607. do 1609. obnašao je dužnost priora samostana sv. Andrije na istoimenom otoku na području Dubrovačke Republike, a 1610. postao je župnikom crkve sv. Antuna u Stonu Malom, odakle je na prijedlog dubrovačkoga Maloga vijeća bio prognan. Ubrzo nakon toga je umro. </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Kao posljednji dio svojevrsne trilogije o trogirskoj povijesti, 1673. priredio je i kritičko izdanje trogirskoga statuta iz 1322. i kasnijega zakonodavstva, </a:t>
            </a:r>
            <a:r>
              <a:rPr lang="vi-VN" i="1" dirty="0" smtClean="0"/>
              <a:t>Statuta et reformationes civitatis Tragurii,</a:t>
            </a:r>
            <a:r>
              <a:rPr lang="vi-VN" dirty="0" smtClean="0"/>
              <a:t> koje je po njegovoj posljednjoj želji trebalo poslužiti trogirskim sudcima (zbog zabrane mletačkih vlasti djelo objavio tek J. Cipiko 1708). Sudjelovao je i u izradbi drugih leksikografskih i povijesnih izdanja: objavio je povijesno-zemljopisni prilog </a:t>
            </a:r>
            <a:r>
              <a:rPr lang="vi-VN" i="1" dirty="0" smtClean="0"/>
              <a:t>Notae ad Thesaurum geographicum Abrahami Ortelii</a:t>
            </a:r>
            <a:r>
              <a:rPr lang="vi-VN" dirty="0" smtClean="0"/>
              <a:t> za </a:t>
            </a:r>
            <a:r>
              <a:rPr lang="vi-VN" i="1" dirty="0" smtClean="0"/>
              <a:t>Lexicon geographicum</a:t>
            </a:r>
            <a:r>
              <a:rPr lang="vi-VN" dirty="0" smtClean="0"/>
              <a:t> M. A. Baudranda (Pariz 1670), surađivao s Ughellijem na njegovoj zbirci </a:t>
            </a:r>
            <a:r>
              <a:rPr lang="vi-VN" i="1" dirty="0" smtClean="0"/>
              <a:t>Italia sacra</a:t>
            </a:r>
            <a:r>
              <a:rPr lang="vi-VN" dirty="0" smtClean="0"/>
              <a:t> (1644–62), a rođaku F. Divniću pomagao oko djela </a:t>
            </a:r>
            <a:r>
              <a:rPr lang="vi-VN" i="1" dirty="0" smtClean="0"/>
              <a:t>Historia della guerra seguita in Dalmatia tra Venetiani e Turchi dall’anno 1645 sino alla pace e separatione de’ confini</a:t>
            </a:r>
            <a:r>
              <a:rPr lang="vi-VN" dirty="0" smtClean="0"/>
              <a:t> i nakon njegove ga smrti priredio za tisak. Nakon očeve pak smrti u njegove je rukopisne zbornike </a:t>
            </a:r>
            <a:r>
              <a:rPr lang="vi-VN" i="1" dirty="0" smtClean="0"/>
              <a:t>Vartal</a:t>
            </a:r>
            <a:r>
              <a:rPr lang="vi-VN" dirty="0" smtClean="0"/>
              <a:t> i </a:t>
            </a:r>
            <a:r>
              <a:rPr lang="vi-VN" i="1" dirty="0" smtClean="0"/>
              <a:t>Varia Dalmatica</a:t>
            </a:r>
            <a:r>
              <a:rPr lang="vi-VN" dirty="0" smtClean="0"/>
              <a:t> nastavio zapisivati hrvatske i latinske tekstove.</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vi-VN" dirty="0" smtClean="0"/>
              <a:t>Također je sudjelovao u obrani autentičnosti nepoznata fragmenta Petronijeva </a:t>
            </a:r>
            <a:r>
              <a:rPr lang="vi-VN" i="1" dirty="0" smtClean="0"/>
              <a:t>Satirikona</a:t>
            </a:r>
            <a:r>
              <a:rPr lang="vi-VN" dirty="0" smtClean="0"/>
              <a:t> (prikaz </a:t>
            </a:r>
            <a:r>
              <a:rPr lang="vi-VN" i="1" dirty="0" smtClean="0"/>
              <a:t>Trimalhionove gozbe</a:t>
            </a:r>
            <a:r>
              <a:rPr lang="vi-VN" dirty="0" smtClean="0"/>
              <a:t>) koji je Statilić pronašao u knjižnici obitelji Cipiko u Trogiru te ga je s Gradićem priredio i s predgovorom </a:t>
            </a:r>
            <a:r>
              <a:rPr lang="vi-VN" i="1" dirty="0" smtClean="0"/>
              <a:t>(Typographus lectori)</a:t>
            </a:r>
            <a:r>
              <a:rPr lang="vi-VN" dirty="0" smtClean="0"/>
              <a:t> objavio u Padovi 1664. Tumačeći mu značenje paleografske i diplomatičke analize, vodio je opsežnu korespondenciju s tajnikom i historiografom Zrinskih M. Forstalom, koji je nastojao potvrditi njihovo podrijetlo od rimskoga patricijskoga roda; također je, skupljajući isprave i privilegije, sudjelovao u postizanju potvrde njihova mletačkoga plemstva. </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Autofit/>
          </a:bodyPr>
          <a:lstStyle/>
          <a:p>
            <a:r>
              <a:rPr lang="vi-VN" sz="2000" dirty="0" smtClean="0"/>
              <a:t>Djelovao je u Zboru sv. Jeronima u Rimu, isprva kao član upravnoga odbora, a kao predsjednik od 1663. Prema vlastitoj želji, pokopan je u tamošnjoj crkvi sv. Jeronima. Čvrsto povezan s domovinom, o prošlosti koje želio je što potpunije informirati europsku znanstvenu, kulturnu i političku javnost, Lučić se kritičkim pristupom, znanstvenom akribijom i neumornim radom izdignuo iz lokalnih ograničenja i uključio u znanstvene tijekove europske rane erudicije.</a:t>
            </a:r>
            <a:endParaRPr lang="hr-HR" sz="2000" dirty="0">
              <a:latin typeface="Arial Black"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vi-VN" dirty="0" smtClean="0"/>
              <a:t>Lučićev kritički komentar </a:t>
            </a:r>
            <a:r>
              <a:rPr lang="vi-VN" i="1" dirty="0" smtClean="0"/>
              <a:t>Statuta i reformacijȃ grada Trogira (Statuta et reformationes civitatis Tragurii)</a:t>
            </a:r>
            <a:r>
              <a:rPr lang="vi-VN" dirty="0" smtClean="0"/>
              <a:t> ostao je u rukopisu sve do 1708., kada ga je u Veneciji objavio Jerolim Cipiko. Surađivao je i na djelima drugih autora, a među ostalim objavio je </a:t>
            </a:r>
            <a:r>
              <a:rPr lang="vi-VN" i="1" dirty="0" smtClean="0"/>
              <a:t>Bilješke uz geografsku riznicu Abrahama Ortelija (Notae ad Thesaurum Geographicum Abrahami Ortelii)</a:t>
            </a:r>
            <a:r>
              <a:rPr lang="vi-VN" dirty="0" smtClean="0"/>
              <a:t>. S Fernandom Ughellijem surađivao je na djelu </a:t>
            </a:r>
            <a:r>
              <a:rPr lang="vi-VN" i="1" dirty="0" smtClean="0"/>
              <a:t>Sveta Italija (Italia Sacra)</a:t>
            </a:r>
            <a:r>
              <a:rPr lang="vi-VN" dirty="0" smtClean="0"/>
              <a:t>. Među njegovom bogatom ostavštinom nalazi se i opsežna korespondencija vođena sa suvremenicima te mnogobrojni radovi s područja arheologije, geografije, matematike, fizike, astronomije i graditeljstva. Proučavao je i starokršćanske spomenike, rimske mozaike i natpise. Pokopan je u crkvi sv. Jeronima u Rimu.</a:t>
            </a:r>
            <a:endParaRPr lang="hr-H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hr-HR" dirty="0" smtClean="0"/>
              <a:t>Na njegov pristup povijesnomu istraživanju uvelike je utjecao studij prava te zanimanje za matematiku, astronomiju, fiziku i geografiju. »Otac hrvatske historiografije«, autor prve kritičke povjesnice sa zbirkama isprava i djelima srednjovjekovnih pisaca te prvim povijesnim atlasom, prve kritičke hagiografije i prve tiskane zbirke natpisa, imao je izniman utjecaj na domaću historiografiju, a svrstava ga se i u same početke europske kritičke historiografije. Ostavština mu se čuva u Kaptolskom arhivu u Splitu, Arhivu HAZU, Znanstvenoj knjižnici i DA u Zadru, NSK u Zagrebu i Sveučilišnoj knjižnici u Splitu, knjižnici </a:t>
            </a:r>
            <a:r>
              <a:rPr lang="hr-HR" dirty="0" err="1" smtClean="0"/>
              <a:t>Garanjin</a:t>
            </a:r>
            <a:r>
              <a:rPr lang="hr-HR" dirty="0" smtClean="0"/>
              <a:t> </a:t>
            </a:r>
            <a:r>
              <a:rPr lang="hr-HR" dirty="0" err="1" smtClean="0"/>
              <a:t>Fanfonja</a:t>
            </a:r>
            <a:r>
              <a:rPr lang="hr-HR" dirty="0" smtClean="0"/>
              <a:t> u Muzeju grada Trogira, u Vatikanskoj knjižnici, </a:t>
            </a:r>
            <a:r>
              <a:rPr lang="hr-HR" dirty="0" err="1" smtClean="0"/>
              <a:t>Knjižnici</a:t>
            </a:r>
            <a:r>
              <a:rPr lang="hr-HR" dirty="0" smtClean="0"/>
              <a:t> </a:t>
            </a:r>
            <a:r>
              <a:rPr lang="hr-HR" dirty="0" err="1" smtClean="0"/>
              <a:t>Casanatense</a:t>
            </a:r>
            <a:r>
              <a:rPr lang="hr-HR" dirty="0" smtClean="0"/>
              <a:t> i Arhivu Zbora sv. Jeronima u Rimu te u arhivima i knjižnicama u Veneciji, Parizu i Londonu.</a:t>
            </a:r>
            <a:endParaRPr lang="hr-H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Uz 300. obljetnicu izdanja djela </a:t>
            </a:r>
            <a:r>
              <a:rPr lang="vi-VN" i="1" dirty="0" smtClean="0"/>
              <a:t>De Regno</a:t>
            </a:r>
            <a:r>
              <a:rPr lang="vi-VN" dirty="0" smtClean="0"/>
              <a:t> 1966. priređena je izložba u Muzeju grada Trogira i održan znanstveni skup u Zagrebu u organizaciji JAZU, a uz 400. obljetnicu Lučićeva rođenja 2004. Hrvatska pošta izdala je marku s njegovim likom. Po njem je 1999. nazvano Društvo studenata povijesti Hrvatskih studija Sveučilišta u Zagrebu (izdaje časopis </a:t>
            </a:r>
            <a:r>
              <a:rPr lang="vi-VN" i="1" dirty="0" smtClean="0"/>
              <a:t>Lucius</a:t>
            </a:r>
            <a:r>
              <a:rPr lang="vi-VN" dirty="0" smtClean="0"/>
              <a:t> od 2002), a 2014. nagrada za životno djelo Hrvatskoga nacionalnoga odbora za povijesne znanosti i Društva za hrvatsku povjesnicu.</a:t>
            </a:r>
            <a:endParaRPr lang="hr-H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defRPr/>
            </a:pPr>
            <a:endParaRPr lang="hr-HR" sz="4000" dirty="0" smtClean="0"/>
          </a:p>
        </p:txBody>
      </p:sp>
      <p:sp>
        <p:nvSpPr>
          <p:cNvPr id="4099" name="Rectangle 3"/>
          <p:cNvSpPr>
            <a:spLocks noGrp="1" noChangeArrowheads="1"/>
          </p:cNvSpPr>
          <p:nvPr>
            <p:ph type="body" idx="1"/>
          </p:nvPr>
        </p:nvSpPr>
        <p:spPr/>
        <p:txBody>
          <a:bodyPr/>
          <a:lstStyle/>
          <a:p>
            <a:pPr eaLnBrk="1" hangingPunct="1">
              <a:lnSpc>
                <a:spcPct val="90000"/>
              </a:lnSpc>
              <a:defRPr/>
            </a:pPr>
            <a:r>
              <a:rPr lang="hr-HR" smtClean="0"/>
              <a:t>-djelo </a:t>
            </a:r>
            <a:r>
              <a:rPr lang="hr-HR" i="1" smtClean="0"/>
              <a:t>De regno Dalmatiae et Croatiae </a:t>
            </a:r>
            <a:r>
              <a:rPr lang="hr-HR" smtClean="0"/>
              <a:t> </a:t>
            </a:r>
          </a:p>
          <a:p>
            <a:pPr eaLnBrk="1" hangingPunct="1">
              <a:lnSpc>
                <a:spcPct val="90000"/>
              </a:lnSpc>
              <a:defRPr/>
            </a:pPr>
            <a:r>
              <a:rPr lang="hr-HR" i="1" smtClean="0"/>
              <a:t>editio princeps</a:t>
            </a:r>
            <a:r>
              <a:rPr lang="hr-HR" smtClean="0"/>
              <a:t> Amsterdam 1666.</a:t>
            </a:r>
          </a:p>
          <a:p>
            <a:pPr eaLnBrk="1" hangingPunct="1">
              <a:lnSpc>
                <a:spcPct val="90000"/>
              </a:lnSpc>
              <a:defRPr/>
            </a:pPr>
            <a:r>
              <a:rPr lang="hr-HR" smtClean="0"/>
              <a:t>piše na temelju povijesnih vrela</a:t>
            </a:r>
          </a:p>
          <a:p>
            <a:pPr eaLnBrk="1" hangingPunct="1">
              <a:lnSpc>
                <a:spcPct val="90000"/>
              </a:lnSpc>
              <a:defRPr/>
            </a:pPr>
            <a:r>
              <a:rPr lang="hr-HR" smtClean="0"/>
              <a:t>…</a:t>
            </a:r>
            <a:r>
              <a:rPr lang="hr-HR" i="1" smtClean="0"/>
              <a:t>harum enim apud me maior auctoritas quam quorumlibet historicorum …</a:t>
            </a:r>
          </a:p>
          <a:p>
            <a:pPr eaLnBrk="1" hangingPunct="1">
              <a:lnSpc>
                <a:spcPct val="90000"/>
              </a:lnSpc>
              <a:defRPr/>
            </a:pPr>
            <a:r>
              <a:rPr lang="hr-HR" smtClean="0"/>
              <a:t>diplomatička, narativna, epigrafička građa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endParaRPr lang="sr-Latn-CS" smtClean="0"/>
          </a:p>
        </p:txBody>
      </p:sp>
      <p:sp>
        <p:nvSpPr>
          <p:cNvPr id="69635" name="Rectangle 3"/>
          <p:cNvSpPr>
            <a:spLocks noGrp="1" noChangeArrowheads="1"/>
          </p:cNvSpPr>
          <p:nvPr>
            <p:ph type="body" idx="1"/>
          </p:nvPr>
        </p:nvSpPr>
        <p:spPr/>
        <p:txBody>
          <a:bodyPr/>
          <a:lstStyle/>
          <a:p>
            <a:pPr eaLnBrk="1" hangingPunct="1">
              <a:defRPr/>
            </a:pPr>
            <a:r>
              <a:rPr lang="hr-HR" i="1" smtClean="0"/>
              <a:t>Memorie istoriche di Tra</a:t>
            </a:r>
            <a:r>
              <a:rPr lang="en-US" i="1" smtClean="0"/>
              <a:t>ù</a:t>
            </a:r>
            <a:endParaRPr lang="hr-HR" i="1" smtClean="0"/>
          </a:p>
          <a:p>
            <a:pPr eaLnBrk="1" hangingPunct="1">
              <a:defRPr/>
            </a:pPr>
            <a:r>
              <a:rPr lang="hr-HR" i="1" smtClean="0"/>
              <a:t>Inscriptiones Dalmaticae</a:t>
            </a:r>
          </a:p>
          <a:p>
            <a:pPr eaLnBrk="1" hangingPunct="1">
              <a:defRPr/>
            </a:pPr>
            <a:r>
              <a:rPr lang="hr-HR" i="1" smtClean="0"/>
              <a:t>Historia Salonitana maior</a:t>
            </a:r>
          </a:p>
          <a:p>
            <a:pPr eaLnBrk="1" hangingPunct="1">
              <a:buFont typeface="Wingdings" pitchFamily="2" charset="2"/>
              <a:buNone/>
              <a:defRPr/>
            </a:pPr>
            <a:r>
              <a:rPr lang="hr-HR" i="1" smtClean="0"/>
              <a:t>= “ea omnia ficta et supposititia sunt “</a:t>
            </a:r>
            <a:endParaRPr lang="en-US" i="1"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0000" lnSpcReduction="20000"/>
          </a:bodyPr>
          <a:lstStyle/>
          <a:p>
            <a:r>
              <a:rPr lang="hr-HR" dirty="0" smtClean="0"/>
              <a:t>DJELA: </a:t>
            </a:r>
            <a:r>
              <a:rPr lang="hr-HR" i="1" dirty="0" smtClean="0"/>
              <a:t>Vita B. </a:t>
            </a:r>
            <a:r>
              <a:rPr lang="hr-HR" i="1" dirty="0" err="1" smtClean="0"/>
              <a:t>Ioannis</a:t>
            </a:r>
            <a:r>
              <a:rPr lang="hr-HR" i="1" dirty="0" smtClean="0"/>
              <a:t> </a:t>
            </a:r>
            <a:r>
              <a:rPr lang="hr-HR" i="1" dirty="0" err="1" smtClean="0"/>
              <a:t>confessoris</a:t>
            </a:r>
            <a:r>
              <a:rPr lang="hr-HR" i="1" dirty="0" smtClean="0"/>
              <a:t> </a:t>
            </a:r>
            <a:r>
              <a:rPr lang="hr-HR" i="1" dirty="0" err="1" smtClean="0"/>
              <a:t>episcopi</a:t>
            </a:r>
            <a:r>
              <a:rPr lang="hr-HR" i="1" dirty="0" smtClean="0"/>
              <a:t> </a:t>
            </a:r>
            <a:r>
              <a:rPr lang="hr-HR" i="1" dirty="0" err="1" smtClean="0"/>
              <a:t>Traguriensis</a:t>
            </a:r>
            <a:r>
              <a:rPr lang="hr-HR" i="1" dirty="0" smtClean="0"/>
              <a:t>, et </a:t>
            </a:r>
            <a:r>
              <a:rPr lang="hr-HR" i="1" dirty="0" err="1" smtClean="0"/>
              <a:t>eius</a:t>
            </a:r>
            <a:r>
              <a:rPr lang="hr-HR" i="1" dirty="0" smtClean="0"/>
              <a:t> </a:t>
            </a:r>
            <a:r>
              <a:rPr lang="hr-HR" i="1" dirty="0" err="1" smtClean="0"/>
              <a:t>miracula</a:t>
            </a:r>
            <a:r>
              <a:rPr lang="hr-HR" i="1" dirty="0" smtClean="0"/>
              <a:t>.</a:t>
            </a:r>
            <a:r>
              <a:rPr lang="hr-HR" dirty="0" smtClean="0"/>
              <a:t> </a:t>
            </a:r>
            <a:r>
              <a:rPr lang="hr-HR" dirty="0" err="1" smtClean="0"/>
              <a:t>Romae</a:t>
            </a:r>
            <a:r>
              <a:rPr lang="hr-HR" dirty="0" smtClean="0"/>
              <a:t>, </a:t>
            </a:r>
            <a:r>
              <a:rPr lang="hr-HR" dirty="0" err="1" smtClean="0"/>
              <a:t>typis</a:t>
            </a:r>
            <a:r>
              <a:rPr lang="hr-HR" dirty="0" smtClean="0"/>
              <a:t> </a:t>
            </a:r>
            <a:r>
              <a:rPr lang="hr-HR" dirty="0" err="1" smtClean="0"/>
              <a:t>Thomae</a:t>
            </a:r>
            <a:r>
              <a:rPr lang="hr-HR" dirty="0" smtClean="0"/>
              <a:t> </a:t>
            </a:r>
            <a:r>
              <a:rPr lang="hr-HR" dirty="0" err="1" smtClean="0"/>
              <a:t>Colinij</a:t>
            </a:r>
            <a:r>
              <a:rPr lang="hr-HR" dirty="0" smtClean="0"/>
              <a:t>, 1657 (s </a:t>
            </a:r>
            <a:r>
              <a:rPr lang="hr-HR" dirty="0" err="1" smtClean="0"/>
              <a:t>hrv</a:t>
            </a:r>
            <a:r>
              <a:rPr lang="hr-HR" dirty="0" smtClean="0"/>
              <a:t>. prijevodom u: Legende i kronike. Split 1977, 69–121). — </a:t>
            </a:r>
            <a:r>
              <a:rPr lang="hr-HR" i="1" dirty="0" smtClean="0"/>
              <a:t>De </a:t>
            </a:r>
            <a:r>
              <a:rPr lang="hr-HR" i="1" dirty="0" err="1" smtClean="0"/>
              <a:t>Regno</a:t>
            </a:r>
            <a:r>
              <a:rPr lang="hr-HR" i="1" dirty="0" smtClean="0"/>
              <a:t> </a:t>
            </a:r>
            <a:r>
              <a:rPr lang="hr-HR" i="1" dirty="0" err="1" smtClean="0"/>
              <a:t>Dalmatiae</a:t>
            </a:r>
            <a:r>
              <a:rPr lang="hr-HR" i="1" dirty="0" smtClean="0"/>
              <a:t> et </a:t>
            </a:r>
            <a:r>
              <a:rPr lang="hr-HR" i="1" dirty="0" err="1" smtClean="0"/>
              <a:t>Croatiae</a:t>
            </a:r>
            <a:r>
              <a:rPr lang="hr-HR" i="1" dirty="0" smtClean="0"/>
              <a:t> libri </a:t>
            </a:r>
            <a:r>
              <a:rPr lang="hr-HR" i="1" dirty="0" err="1" smtClean="0"/>
              <a:t>sex</a:t>
            </a:r>
            <a:r>
              <a:rPr lang="hr-HR" i="1" dirty="0" smtClean="0"/>
              <a:t>.</a:t>
            </a:r>
            <a:r>
              <a:rPr lang="hr-HR" dirty="0" smtClean="0"/>
              <a:t> </a:t>
            </a:r>
            <a:r>
              <a:rPr lang="hr-HR" dirty="0" err="1" smtClean="0"/>
              <a:t>Amstelaedami</a:t>
            </a:r>
            <a:r>
              <a:rPr lang="hr-HR" dirty="0" smtClean="0"/>
              <a:t>, </a:t>
            </a:r>
            <a:r>
              <a:rPr lang="hr-HR" dirty="0" err="1" smtClean="0"/>
              <a:t>apud</a:t>
            </a:r>
            <a:r>
              <a:rPr lang="hr-HR" dirty="0" smtClean="0"/>
              <a:t> </a:t>
            </a:r>
            <a:r>
              <a:rPr lang="hr-HR" dirty="0" err="1" smtClean="0"/>
              <a:t>Ioannem</a:t>
            </a:r>
            <a:r>
              <a:rPr lang="hr-HR" dirty="0" smtClean="0"/>
              <a:t> </a:t>
            </a:r>
            <a:r>
              <a:rPr lang="hr-HR" dirty="0" err="1" smtClean="0"/>
              <a:t>Blaeu</a:t>
            </a:r>
            <a:r>
              <a:rPr lang="hr-HR" dirty="0" smtClean="0"/>
              <a:t>, 1666; </a:t>
            </a:r>
            <a:r>
              <a:rPr lang="hr-HR" dirty="0" err="1" smtClean="0"/>
              <a:t>Francofurti</a:t>
            </a:r>
            <a:r>
              <a:rPr lang="hr-HR" dirty="0" smtClean="0"/>
              <a:t>, </a:t>
            </a:r>
            <a:r>
              <a:rPr lang="hr-HR" dirty="0" err="1" smtClean="0"/>
              <a:t>apud</a:t>
            </a:r>
            <a:r>
              <a:rPr lang="hr-HR" dirty="0" smtClean="0"/>
              <a:t> </a:t>
            </a:r>
            <a:r>
              <a:rPr lang="hr-HR" dirty="0" err="1" smtClean="0"/>
              <a:t>Ioannem</a:t>
            </a:r>
            <a:r>
              <a:rPr lang="hr-HR" dirty="0" smtClean="0"/>
              <a:t> </a:t>
            </a:r>
            <a:r>
              <a:rPr lang="hr-HR" dirty="0" err="1" smtClean="0"/>
              <a:t>Blaeu</a:t>
            </a:r>
            <a:r>
              <a:rPr lang="hr-HR" dirty="0" smtClean="0"/>
              <a:t>, 1666</a:t>
            </a:r>
            <a:r>
              <a:rPr lang="hr-HR" baseline="30000" dirty="0" smtClean="0"/>
              <a:t>2</a:t>
            </a:r>
            <a:r>
              <a:rPr lang="hr-HR" dirty="0" smtClean="0"/>
              <a:t>, 1667</a:t>
            </a:r>
            <a:r>
              <a:rPr lang="hr-HR" baseline="30000" dirty="0" smtClean="0"/>
              <a:t>3</a:t>
            </a:r>
            <a:r>
              <a:rPr lang="hr-HR" dirty="0" smtClean="0"/>
              <a:t>; </a:t>
            </a:r>
            <a:r>
              <a:rPr lang="hr-HR" dirty="0" err="1" smtClean="0"/>
              <a:t>Amstelodami</a:t>
            </a:r>
            <a:r>
              <a:rPr lang="hr-HR" dirty="0" smtClean="0"/>
              <a:t>, </a:t>
            </a:r>
            <a:r>
              <a:rPr lang="hr-HR" dirty="0" err="1" smtClean="0"/>
              <a:t>apud</a:t>
            </a:r>
            <a:r>
              <a:rPr lang="hr-HR" dirty="0" smtClean="0"/>
              <a:t> </a:t>
            </a:r>
            <a:r>
              <a:rPr lang="hr-HR" dirty="0" err="1" smtClean="0"/>
              <a:t>Ioannem</a:t>
            </a:r>
            <a:r>
              <a:rPr lang="hr-HR" dirty="0" smtClean="0"/>
              <a:t> </a:t>
            </a:r>
            <a:r>
              <a:rPr lang="hr-HR" dirty="0" err="1" smtClean="0"/>
              <a:t>Blaeu</a:t>
            </a:r>
            <a:r>
              <a:rPr lang="hr-HR" dirty="0" smtClean="0"/>
              <a:t>, 1668</a:t>
            </a:r>
            <a:r>
              <a:rPr lang="hr-HR" baseline="30000" dirty="0" smtClean="0"/>
              <a:t>4</a:t>
            </a:r>
            <a:r>
              <a:rPr lang="hr-HR" dirty="0" smtClean="0"/>
              <a:t>; </a:t>
            </a:r>
            <a:r>
              <a:rPr lang="hr-HR" dirty="0" err="1" smtClean="0"/>
              <a:t>Vindobonae</a:t>
            </a:r>
            <a:r>
              <a:rPr lang="hr-HR" dirty="0" smtClean="0"/>
              <a:t>, </a:t>
            </a:r>
            <a:r>
              <a:rPr lang="hr-HR" dirty="0" err="1" smtClean="0"/>
              <a:t>typis</a:t>
            </a:r>
            <a:r>
              <a:rPr lang="hr-HR" dirty="0" smtClean="0"/>
              <a:t> </a:t>
            </a:r>
            <a:r>
              <a:rPr lang="hr-HR" dirty="0" err="1" smtClean="0"/>
              <a:t>Ioannis</a:t>
            </a:r>
            <a:r>
              <a:rPr lang="hr-HR" dirty="0" smtClean="0"/>
              <a:t> </a:t>
            </a:r>
            <a:r>
              <a:rPr lang="hr-HR" dirty="0" err="1" smtClean="0"/>
              <a:t>Thomae</a:t>
            </a:r>
            <a:r>
              <a:rPr lang="hr-HR" dirty="0" smtClean="0"/>
              <a:t> </a:t>
            </a:r>
            <a:r>
              <a:rPr lang="hr-HR" dirty="0" err="1" smtClean="0"/>
              <a:t>Trattner</a:t>
            </a:r>
            <a:r>
              <a:rPr lang="hr-HR" dirty="0" smtClean="0"/>
              <a:t>, 1758</a:t>
            </a:r>
            <a:r>
              <a:rPr lang="hr-HR" baseline="30000" dirty="0" smtClean="0"/>
              <a:t>5</a:t>
            </a:r>
            <a:r>
              <a:rPr lang="hr-HR" dirty="0" smtClean="0"/>
              <a:t> (</a:t>
            </a:r>
            <a:r>
              <a:rPr lang="hr-HR" dirty="0" err="1" smtClean="0"/>
              <a:t>tal</a:t>
            </a:r>
            <a:r>
              <a:rPr lang="hr-HR" dirty="0" smtClean="0"/>
              <a:t>. prijevod </a:t>
            </a:r>
            <a:r>
              <a:rPr lang="hr-HR" dirty="0" err="1" smtClean="0"/>
              <a:t>Storia</a:t>
            </a:r>
            <a:r>
              <a:rPr lang="hr-HR" dirty="0" smtClean="0"/>
              <a:t> </a:t>
            </a:r>
            <a:r>
              <a:rPr lang="hr-HR" dirty="0" err="1" smtClean="0"/>
              <a:t>del</a:t>
            </a:r>
            <a:r>
              <a:rPr lang="hr-HR" dirty="0" smtClean="0"/>
              <a:t> </a:t>
            </a:r>
            <a:r>
              <a:rPr lang="hr-HR" dirty="0" err="1" smtClean="0"/>
              <a:t>Regno</a:t>
            </a:r>
            <a:r>
              <a:rPr lang="hr-HR" dirty="0" smtClean="0"/>
              <a:t> </a:t>
            </a:r>
            <a:r>
              <a:rPr lang="hr-HR" dirty="0" err="1" smtClean="0"/>
              <a:t>di</a:t>
            </a:r>
            <a:r>
              <a:rPr lang="hr-HR" dirty="0" smtClean="0"/>
              <a:t> </a:t>
            </a:r>
            <a:r>
              <a:rPr lang="hr-HR" dirty="0" err="1" smtClean="0"/>
              <a:t>Dalmazia</a:t>
            </a:r>
            <a:r>
              <a:rPr lang="hr-HR" dirty="0" smtClean="0"/>
              <a:t> e </a:t>
            </a:r>
            <a:r>
              <a:rPr lang="hr-HR" dirty="0" err="1" smtClean="0"/>
              <a:t>di</a:t>
            </a:r>
            <a:r>
              <a:rPr lang="hr-HR" dirty="0" smtClean="0"/>
              <a:t> </a:t>
            </a:r>
            <a:r>
              <a:rPr lang="hr-HR" dirty="0" err="1" smtClean="0"/>
              <a:t>Croazia</a:t>
            </a:r>
            <a:r>
              <a:rPr lang="hr-HR" dirty="0" smtClean="0"/>
              <a:t>. </a:t>
            </a:r>
            <a:r>
              <a:rPr lang="hr-HR" dirty="0" err="1" smtClean="0"/>
              <a:t>Trieste</a:t>
            </a:r>
            <a:r>
              <a:rPr lang="hr-HR" dirty="0" smtClean="0"/>
              <a:t> 1896, pretisak 1983; </a:t>
            </a:r>
            <a:r>
              <a:rPr lang="hr-HR" dirty="0" err="1" smtClean="0"/>
              <a:t>hrv</a:t>
            </a:r>
            <a:r>
              <a:rPr lang="hr-HR" dirty="0" smtClean="0"/>
              <a:t>. prijevod prve knjige O Kraljevstvu Dalmacije i Hrvatske. Zagreb 1986). — </a:t>
            </a:r>
            <a:r>
              <a:rPr lang="hr-HR" i="1" dirty="0" err="1" smtClean="0"/>
              <a:t>Inʃcriptiones</a:t>
            </a:r>
            <a:r>
              <a:rPr lang="hr-HR" i="1" dirty="0" smtClean="0"/>
              <a:t> </a:t>
            </a:r>
            <a:r>
              <a:rPr lang="hr-HR" i="1" dirty="0" err="1" smtClean="0"/>
              <a:t>Dalmaticae</a:t>
            </a:r>
            <a:r>
              <a:rPr lang="hr-HR" i="1" dirty="0" smtClean="0"/>
              <a:t>.</a:t>
            </a:r>
            <a:r>
              <a:rPr lang="hr-HR" dirty="0" smtClean="0"/>
              <a:t> </a:t>
            </a:r>
            <a:r>
              <a:rPr lang="hr-HR" dirty="0" err="1" smtClean="0"/>
              <a:t>Venetiis</a:t>
            </a:r>
            <a:r>
              <a:rPr lang="hr-HR" dirty="0" smtClean="0"/>
              <a:t>, </a:t>
            </a:r>
            <a:r>
              <a:rPr lang="hr-HR" dirty="0" err="1" smtClean="0"/>
              <a:t>typis</a:t>
            </a:r>
            <a:r>
              <a:rPr lang="hr-HR" dirty="0" smtClean="0"/>
              <a:t> </a:t>
            </a:r>
            <a:r>
              <a:rPr lang="hr-HR" dirty="0" err="1" smtClean="0"/>
              <a:t>Stephani</a:t>
            </a:r>
            <a:r>
              <a:rPr lang="hr-HR" dirty="0" smtClean="0"/>
              <a:t> </a:t>
            </a:r>
            <a:r>
              <a:rPr lang="hr-HR" dirty="0" err="1" smtClean="0"/>
              <a:t>Curtij</a:t>
            </a:r>
            <a:r>
              <a:rPr lang="hr-HR" dirty="0" smtClean="0"/>
              <a:t>, 1673. — </a:t>
            </a:r>
            <a:r>
              <a:rPr lang="hr-HR" i="1" dirty="0" err="1" smtClean="0"/>
              <a:t>Memorie</a:t>
            </a:r>
            <a:r>
              <a:rPr lang="hr-HR" i="1" dirty="0" smtClean="0"/>
              <a:t> </a:t>
            </a:r>
            <a:r>
              <a:rPr lang="hr-HR" i="1" dirty="0" err="1" smtClean="0"/>
              <a:t>istoriche</a:t>
            </a:r>
            <a:r>
              <a:rPr lang="hr-HR" i="1" dirty="0" smtClean="0"/>
              <a:t> </a:t>
            </a:r>
            <a:r>
              <a:rPr lang="hr-HR" i="1" dirty="0" err="1" smtClean="0"/>
              <a:t>di</a:t>
            </a:r>
            <a:r>
              <a:rPr lang="hr-HR" i="1" dirty="0" smtClean="0"/>
              <a:t> </a:t>
            </a:r>
            <a:r>
              <a:rPr lang="hr-HR" i="1" dirty="0" err="1" smtClean="0"/>
              <a:t>Tragurio</a:t>
            </a:r>
            <a:r>
              <a:rPr lang="hr-HR" i="1" dirty="0" smtClean="0"/>
              <a:t> </a:t>
            </a:r>
            <a:r>
              <a:rPr lang="hr-HR" i="1" dirty="0" err="1" smtClean="0"/>
              <a:t>ora</a:t>
            </a:r>
            <a:r>
              <a:rPr lang="hr-HR" i="1" dirty="0" smtClean="0"/>
              <a:t> </a:t>
            </a:r>
            <a:r>
              <a:rPr lang="hr-HR" i="1" dirty="0" err="1" smtClean="0"/>
              <a:t>detto</a:t>
            </a:r>
            <a:r>
              <a:rPr lang="hr-HR" i="1" dirty="0" smtClean="0"/>
              <a:t> </a:t>
            </a:r>
            <a:r>
              <a:rPr lang="hr-HR" i="1" dirty="0" err="1" smtClean="0"/>
              <a:t>Traù</a:t>
            </a:r>
            <a:r>
              <a:rPr lang="hr-HR" i="1" dirty="0" smtClean="0"/>
              <a:t>.</a:t>
            </a:r>
            <a:r>
              <a:rPr lang="hr-HR" dirty="0" smtClean="0"/>
              <a:t> </a:t>
            </a:r>
            <a:r>
              <a:rPr lang="hr-HR" dirty="0" err="1" smtClean="0"/>
              <a:t>In</a:t>
            </a:r>
            <a:r>
              <a:rPr lang="hr-HR" dirty="0" smtClean="0"/>
              <a:t> </a:t>
            </a:r>
            <a:r>
              <a:rPr lang="hr-HR" dirty="0" err="1" smtClean="0"/>
              <a:t>Venetia</a:t>
            </a:r>
            <a:r>
              <a:rPr lang="hr-HR" dirty="0" smtClean="0"/>
              <a:t>, </a:t>
            </a:r>
            <a:r>
              <a:rPr lang="hr-HR" dirty="0" err="1" smtClean="0"/>
              <a:t>presso</a:t>
            </a:r>
            <a:r>
              <a:rPr lang="hr-HR" dirty="0" smtClean="0"/>
              <a:t> </a:t>
            </a:r>
            <a:r>
              <a:rPr lang="hr-HR" dirty="0" err="1" smtClean="0"/>
              <a:t>Stefano</a:t>
            </a:r>
            <a:r>
              <a:rPr lang="hr-HR" dirty="0" smtClean="0"/>
              <a:t> </a:t>
            </a:r>
            <a:r>
              <a:rPr lang="hr-HR" dirty="0" err="1" smtClean="0"/>
              <a:t>Curti</a:t>
            </a:r>
            <a:r>
              <a:rPr lang="hr-HR" dirty="0" smtClean="0"/>
              <a:t>, 1673, 1674 (</a:t>
            </a:r>
            <a:r>
              <a:rPr lang="hr-HR" dirty="0" err="1" smtClean="0"/>
              <a:t>Historia</a:t>
            </a:r>
            <a:r>
              <a:rPr lang="hr-HR" dirty="0" smtClean="0"/>
              <a:t> </a:t>
            </a:r>
            <a:r>
              <a:rPr lang="hr-HR" dirty="0" err="1" smtClean="0"/>
              <a:t>di</a:t>
            </a:r>
            <a:r>
              <a:rPr lang="hr-HR" dirty="0" smtClean="0"/>
              <a:t> </a:t>
            </a:r>
            <a:r>
              <a:rPr lang="hr-HR" dirty="0" err="1" smtClean="0"/>
              <a:t>Dalmatia</a:t>
            </a:r>
            <a:r>
              <a:rPr lang="hr-HR" dirty="0" smtClean="0"/>
              <a:t>, et </a:t>
            </a:r>
            <a:r>
              <a:rPr lang="hr-HR" dirty="0" err="1" smtClean="0"/>
              <a:t>in</a:t>
            </a:r>
            <a:r>
              <a:rPr lang="hr-HR" dirty="0" smtClean="0"/>
              <a:t> </a:t>
            </a:r>
            <a:r>
              <a:rPr lang="hr-HR" dirty="0" err="1" smtClean="0"/>
              <a:t>particolare</a:t>
            </a:r>
            <a:r>
              <a:rPr lang="hr-HR" dirty="0" smtClean="0"/>
              <a:t> delle </a:t>
            </a:r>
            <a:r>
              <a:rPr lang="hr-HR" dirty="0" err="1" smtClean="0"/>
              <a:t>città</a:t>
            </a:r>
            <a:r>
              <a:rPr lang="hr-HR" dirty="0" smtClean="0"/>
              <a:t> </a:t>
            </a:r>
            <a:r>
              <a:rPr lang="hr-HR" dirty="0" err="1" smtClean="0"/>
              <a:t>di</a:t>
            </a:r>
            <a:r>
              <a:rPr lang="hr-HR" dirty="0" smtClean="0"/>
              <a:t> </a:t>
            </a:r>
            <a:r>
              <a:rPr lang="hr-HR" dirty="0" err="1" smtClean="0"/>
              <a:t>Traù</a:t>
            </a:r>
            <a:r>
              <a:rPr lang="hr-HR" dirty="0" smtClean="0"/>
              <a:t>, </a:t>
            </a:r>
            <a:r>
              <a:rPr lang="hr-HR" dirty="0" err="1" smtClean="0"/>
              <a:t>Spalatro</a:t>
            </a:r>
            <a:r>
              <a:rPr lang="hr-HR" dirty="0" smtClean="0"/>
              <a:t>, e </a:t>
            </a:r>
            <a:r>
              <a:rPr lang="hr-HR" dirty="0" err="1" smtClean="0"/>
              <a:t>Sebenico</a:t>
            </a:r>
            <a:r>
              <a:rPr lang="hr-HR" dirty="0" smtClean="0"/>
              <a:t>); </a:t>
            </a:r>
            <a:r>
              <a:rPr lang="hr-HR" dirty="0" err="1" smtClean="0"/>
              <a:t>hrv</a:t>
            </a:r>
            <a:r>
              <a:rPr lang="hr-HR" dirty="0" smtClean="0"/>
              <a:t>. prijevod Povijesna svjedočanstva o Trogiru, 1–2. Split 1979. — Potpunija </a:t>
            </a:r>
            <a:r>
              <a:rPr lang="hr-HR" dirty="0" err="1" smtClean="0"/>
              <a:t>bibiliografija</a:t>
            </a:r>
            <a:r>
              <a:rPr lang="hr-HR" dirty="0" smtClean="0"/>
              <a:t>: M. Kurelac u: O Kraljevstvu Dalmacije i Hrvatske. Zagreb 1986, 429–453.</a:t>
            </a:r>
          </a:p>
          <a:p>
            <a:r>
              <a:rPr lang="hr-HR" dirty="0" smtClean="0"/>
              <a:t> </a:t>
            </a:r>
          </a:p>
          <a:p>
            <a:endParaRPr lang="hr-H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hr-HR" smtClean="0"/>
              <a:t>ILLYRICUM SACRUM</a:t>
            </a:r>
          </a:p>
        </p:txBody>
      </p:sp>
      <p:sp>
        <p:nvSpPr>
          <p:cNvPr id="5123" name="Rectangle 3"/>
          <p:cNvSpPr>
            <a:spLocks noGrp="1" noChangeArrowheads="1"/>
          </p:cNvSpPr>
          <p:nvPr>
            <p:ph type="body" idx="1"/>
          </p:nvPr>
        </p:nvSpPr>
        <p:spPr/>
        <p:txBody>
          <a:bodyPr/>
          <a:lstStyle/>
          <a:p>
            <a:pPr eaLnBrk="1" hangingPunct="1">
              <a:lnSpc>
                <a:spcPct val="90000"/>
              </a:lnSpc>
              <a:defRPr/>
            </a:pPr>
            <a:r>
              <a:rPr lang="en-US" smtClean="0"/>
              <a:t>Illyricum sacrum, vol. I-VIII, Venetiis 1751.-1819. </a:t>
            </a:r>
            <a:endParaRPr lang="hr-HR" smtClean="0"/>
          </a:p>
          <a:p>
            <a:pPr eaLnBrk="1" hangingPunct="1">
              <a:lnSpc>
                <a:spcPct val="90000"/>
              </a:lnSpc>
              <a:defRPr/>
            </a:pPr>
            <a:r>
              <a:rPr lang="hr-HR" smtClean="0"/>
              <a:t>počeo projekt Filippo Riceputi (1667-1742) – </a:t>
            </a:r>
            <a:r>
              <a:rPr lang="hr-HR" i="1" smtClean="0"/>
              <a:t>Prospectus Illyrici sacri</a:t>
            </a:r>
          </a:p>
          <a:p>
            <a:pPr eaLnBrk="1" hangingPunct="1">
              <a:lnSpc>
                <a:spcPct val="90000"/>
              </a:lnSpc>
              <a:defRPr/>
            </a:pPr>
            <a:r>
              <a:rPr lang="en-US" smtClean="0"/>
              <a:t>Daniele FARLATI</a:t>
            </a:r>
            <a:r>
              <a:rPr lang="hr-HR" smtClean="0"/>
              <a:t> (1690-1773) –osmislio i objavio sedam svezaka</a:t>
            </a:r>
          </a:p>
          <a:p>
            <a:pPr eaLnBrk="1" hangingPunct="1">
              <a:lnSpc>
                <a:spcPct val="90000"/>
              </a:lnSpc>
              <a:defRPr/>
            </a:pPr>
            <a:r>
              <a:rPr lang="hr-HR" smtClean="0"/>
              <a:t>Jacobo Coleti (1734-1827) objavljuje VIII. sv.</a:t>
            </a:r>
          </a:p>
          <a:p>
            <a:pPr eaLnBrk="1" hangingPunct="1">
              <a:lnSpc>
                <a:spcPct val="90000"/>
              </a:lnSpc>
              <a:defRPr/>
            </a:pPr>
            <a:r>
              <a:rPr lang="hr-HR" smtClean="0"/>
              <a:t>F. Bulić objavljuje IX. sv. 1902-1909.</a:t>
            </a:r>
          </a:p>
          <a:p>
            <a:pPr eaLnBrk="1" hangingPunct="1">
              <a:lnSpc>
                <a:spcPct val="90000"/>
              </a:lnSpc>
              <a:defRPr/>
            </a:pPr>
            <a:endParaRPr lang="hr-H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U historiografiji je ostao zapamćen po djelu </a:t>
            </a:r>
            <a:r>
              <a:rPr lang="vi-VN" i="1" dirty="0" smtClean="0"/>
              <a:t>Kraljevstvo Slavena (Il Regno degli Slavi)</a:t>
            </a:r>
            <a:r>
              <a:rPr lang="vi-VN" dirty="0" smtClean="0"/>
              <a:t>, objavljenome u Pesaru 1601., zahvaljujući kojemu se smatra jednim od najznačajnijih hrvatskih panslavista. U njegovu pisanju koristio se arhivskom građom iz knjižnice knezova Urbini i obitelji Bobaljević, djelima nekih danas manje poznatih pisaca, kao i usmenom predajom. U prvom dijelu knjige govori o podrijetlu Slavena, njihovoj povijesti i prihvaćanju kršćanstva, kao i o raširenosti slavenskog jezika. </a:t>
            </a:r>
            <a:endParaRPr lang="hr-H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endParaRPr lang="sr-Latn-CS" smtClean="0"/>
          </a:p>
        </p:txBody>
      </p:sp>
      <p:sp>
        <p:nvSpPr>
          <p:cNvPr id="6147" name="Rectangle 3"/>
          <p:cNvSpPr>
            <a:spLocks noGrp="1" noChangeArrowheads="1"/>
          </p:cNvSpPr>
          <p:nvPr>
            <p:ph type="body" idx="1"/>
          </p:nvPr>
        </p:nvSpPr>
        <p:spPr/>
        <p:txBody>
          <a:bodyPr/>
          <a:lstStyle/>
          <a:p>
            <a:pPr eaLnBrk="1" hangingPunct="1">
              <a:defRPr/>
            </a:pPr>
            <a:endParaRPr lang="hr-HR" smtClean="0"/>
          </a:p>
          <a:p>
            <a:pPr eaLnBrk="1" hangingPunct="1">
              <a:defRPr/>
            </a:pPr>
            <a:r>
              <a:rPr lang="hr-HR" smtClean="0"/>
              <a:t>Josip Mikoczy (1734-1800) – </a:t>
            </a:r>
            <a:r>
              <a:rPr lang="hr-HR" i="1" smtClean="0"/>
              <a:t>Otiorum Croatiae liber unus</a:t>
            </a:r>
          </a:p>
          <a:p>
            <a:pPr eaLnBrk="1" hangingPunct="1">
              <a:defRPr/>
            </a:pPr>
            <a:r>
              <a:rPr lang="hr-HR" smtClean="0"/>
              <a:t>Adam Baltazar Krčelić (1715-1778) –</a:t>
            </a:r>
            <a:r>
              <a:rPr lang="hr-HR" i="1" smtClean="0"/>
              <a:t>Historia episcopatus Zagrabiensis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pPr eaLnBrk="1" hangingPunct="1">
              <a:defRPr/>
            </a:pPr>
            <a:r>
              <a:rPr lang="hr-HR" sz="4000" smtClean="0"/>
              <a:t>MARKO LAURO RUIĆ (1736-1808)</a:t>
            </a:r>
            <a:br>
              <a:rPr lang="hr-HR" sz="4000" smtClean="0"/>
            </a:br>
            <a:endParaRPr lang="hr-HR" sz="4000" smtClean="0"/>
          </a:p>
        </p:txBody>
      </p:sp>
      <p:sp>
        <p:nvSpPr>
          <p:cNvPr id="70659" name="Rectangle 3"/>
          <p:cNvSpPr>
            <a:spLocks noGrp="1" noChangeArrowheads="1"/>
          </p:cNvSpPr>
          <p:nvPr>
            <p:ph type="body" idx="1"/>
          </p:nvPr>
        </p:nvSpPr>
        <p:spPr/>
        <p:txBody>
          <a:bodyPr/>
          <a:lstStyle/>
          <a:p>
            <a:pPr eaLnBrk="1" hangingPunct="1">
              <a:defRPr/>
            </a:pPr>
            <a:r>
              <a:rPr lang="it-IT" i="1" smtClean="0"/>
              <a:t>Delle Riflessioni</a:t>
            </a:r>
            <a:r>
              <a:rPr lang="it-IT" smtClean="0"/>
              <a:t> </a:t>
            </a:r>
            <a:r>
              <a:rPr lang="it-IT" i="1" smtClean="0"/>
              <a:t>Storiche sopra l’antico stato civile, ecclesiastico della città et isola di Pago o sia</a:t>
            </a:r>
            <a:r>
              <a:rPr lang="it-IT" smtClean="0"/>
              <a:t> </a:t>
            </a:r>
            <a:r>
              <a:rPr lang="it-IT" i="1" smtClean="0"/>
              <a:t>dell’ antica Cissa</a:t>
            </a:r>
            <a:r>
              <a:rPr lang="it-IT" smtClean="0"/>
              <a:t> </a:t>
            </a:r>
            <a:r>
              <a:rPr lang="it-IT" i="1" smtClean="0"/>
              <a:t>fatte da diversi autori, diplomi et altre</a:t>
            </a:r>
            <a:r>
              <a:rPr lang="it-IT" smtClean="0"/>
              <a:t> </a:t>
            </a:r>
            <a:r>
              <a:rPr lang="it-IT" i="1" smtClean="0"/>
              <a:t>carte pubbliche e private raccolte da Marco Lauro Ruich</a:t>
            </a:r>
            <a:r>
              <a:rPr lang="en-GB" smtClean="0"/>
              <a:t> </a:t>
            </a:r>
            <a:r>
              <a:rPr lang="hr-HR" smtClean="0"/>
              <a:t>-</a:t>
            </a:r>
            <a:r>
              <a:rPr lang="en-GB" smtClean="0"/>
              <a:t> 24 knjige i četiri sveska. </a:t>
            </a:r>
            <a:endParaRPr lang="hr-H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Osobitu pozornost posvetio je prošlosti Dubrovnika i uglednim pojedincima toga grada, kao i slavenskim narodima u dubrovačkom zaleđu. U drugom dijelu knjige donio je talijanski prijevod </a:t>
            </a:r>
            <a:r>
              <a:rPr lang="vi-VN" i="1" dirty="0" smtClean="0"/>
              <a:t>Ljetopisa popa Dukljanina,</a:t>
            </a:r>
            <a:r>
              <a:rPr lang="vi-VN" dirty="0" smtClean="0"/>
              <a:t> nastao na temelju danas izgubljena rukopisa, koji je tek tada postao dostupan široj javnosti. U trećem dijelu knjige, zamišljenome kao nastavak </a:t>
            </a:r>
            <a:r>
              <a:rPr lang="vi-VN" i="1" dirty="0" smtClean="0"/>
              <a:t>Ljetopisa,</a:t>
            </a:r>
            <a:r>
              <a:rPr lang="vi-VN" dirty="0" smtClean="0"/>
              <a:t> zapisao je povijest srednjovjekovne Srbije, Bosne, Hrvatske i Bugarske do 1363. godine. </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77500" lnSpcReduction="20000"/>
          </a:bodyPr>
          <a:lstStyle/>
          <a:p>
            <a:r>
              <a:rPr lang="vi-VN" dirty="0" smtClean="0"/>
              <a:t>Nakon njegova objavljivanja, a zbog pozivanja na heretičke pisce te na srpske i bugarske shizmatike, djelo </a:t>
            </a:r>
            <a:r>
              <a:rPr lang="vi-VN" i="1" dirty="0" smtClean="0"/>
              <a:t>Il Regno degli Slavi</a:t>
            </a:r>
            <a:r>
              <a:rPr lang="vi-VN" dirty="0" smtClean="0"/>
              <a:t> je 1603. u Rimu bilo stavljeno na </a:t>
            </a:r>
            <a:r>
              <a:rPr lang="vi-VN" i="1" dirty="0" smtClean="0"/>
              <a:t>Index librorum prohibitorum</a:t>
            </a:r>
            <a:r>
              <a:rPr lang="vi-VN" dirty="0" smtClean="0"/>
              <a:t>. Poslije je, unatoč Orbinijevu nekritičkomu pristupu izvorima i nepouzdanosti podataka, znatno utjecalo na dubrovačku (J. Lukarević, I. M. Gundulić) i cjelokupnu hrvatsku historiografiju (J. Kavanjin, A. Kačić Miošić, P. Ritter Vitezović, J. Ratkaj). God. 1680. svjetskoj ga je historiografiji predstavio francuski bizantolog Ch. Du Cange, a izdanje koje je u Petrogradu 1722. priredio Sava Vladislavić utjecalo je i na bugarsku historiografiju XVIII. st. (Paisij Hilandarski).</a:t>
            </a:r>
            <a:endParaRPr lang="hr-HR" dirty="0" smtClean="0"/>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1026" name="Picture 2" descr="ilustracija"/>
          <p:cNvPicPr>
            <a:picLocks noChangeAspect="1" noChangeArrowheads="1"/>
          </p:cNvPicPr>
          <p:nvPr/>
        </p:nvPicPr>
        <p:blipFill>
          <a:blip r:embed="rId2" cstate="print"/>
          <a:srcRect/>
          <a:stretch>
            <a:fillRect/>
          </a:stretch>
        </p:blipFill>
        <p:spPr bwMode="auto">
          <a:xfrm>
            <a:off x="2483768" y="620688"/>
            <a:ext cx="3886200" cy="5715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Juraj </a:t>
            </a:r>
            <a:r>
              <a:rPr lang="hr-HR" dirty="0" err="1" smtClean="0"/>
              <a:t>Rattkay</a:t>
            </a:r>
            <a:endParaRPr lang="hr-HR" dirty="0"/>
          </a:p>
        </p:txBody>
      </p:sp>
      <p:sp>
        <p:nvSpPr>
          <p:cNvPr id="3" name="Content Placeholder 2"/>
          <p:cNvSpPr>
            <a:spLocks noGrp="1"/>
          </p:cNvSpPr>
          <p:nvPr>
            <p:ph idx="1"/>
          </p:nvPr>
        </p:nvSpPr>
        <p:spPr/>
        <p:txBody>
          <a:bodyPr>
            <a:normAutofit fontScale="85000" lnSpcReduction="20000"/>
          </a:bodyPr>
          <a:lstStyle/>
          <a:p>
            <a:r>
              <a:rPr lang="vi-VN" b="1" dirty="0"/>
              <a:t>Ratkaj (Rattkay), Juraj,</a:t>
            </a:r>
            <a:r>
              <a:rPr lang="vi-VN" dirty="0" smtClean="0"/>
              <a:t> hrvatski povjesničar (Veliki Tabor, 22. XII. 1612 – Zagreb, 1. IX. 1666). Isusovačkomu redu pristupio je 1632. u Leobenu. Studirao je filozofiju u Grazu (1632–36) i teologiju u Beču (1640–41). God. 1640. bio je imenovan zagrebačkim kanonikom, 1643. čazmanskim, a 1644. kalničkim arhiđakonom, 1648. katedralnim arhiđakonom i kanonikom lektorom. God. 1649. bio je izaslanik hrvatskih staležâ na Ugarskom saboru u Požunu. Sudjelovao je u Tridesetogodišnjem ratu (1618–48) i ratu protiv Osmanlija u bitkama kraj Kladuše (1641), Petrinje, Kostajnice i na rijeci Uni. </a:t>
            </a: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a:bodyPr>
          <a:lstStyle/>
          <a:p>
            <a:r>
              <a:rPr lang="vi-VN" dirty="0" smtClean="0"/>
              <a:t>God. 1651. bio je imenovan kraljevskim povjerenikom za vlaška pitanja, ali mu je 1664. biskupski sud oduzeo časti i kanoničke prihode, nakon čega se povukao na imanje Kraj na Sutli. Od 1665. bio je župnik u Novoj Vesi. </a:t>
            </a:r>
            <a:endParaRPr lang="hr-HR" dirty="0" smtClean="0"/>
          </a:p>
          <a:p>
            <a:endParaRPr lang="hr-H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20000"/>
          </a:bodyPr>
          <a:lstStyle/>
          <a:p>
            <a:r>
              <a:rPr lang="vi-VN" dirty="0" smtClean="0"/>
              <a:t>Autor je povijesnog djela </a:t>
            </a:r>
            <a:r>
              <a:rPr lang="vi-VN" i="1" dirty="0" smtClean="0"/>
              <a:t>Spomen na kraljeve i banove Kraljevstva Dalmacije, Hrvatske i Slavonije</a:t>
            </a:r>
            <a:r>
              <a:rPr lang="vi-VN" dirty="0" smtClean="0"/>
              <a:t> (</a:t>
            </a:r>
            <a:r>
              <a:rPr lang="vi-VN" i="1" dirty="0" smtClean="0"/>
              <a:t>Memoria regum et banorum Regnorum Dalmatiae, Croatiae et Sclavoniae,</a:t>
            </a:r>
            <a:r>
              <a:rPr lang="vi-VN" dirty="0" smtClean="0"/>
              <a:t> 1652). Djelo je pisano u protureformacijskom duhu, a osudili su ga (i javno spalili) njemački protestanti, kojima su se pridružili i domaći Ratkajevi protivnici, napose svećenici Zagrebačke biskupije. Povijesnu vrijednost ima dio </a:t>
            </a:r>
            <a:r>
              <a:rPr lang="vi-VN" i="1" dirty="0" smtClean="0"/>
              <a:t>Spomena</a:t>
            </a:r>
            <a:r>
              <a:rPr lang="vi-VN" dirty="0" smtClean="0"/>
              <a:t> koji se odnosi na zbivanja što ih je autor sam doživio.</a:t>
            </a:r>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2885</Words>
  <Application>Microsoft Office PowerPoint</Application>
  <PresentationFormat>On-screen Show (4:3)</PresentationFormat>
  <Paragraphs>49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Mavro Orbini, Juraj Rattkay, Ivan Lučić Lucius, Illyricum sacrum</vt:lpstr>
      <vt:lpstr>Mavro Orbini</vt:lpstr>
      <vt:lpstr>Slide 3</vt:lpstr>
      <vt:lpstr>Slide 4</vt:lpstr>
      <vt:lpstr>Slide 5</vt:lpstr>
      <vt:lpstr>Slide 6</vt:lpstr>
      <vt:lpstr>Juraj Rattkay</vt:lpstr>
      <vt:lpstr>Slide 8</vt:lpstr>
      <vt:lpstr>Slide 9</vt:lpstr>
      <vt:lpstr>IVAN LUČIĆ LUCIUS – otac hrvatske historiografije</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ILLYRICUM SACRUM</vt:lpstr>
      <vt:lpstr>Slide 30</vt:lpstr>
      <vt:lpstr>MARKO LAURO RUIĆ (1736-1808)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 Lučić Lucius, Illyricum sacrum</dc:title>
  <dc:creator>korisnik</dc:creator>
  <cp:lastModifiedBy>korisnik</cp:lastModifiedBy>
  <cp:revision>10</cp:revision>
  <dcterms:created xsi:type="dcterms:W3CDTF">2020-01-13T19:32:27Z</dcterms:created>
  <dcterms:modified xsi:type="dcterms:W3CDTF">2020-01-22T19:26:15Z</dcterms:modified>
</cp:coreProperties>
</file>