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60" r:id="rId4"/>
    <p:sldId id="257" r:id="rId5"/>
    <p:sldId id="287" r:id="rId6"/>
    <p:sldId id="259" r:id="rId7"/>
    <p:sldId id="261" r:id="rId8"/>
    <p:sldId id="262" r:id="rId9"/>
    <p:sldId id="264" r:id="rId10"/>
    <p:sldId id="266" r:id="rId11"/>
    <p:sldId id="268" r:id="rId12"/>
    <p:sldId id="269" r:id="rId13"/>
    <p:sldId id="270" r:id="rId14"/>
    <p:sldId id="272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>
      <p:cViewPr varScale="1">
        <p:scale>
          <a:sx n="67" d="100"/>
          <a:sy n="67" d="100"/>
        </p:scale>
        <p:origin x="1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8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E66E9-37F7-418F-B7F1-08DAF7DBBEFE}" type="datetimeFigureOut">
              <a:rPr lang="hr-HR" smtClean="0"/>
              <a:t>18.5.2022.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C739A-E7A0-4F49-9E1B-9143D6776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4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Glavice za glave kućanstva božici Maniji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C739A-E7A0-4F49-9E1B-9143D677670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5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Bitka na Regilskom</a:t>
            </a:r>
            <a:r>
              <a:rPr lang="hr-HR" baseline="0" dirty="0"/>
              <a:t> jezeru, 495.pr.Kr.</a:t>
            </a:r>
          </a:p>
          <a:p>
            <a:r>
              <a:rPr lang="hr-HR" dirty="0"/>
              <a:t>Bitka kod Pidne, 168.pr.Kr.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C739A-E7A0-4F49-9E1B-9143D677670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30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16461AA-8EE7-4CA9-AA45-E3B9E4AAFEA1}" type="slidenum">
              <a:rPr lang="hr-HR" altLang="sr-Latn-RS" smtClean="0">
                <a:latin typeface="Arial" charset="0"/>
              </a:rPr>
              <a:pPr eaLnBrk="1" hangingPunct="1"/>
              <a:t>8</a:t>
            </a:fld>
            <a:endParaRPr lang="hr-HR" altLang="sr-Latn-RS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36BEBFA-7FAA-4133-B723-34164EC90B80}" type="slidenum">
              <a:rPr lang="hr-HR" altLang="sr-Latn-RS" smtClean="0">
                <a:latin typeface="Arial" charset="0"/>
              </a:rPr>
              <a:pPr eaLnBrk="1" hangingPunct="1"/>
              <a:t>9</a:t>
            </a:fld>
            <a:endParaRPr lang="hr-HR" altLang="sr-Latn-RS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/>
              <a:t>Zatvoren za vrijeme Nume</a:t>
            </a:r>
            <a:r>
              <a:rPr lang="hr-HR" altLang="sr-Latn-RS" baseline="0" dirty="0"/>
              <a:t> Pompilija, </a:t>
            </a:r>
            <a:r>
              <a:rPr lang="hr-HR" altLang="sr-Latn-RS" dirty="0"/>
              <a:t>nakon 1. punskog rata, nakon bitke kod Akcija 29., 25.pr.Kr. (Galatia postaje rim</a:t>
            </a:r>
            <a:r>
              <a:rPr lang="hr-HR" altLang="sr-Latn-RS" baseline="0" dirty="0"/>
              <a:t> provincija)</a:t>
            </a:r>
            <a:r>
              <a:rPr lang="hr-HR" altLang="sr-Latn-RS" dirty="0"/>
              <a:t>, negdje poč.</a:t>
            </a:r>
            <a:r>
              <a:rPr lang="hr-HR" altLang="sr-Latn-RS" baseline="0" dirty="0"/>
              <a:t> 1.st. (1., 7. ili 13.g.), za Nerona i za Vespazijana</a:t>
            </a:r>
            <a:endParaRPr lang="en-GB" altLang="sr-Latn-R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90E1C0E-2C4E-401E-85BE-85B798831A83}" type="slidenum">
              <a:rPr lang="hr-HR" altLang="sr-Latn-RS" smtClean="0">
                <a:latin typeface="Arial" charset="0"/>
              </a:rPr>
              <a:pPr eaLnBrk="1" hangingPunct="1"/>
              <a:t>10</a:t>
            </a:fld>
            <a:endParaRPr lang="hr-HR" altLang="sr-Latn-RS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A480201-38F8-4405-9FF6-E57DB98017A7}" type="slidenum">
              <a:rPr lang="hr-HR" altLang="sr-Latn-RS" smtClean="0">
                <a:latin typeface="Arial" charset="0"/>
              </a:rPr>
              <a:pPr eaLnBrk="1" hangingPunct="1"/>
              <a:t>11</a:t>
            </a:fld>
            <a:endParaRPr lang="hr-HR" altLang="sr-Latn-RS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C764924-C39F-4CF1-B32F-2ED40C97B245}" type="slidenum">
              <a:rPr lang="hr-HR" altLang="sr-Latn-RS" smtClean="0">
                <a:latin typeface="Arial" charset="0"/>
              </a:rPr>
              <a:pPr eaLnBrk="1" hangingPunct="1"/>
              <a:t>12</a:t>
            </a:fld>
            <a:endParaRPr lang="hr-HR" altLang="sr-Latn-RS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/>
              <a:t>Možda se on prvi spominje i u </a:t>
            </a:r>
            <a:r>
              <a:rPr lang="hr-HR" altLang="sr-Latn-RS" i="1" dirty="0"/>
              <a:t>Carmen</a:t>
            </a:r>
            <a:r>
              <a:rPr lang="hr-HR" altLang="sr-Latn-RS" i="1" baseline="0" dirty="0"/>
              <a:t> Saliare</a:t>
            </a:r>
            <a:endParaRPr lang="en-GB" altLang="sr-Latn-R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A4F1447-E61B-4DF4-8D31-78B85C132B52}" type="slidenum">
              <a:rPr lang="hr-HR" altLang="sr-Latn-RS" smtClean="0">
                <a:latin typeface="Arial" charset="0"/>
              </a:rPr>
              <a:pPr eaLnBrk="1" hangingPunct="1"/>
              <a:t>13</a:t>
            </a:fld>
            <a:endParaRPr lang="hr-HR" altLang="sr-Latn-RS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Sfinga, Kapanej, Antigona i Kreont, Harmonijina ogrlica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C739A-E7A0-4F49-9E1B-9143D6776708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844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8E4FD8B-C2F3-4402-94AD-F31A905220E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B589F-9F8B-4E19-BA06-258ABE5F26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6145152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052C86-81C6-4E59-BD6F-D5CD21A18EA1}" type="datetimeFigureOut">
              <a:rPr lang="hr-HR" smtClean="0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52FB7-81A0-452F-B1A7-D28C00CB366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74186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8E4FD8B-C2F3-4402-94AD-F31A905220E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E4FD8B-C2F3-4402-94AD-F31A905220E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687559" cy="576566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5637871"/>
            <a:ext cx="6858000" cy="990600"/>
          </a:xfrm>
        </p:spPr>
        <p:txBody>
          <a:bodyPr/>
          <a:lstStyle/>
          <a:p>
            <a:r>
              <a:rPr lang="hr-HR" cap="sm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Ianuarius</a:t>
            </a:r>
            <a:endParaRPr lang="en-GB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6453336"/>
            <a:ext cx="7400594" cy="384392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"Sousse mosaic calendar January" by Ad </a:t>
            </a:r>
            <a:r>
              <a:rPr lang="en-US" dirty="0" err="1"/>
              <a:t>Meskens</a:t>
            </a:r>
            <a:r>
              <a:rPr lang="en-US" dirty="0"/>
              <a:t> - Own work. Licensed under CC BY-SA 3.0 via Wikimedia Commons - http://commons.wikimedia.org/wiki/File:Sousse_mosaic_calendar_January.JPG#/media/File:Sousse_mosaic_calendar_January.JPG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568156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4173538" y="115888"/>
            <a:ext cx="4546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Janov (?) slavoluk uz </a:t>
            </a:r>
            <a:r>
              <a:rPr lang="hr-H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Forum Boarium 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 Rimu</a:t>
            </a:r>
          </a:p>
        </p:txBody>
      </p:sp>
      <p:pic>
        <p:nvPicPr>
          <p:cNvPr id="7171" name="Picture 4" descr="Janov luk u Velabru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18"/>
          <a:stretch/>
        </p:blipFill>
        <p:spPr>
          <a:xfrm>
            <a:off x="-25302" y="0"/>
            <a:ext cx="4202015" cy="4077072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5430" y="2157972"/>
            <a:ext cx="4997450" cy="4703763"/>
          </a:xfr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133180" y="5321860"/>
            <a:ext cx="4032250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 rimskih brežuljaka</a:t>
            </a:r>
          </a:p>
          <a:p>
            <a:pPr>
              <a:defRPr/>
            </a:pPr>
            <a:endParaRPr lang="hr-HR" dirty="0">
              <a:latin typeface="+mj-lt"/>
            </a:endParaRPr>
          </a:p>
          <a:p>
            <a:pPr algn="r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http://www.roman-emperors.org/staticR.jpg</a:t>
            </a:r>
          </a:p>
        </p:txBody>
      </p:sp>
    </p:spTree>
    <p:extLst>
      <p:ext uri="{BB962C8B-B14F-4D97-AF65-F5344CB8AC3E}">
        <p14:creationId xmlns:p14="http://schemas.microsoft.com/office/powerpoint/2010/main" val="3725308304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84976" cy="5976144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Slavi se na početku svega i uvijek se prvi spominje 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u molitvama, pri stupanju u službu ...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Prinosi mu se vino i miris na početku svih žrtava, s Junonom dijeli svake Kalende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Glavna su mu svetkovina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Agonalije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“Roditelj” je kalendara ~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ianuarius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Prvog ga se u molitvama spominje kako bi se “kroz njega, koji čuva pragove, dobio pristup kojem se god bogu poželi” 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Ovidije, </a:t>
            </a:r>
            <a:r>
              <a:rPr lang="hr-HR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Fasti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I, 173-4</a:t>
            </a:r>
          </a:p>
        </p:txBody>
      </p:sp>
    </p:spTree>
    <p:extLst>
      <p:ext uri="{BB962C8B-B14F-4D97-AF65-F5344CB8AC3E}">
        <p14:creationId xmlns:p14="http://schemas.microsoft.com/office/powerpoint/2010/main" val="3155848940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Ime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677" y="1314450"/>
            <a:ext cx="8712646" cy="554355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hr-HR" sz="30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Ianus Geminus</a:t>
            </a:r>
            <a:r>
              <a:rPr lang="hr-HR" sz="30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= 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dvostruki</a:t>
            </a:r>
            <a:r>
              <a:rPr lang="hr-HR" sz="30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hr-HR" sz="30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Curiatius</a:t>
            </a:r>
            <a:r>
              <a:rPr lang="hr-HR" sz="30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= 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koji uvodi mladiće u pripadnost kuriji </a:t>
            </a:r>
          </a:p>
          <a:p>
            <a:pPr eaLnBrk="1" hangingPunct="1">
              <a:defRPr/>
            </a:pPr>
            <a:r>
              <a:rPr lang="hr-HR" sz="30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Patulcius</a:t>
            </a:r>
            <a:r>
              <a:rPr lang="hr-HR" sz="30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= koji otvara, </a:t>
            </a:r>
            <a:r>
              <a:rPr lang="hr-HR" sz="30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Clusius</a:t>
            </a:r>
            <a:r>
              <a:rPr lang="hr-HR" sz="30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= 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koji</a:t>
            </a:r>
            <a:r>
              <a:rPr lang="hr-HR" sz="30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zatvara</a:t>
            </a:r>
          </a:p>
          <a:p>
            <a:pPr lvl="1">
              <a:defRPr/>
            </a:pPr>
            <a:r>
              <a:rPr lang="hr-HR" sz="27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Carmen Saliare</a:t>
            </a:r>
          </a:p>
          <a:p>
            <a:pPr eaLnBrk="1" hangingPunct="1">
              <a:defRPr/>
            </a:pP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“Budući da u svim stvarima počeci i svršeci nose najveću snagu, poželjno je da Jan bude prvi u žrtvovanju, jer mu ime potječe od ‘</a:t>
            </a:r>
            <a:r>
              <a:rPr lang="hr-HR" sz="30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ići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’” </a:t>
            </a:r>
          </a:p>
          <a:p>
            <a:pPr lvl="1" eaLnBrk="1" hangingPunct="1">
              <a:defRPr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Ciceron, 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De natura deorum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, II, 67 </a:t>
            </a:r>
          </a:p>
          <a:p>
            <a:pPr eaLnBrk="1" hangingPunct="1">
              <a:defRPr/>
            </a:pP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“Sjedim pred vratima neba s umiljatim Horama / pa i sam Jupiter ide i vraća se mojom zaslugom: / stoga se zovem </a:t>
            </a:r>
            <a:r>
              <a:rPr lang="hr-HR" sz="30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Ianus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= </a:t>
            </a:r>
            <a:r>
              <a:rPr lang="hr-HR" sz="30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vratar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” </a:t>
            </a:r>
          </a:p>
          <a:p>
            <a:pPr lvl="1" eaLnBrk="1" hangingPunct="1">
              <a:defRPr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Ovidije, 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Fasti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, I, 125-127</a:t>
            </a:r>
            <a:endParaRPr lang="hr-HR" sz="2000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25496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ulsans_3stprK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9028" l="4457" r="95822">
                        <a14:foregroundMark x1="48189" y1="9583" x2="51253" y2="3750"/>
                        <a14:foregroundMark x1="4735" y1="31111" x2="10306" y2="31250"/>
                        <a14:foregroundMark x1="90808" y1="32083" x2="95543" y2="28750"/>
                        <a14:foregroundMark x1="35655" y1="99028" x2="57103" y2="90694"/>
                        <a14:foregroundMark x1="94708" y1="99028" x2="84123" y2="95833"/>
                        <a14:foregroundMark x1="95543" y1="98194" x2="83844" y2="94167"/>
                        <a14:foregroundMark x1="83844" y1="94167" x2="82451" y2="94028"/>
                        <a14:foregroundMark x1="94986" y1="97500" x2="94986" y2="97500"/>
                        <a14:foregroundMark x1="95822" y1="97778" x2="93036" y2="9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4525" y="0"/>
            <a:ext cx="34194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709044"/>
            <a:ext cx="3148955" cy="31489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580063" cy="6858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Etruščani</a:t>
            </a:r>
            <a:r>
              <a:rPr lang="hr-HR" sz="3200" dirty="0">
                <a:latin typeface="+mj-lt"/>
              </a:rPr>
              <a:t>:</a:t>
            </a:r>
            <a:r>
              <a:rPr lang="hr-HR" sz="2400" dirty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hr-HR" sz="2800" b="1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Culsans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– bog vrata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hr-HR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		     </a:t>
            </a:r>
            <a:r>
              <a:rPr lang="hr-HR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kip iz 3.st.pr.Kr. &gt; </a:t>
            </a:r>
          </a:p>
          <a:p>
            <a:pPr lvl="1" eaLnBrk="1" hangingPunct="1">
              <a:defRPr/>
            </a:pPr>
            <a:r>
              <a:rPr lang="hr-HR" sz="2800" b="1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Ani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– bog neba s dva lica</a:t>
            </a:r>
          </a:p>
          <a:p>
            <a:pPr lvl="2" eaLnBrk="1" hangingPunct="1">
              <a:defRPr/>
            </a:pPr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vjerojatno posuđen od Itala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Indija: </a:t>
            </a:r>
          </a:p>
          <a:p>
            <a:pPr lvl="1" eaLnBrk="1" hangingPunct="1">
              <a:defRPr/>
            </a:pPr>
            <a:r>
              <a:rPr lang="hr-HR" sz="28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Ga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ņ</a:t>
            </a:r>
            <a:r>
              <a:rPr lang="hr-HR" sz="28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ś</a:t>
            </a:r>
            <a:r>
              <a:rPr lang="hr-HR" sz="28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- bog početaka, zapreka i mudrosti</a:t>
            </a:r>
          </a:p>
          <a:p>
            <a:pPr lvl="2">
              <a:buFontTx/>
              <a:buChar char="-"/>
              <a:defRPr/>
            </a:pPr>
            <a:r>
              <a:rPr lang="hr-HR" sz="25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prvi u molitvama </a:t>
            </a:r>
          </a:p>
          <a:p>
            <a:pPr lvl="2">
              <a:buFontTx/>
              <a:buChar char="-"/>
              <a:defRPr/>
            </a:pPr>
            <a:r>
              <a:rPr lang="hr-HR" sz="25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dobiva slatko </a:t>
            </a:r>
          </a:p>
        </p:txBody>
      </p:sp>
    </p:spTree>
    <p:extLst>
      <p:ext uri="{BB962C8B-B14F-4D97-AF65-F5344CB8AC3E}">
        <p14:creationId xmlns:p14="http://schemas.microsoft.com/office/powerpoint/2010/main" val="3958187208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738" y="277813"/>
            <a:ext cx="2520950" cy="2786062"/>
          </a:xfrm>
        </p:spPr>
        <p:txBody>
          <a:bodyPr/>
          <a:lstStyle/>
          <a:p>
            <a:pPr>
              <a:defRPr/>
            </a:pPr>
            <a:r>
              <a:rPr lang="hr-HR" sz="2800" dirty="0">
                <a:latin typeface="+mj-lt"/>
              </a:rPr>
              <a:t>Grčke vaze s temom tebanskog mita</a:t>
            </a:r>
          </a:p>
        </p:txBody>
      </p:sp>
      <p:pic>
        <p:nvPicPr>
          <p:cNvPr id="133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40175" cy="3929063"/>
          </a:xfrm>
          <a:effectLst>
            <a:softEdge rad="63500"/>
          </a:effectLst>
        </p:spPr>
      </p:pic>
      <p:pic>
        <p:nvPicPr>
          <p:cNvPr id="133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2525"/>
            <a:ext cx="5203825" cy="31845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4000" y="0"/>
            <a:ext cx="2540000" cy="3390900"/>
          </a:xfrm>
          <a:effectLst>
            <a:softEdge rad="63500"/>
          </a:effectLst>
        </p:spPr>
      </p:pic>
      <p:pic>
        <p:nvPicPr>
          <p:cNvPr id="13318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141663"/>
            <a:ext cx="3024188" cy="36290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217793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1841AF-C587-469F-B03E-069AF041A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884"/>
          <a:stretch/>
        </p:blipFill>
        <p:spPr>
          <a:xfrm>
            <a:off x="971599" y="25732"/>
            <a:ext cx="7992889" cy="6515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113F36-F962-4BE8-98D6-9529B05C1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3256"/>
            <a:ext cx="24574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35112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0" y="3063555"/>
            <a:ext cx="2381250" cy="37814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9036496" cy="612304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- Ime po bogu Janu, prvi mjesec postao u doba kraljevstva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1.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Kalendae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	F	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Aesculapio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/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Vediovi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/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senatus legitimus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3.		C	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Compitalia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(do 5.)</a:t>
            </a:r>
            <a:endParaRPr lang="hr-HR" b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9.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	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NP	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Agonalia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11.		NP	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Carmentalia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13.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Idus	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NP 	circenses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Iovi Statori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14.		EN	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dies vitiosus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(natalis Marci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					Antonii)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15.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		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NP	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Carmentalia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27.		C	natalis Castori, Polluci (</a:t>
            </a:r>
            <a:r>
              <a:rPr lang="hr-HR" b="1" i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ludi</a:t>
            </a:r>
            <a:r>
              <a:rPr lang="hr-HR" b="0" i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)</a:t>
            </a:r>
            <a:endParaRPr lang="hr-HR" i="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6573362"/>
            <a:ext cx="45929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http://en.wikipedia.org/wiki/Temple_of_Castor_and_Pollux</a:t>
            </a:r>
          </a:p>
        </p:txBody>
      </p:sp>
    </p:spTree>
    <p:extLst>
      <p:ext uri="{BB962C8B-B14F-4D97-AF65-F5344CB8AC3E}">
        <p14:creationId xmlns:p14="http://schemas.microsoft.com/office/powerpoint/2010/main" val="304543302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934A4-983B-4FAE-9731-57D6DA8C0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5" b="97394" l="3268" r="96078">
                        <a14:foregroundMark x1="9477" y1="73616" x2="3268" y2="53094"/>
                        <a14:foregroundMark x1="3268" y1="53094" x2="3268" y2="35831"/>
                        <a14:foregroundMark x1="3268" y1="35831" x2="13725" y2="16287"/>
                        <a14:foregroundMark x1="17320" y1="12378" x2="41176" y2="4560"/>
                        <a14:foregroundMark x1="86275" y1="16938" x2="93791" y2="31922"/>
                        <a14:foregroundMark x1="93791" y1="31922" x2="96732" y2="48534"/>
                        <a14:foregroundMark x1="34967" y1="92508" x2="52288" y2="97068"/>
                        <a14:foregroundMark x1="52288" y1="97068" x2="68301" y2="93485"/>
                        <a14:foregroundMark x1="43137" y1="96417" x2="46078" y2="97394"/>
                        <a14:foregroundMark x1="21569" y1="10423" x2="35294" y2="55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6316" y="4653136"/>
            <a:ext cx="2197683" cy="2204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2432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1. januar(ij)a (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kalendis ianuariis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1124744"/>
            <a:ext cx="8686799" cy="5256584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hr-HR" sz="2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Govore se dobre želje, jede slatko (datulje, smokve, med), daruju novci ...</a:t>
            </a:r>
            <a:endParaRPr lang="hr-HR" sz="3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Konzuli stupaju na dužnost (od 153.pr.Kr.)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Oblače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togu praetextu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Auspicije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Povorka senatora i vitezova od kuće konzula, s liktorima, klijentima i prijateljima, do Jupiterova hrama na Kapitoliju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Žrtvuju bijele bikove i polažu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vota pro salute rei publicae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Stariji konzul predsjeda sjednicom senata</a:t>
            </a:r>
          </a:p>
          <a:p>
            <a:pPr lvl="2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Objavljuje datume pomičnih svetkovina te godine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C306C-AA6A-4C23-AED0-A9368C3DCEF9}"/>
              </a:ext>
            </a:extLst>
          </p:cNvPr>
          <p:cNvSpPr txBox="1"/>
          <p:nvPr/>
        </p:nvSpPr>
        <p:spPr>
          <a:xfrm>
            <a:off x="683568" y="6381328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https://www.livius.org/site/assets/files/2945/lictor.jpg</a:t>
            </a:r>
          </a:p>
        </p:txBody>
      </p:sp>
    </p:spTree>
    <p:extLst>
      <p:ext uri="{BB962C8B-B14F-4D97-AF65-F5344CB8AC3E}">
        <p14:creationId xmlns:p14="http://schemas.microsoft.com/office/powerpoint/2010/main" val="2759095257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748" y="4221088"/>
            <a:ext cx="4932363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17" y="116632"/>
            <a:ext cx="8229600" cy="990600"/>
          </a:xfrm>
        </p:spPr>
        <p:txBody>
          <a:bodyPr/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Kompitalije</a:t>
            </a:r>
            <a:r>
              <a:rPr lang="hr-HR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r-HR" sz="3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Compitalia</a:t>
            </a:r>
            <a:r>
              <a:rPr lang="hr-HR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036496" cy="4937760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Pomična svetkovina od 3 dana početkom januara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Iz doba Tarkvinija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U čast kućnim duhovima raskrižja (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Lares compitales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</a:p>
          <a:p>
            <a:pPr lvl="1"/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compitum =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mjesto gdje se spajaju imanja</a:t>
            </a:r>
            <a:endParaRPr lang="hr-HR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Prinose se medenjaci te glavice maka i češnjaka, žrtvuje se kokoš (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magister vici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  <a:endParaRPr lang="hr-HR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Na svetište se vješaju plug, vunene lutkice za članove kućanstva i loptice za robove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Prilika za odmor, okupljanja,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improvizirane predstave,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ples, igre, izgrede...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552059"/>
            <a:ext cx="4329113" cy="30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917939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384714"/>
            <a:ext cx="5587055" cy="347328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r>
              <a:rPr lang="hr-HR" sz="4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Agonalije </a:t>
            </a:r>
            <a:r>
              <a:rPr lang="hr-H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sz="40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Agonalia</a:t>
            </a:r>
            <a:r>
              <a:rPr lang="hr-H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sz="40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282880" cy="431537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9. januara, 21. maja i 11. decembra </a:t>
            </a:r>
          </a:p>
          <a:p>
            <a:pPr lvl="1"/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možda i na Liberalije (</a:t>
            </a:r>
            <a:r>
              <a:rPr lang="hr-HR" sz="2000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Agonium Martiale 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?)</a:t>
            </a:r>
          </a:p>
          <a:p>
            <a:r>
              <a:rPr lang="hr-HR" sz="2400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Rex sacrorum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žrtvuje ovna u Regiji </a:t>
            </a:r>
          </a:p>
          <a:p>
            <a:pPr lvl="1"/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Bogovima čuvarima cijele države</a:t>
            </a:r>
          </a:p>
          <a:p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Posvećene Janu (?)</a:t>
            </a:r>
          </a:p>
          <a:p>
            <a:pPr lvl="1">
              <a:spcAft>
                <a:spcPts val="0"/>
              </a:spcAft>
            </a:pP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Nazvane prema riječi 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hr-HR" sz="2000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  Agonus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, starom 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  imenu 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  za Kvirinal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08520" y="6427113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http://www.metmuseum.org/collection/the-collection-online/search/341465</a:t>
            </a:r>
          </a:p>
        </p:txBody>
      </p:sp>
    </p:spTree>
    <p:extLst>
      <p:ext uri="{BB962C8B-B14F-4D97-AF65-F5344CB8AC3E}">
        <p14:creationId xmlns:p14="http://schemas.microsoft.com/office/powerpoint/2010/main" val="3398192526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1161" y="4221088"/>
            <a:ext cx="5436931" cy="26369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926" y="0"/>
            <a:ext cx="2747074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Karmentalije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Carmentalia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95400"/>
            <a:ext cx="8507288" cy="4861560"/>
          </a:xfrm>
        </p:spPr>
        <p:txBody>
          <a:bodyPr/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11. i 15. januara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U čast božice Karmente 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Jedna od Kamena?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Proročica, zaštitnica porođaja i božanskih formula (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carmen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Imala je svoga flamena 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Žrtva isključuje svaku smrt 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plodovi, kolači...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ne smiju se nositi </a:t>
            </a:r>
          </a:p>
          <a:p>
            <a:pPr marL="274320" lvl="1" indent="0"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proizvodi od kože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Slave uglavnom žene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6361856"/>
            <a:ext cx="2866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http://www.vroma.org/~araia/camenis.html</a:t>
            </a:r>
          </a:p>
        </p:txBody>
      </p:sp>
    </p:spTree>
    <p:extLst>
      <p:ext uri="{BB962C8B-B14F-4D97-AF65-F5344CB8AC3E}">
        <p14:creationId xmlns:p14="http://schemas.microsoft.com/office/powerpoint/2010/main" val="3302939091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616" y="6017"/>
            <a:ext cx="3456384" cy="25922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91264" cy="990600"/>
          </a:xfrm>
        </p:spPr>
        <p:txBody>
          <a:bodyPr/>
          <a:lstStyle/>
          <a:p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Dioscuri, Gemini, Castores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19200"/>
            <a:ext cx="8784976" cy="4937760"/>
          </a:xfrm>
        </p:spPr>
        <p:txBody>
          <a:bodyPr/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Kastor i Poluks (grč. Polideuk)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Blizanci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Sinovi Lede i Tindareja/Zeusa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Podijelili Poluksovu besmrtnost nakon Kastorove smrti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Zaštitnici mornara i sportaša (jahača, šakača i hrvača)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Pomogli Rimljanima protiv Tarkvinija Oholog i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				Perzeja Makedonskog</a:t>
            </a:r>
          </a:p>
          <a:p>
            <a:pPr marL="3143250" lvl="8" indent="-182563"/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Muškarci se nikad ne zaklinju Kastorom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0647" y="6512133"/>
            <a:ext cx="7659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http://web.vdoh.org/teachers/schmollinger/rome/Castor&amp;Pollux.jpg</a:t>
            </a:r>
            <a:endParaRPr lang="hr-HR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48" y="3854575"/>
            <a:ext cx="3099792" cy="30034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620332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ja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-87221"/>
            <a:ext cx="3040523" cy="278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Ianus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304080"/>
            <a:ext cx="8507288" cy="52208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Italski bog vrata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ulazaka i izlazaka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početaka (i svršetaka)</a:t>
            </a:r>
          </a:p>
          <a:p>
            <a:pPr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Sin Saturna i kćeri rimskog ratara, Entorije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ili Kaos </a:t>
            </a:r>
          </a:p>
          <a:p>
            <a:pPr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Ponekad mu se pripisuje žena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Iana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(Dijana) 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bog sunca (vratar neba) i božica mjeseca</a:t>
            </a:r>
          </a:p>
          <a:p>
            <a:pPr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Ima dva lica s dvije strane glave (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biceps, bifrons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ključ u ruci te štap – žezlo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Jedno lice okreće prema ljudima vani, a drugim promatra obiteljske lare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Možda najstariji rimski bog, prije Kvirina u trijadi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Nema flamena,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rex sacrorum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7082191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45" b="96373" l="3210" r="93086">
                        <a14:foregroundMark x1="3951" y1="58290" x2="3210" y2="45337"/>
                        <a14:foregroundMark x1="3210" y1="45337" x2="11605" y2="26684"/>
                        <a14:foregroundMark x1="15309" y1="19689" x2="37778" y2="6218"/>
                        <a14:foregroundMark x1="37778" y1="6218" x2="45185" y2="4922"/>
                        <a14:foregroundMark x1="91358" y1="62176" x2="93580" y2="34715"/>
                        <a14:foregroundMark x1="93580" y1="34715" x2="89136" y2="30052"/>
                        <a14:foregroundMark x1="89877" y1="31347" x2="74815" y2="12694"/>
                        <a14:foregroundMark x1="90370" y1="30829" x2="72099" y2="11140"/>
                        <a14:foregroundMark x1="72099" y1="11140" x2="60494" y2="4922"/>
                        <a14:foregroundMark x1="60494" y1="4922" x2="38519" y2="6477"/>
                        <a14:foregroundMark x1="90370" y1="30829" x2="82222" y2="20984"/>
                        <a14:foregroundMark x1="82222" y1="20984" x2="82222" y2="18394"/>
                        <a14:foregroundMark x1="89877" y1="29793" x2="85432" y2="23575"/>
                        <a14:foregroundMark x1="77037" y1="13472" x2="68395" y2="8808"/>
                        <a14:foregroundMark x1="14568" y1="83161" x2="5432" y2="58549"/>
                        <a14:foregroundMark x1="5432" y1="58549" x2="4938" y2="56218"/>
                        <a14:foregroundMark x1="15802" y1="82902" x2="25432" y2="91451"/>
                        <a14:foregroundMark x1="25432" y1="91451" x2="52593" y2="96373"/>
                        <a14:foregroundMark x1="7160" y1="68394" x2="10123" y2="72798"/>
                        <a14:foregroundMark x1="12099" y1="76166" x2="8395" y2="70466"/>
                        <a14:foregroundMark x1="64198" y1="94560" x2="80988" y2="83938"/>
                        <a14:foregroundMark x1="42808" y1="96334" x2="42963" y2="96373"/>
                        <a14:foregroundMark x1="29630" y1="93005" x2="38703" y2="95297"/>
                        <a14:foregroundMark x1="42963" y1="96373" x2="56296" y2="95596"/>
                        <a14:foregroundMark x1="56296" y1="95596" x2="61235" y2="95596"/>
                        <a14:backgroundMark x1="34568" y1="98705" x2="40741" y2="99482"/>
                        <a14:backgroundMark x1="61975" y1="98446" x2="62716" y2="98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203626"/>
            <a:ext cx="3870630" cy="36878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Svetišta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3999" cy="532844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Prolaz na Forumu s vratima koja se u doba mira zatvaraju, a u ratu otvaraju</a:t>
            </a:r>
          </a:p>
          <a:p>
            <a:pPr lvl="1" eaLnBrk="1" hangingPunct="1"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U rimskoj povijesti bila su zatvorena 7 puta, od tog 3 za Augusta</a:t>
            </a:r>
          </a:p>
          <a:p>
            <a:pPr lvl="1" eaLnBrk="1" hangingPunct="1"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Sagradio ga Numa Pompilije, a tamo je i Janov kip 2m </a:t>
            </a:r>
          </a:p>
          <a:p>
            <a:pPr marL="274320" lvl="1" indent="0" eaLnBrk="1" hangingPunct="1">
              <a:buNone/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visok s licima što gledaju na I i Z</a:t>
            </a:r>
          </a:p>
          <a:p>
            <a:pPr lvl="1"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Janu su sveta sva vrata i svi </a:t>
            </a:r>
          </a:p>
          <a:p>
            <a:pPr marL="274320" lvl="1" indent="0">
              <a:buNone/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(slavo)luci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Brežuljak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Ianiculum</a:t>
            </a:r>
          </a:p>
          <a:p>
            <a:pPr lvl="1"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utvrde uz luku na Tiberu </a:t>
            </a:r>
          </a:p>
          <a:p>
            <a:pPr marL="274320" lvl="1" indent="0">
              <a:buNone/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	(trgovina)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6381328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Neronov sestercij sa zatvorenim vratima Janova hrama</a:t>
            </a:r>
          </a:p>
        </p:txBody>
      </p:sp>
    </p:spTree>
    <p:extLst>
      <p:ext uri="{BB962C8B-B14F-4D97-AF65-F5344CB8AC3E}">
        <p14:creationId xmlns:p14="http://schemas.microsoft.com/office/powerpoint/2010/main" val="418090379"/>
      </p:ext>
    </p:extLst>
  </p:cSld>
  <p:clrMapOvr>
    <a:masterClrMapping/>
  </p:clrMapOvr>
  <p:transition spd="med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571</TotalTime>
  <Words>1092</Words>
  <Application>Microsoft Office PowerPoint</Application>
  <PresentationFormat>On-screen Show (4:3)</PresentationFormat>
  <Paragraphs>134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Bookman Old Style</vt:lpstr>
      <vt:lpstr>Calibri</vt:lpstr>
      <vt:lpstr>Gill Sans MT</vt:lpstr>
      <vt:lpstr>Palatino Linotype</vt:lpstr>
      <vt:lpstr>Times New Roman</vt:lpstr>
      <vt:lpstr>Wingdings</vt:lpstr>
      <vt:lpstr>Wingdings 3</vt:lpstr>
      <vt:lpstr>Origin</vt:lpstr>
      <vt:lpstr>Ianuarius</vt:lpstr>
      <vt:lpstr>- Ime po bogu Janu, prvi mjesec postao u doba kraljevstva</vt:lpstr>
      <vt:lpstr>1. januar(ij)a (kalendis ianuariis)</vt:lpstr>
      <vt:lpstr>Kompitalije (Compitalia)</vt:lpstr>
      <vt:lpstr>Agonalije (Agonalia)</vt:lpstr>
      <vt:lpstr>Karmentalije (Carmentalia)</vt:lpstr>
      <vt:lpstr>Dioscuri, Gemini, Castores</vt:lpstr>
      <vt:lpstr>Jan (Ianus)</vt:lpstr>
      <vt:lpstr>Svetišta</vt:lpstr>
      <vt:lpstr>Janov (?) slavoluk uz Forum Boarium u Rimu</vt:lpstr>
      <vt:lpstr>PowerPoint Presentation</vt:lpstr>
      <vt:lpstr>Ime</vt:lpstr>
      <vt:lpstr>PowerPoint Presentation</vt:lpstr>
      <vt:lpstr>Grčke vaze s temom tebanskog mita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Ianuarius</dc:title>
  <dc:creator>Maja</dc:creator>
  <cp:lastModifiedBy>mrmat</cp:lastModifiedBy>
  <cp:revision>50</cp:revision>
  <dcterms:created xsi:type="dcterms:W3CDTF">2015-03-18T13:13:29Z</dcterms:created>
  <dcterms:modified xsi:type="dcterms:W3CDTF">2022-05-18T20:53:17Z</dcterms:modified>
</cp:coreProperties>
</file>