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8"/>
  </p:notesMasterIdLst>
  <p:sldIdLst>
    <p:sldId id="256" r:id="rId2"/>
    <p:sldId id="319" r:id="rId3"/>
    <p:sldId id="287" r:id="rId4"/>
    <p:sldId id="305" r:id="rId5"/>
    <p:sldId id="306" r:id="rId6"/>
    <p:sldId id="323" r:id="rId7"/>
    <p:sldId id="324" r:id="rId8"/>
    <p:sldId id="311" r:id="rId9"/>
    <p:sldId id="312" r:id="rId10"/>
    <p:sldId id="313" r:id="rId11"/>
    <p:sldId id="320" r:id="rId12"/>
    <p:sldId id="268" r:id="rId13"/>
    <p:sldId id="315" r:id="rId14"/>
    <p:sldId id="316" r:id="rId15"/>
    <p:sldId id="317" r:id="rId16"/>
    <p:sldId id="318" r:id="rId17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88" autoAdjust="0"/>
    <p:restoredTop sz="86402" autoAdjust="0"/>
  </p:normalViewPr>
  <p:slideViewPr>
    <p:cSldViewPr>
      <p:cViewPr varScale="1">
        <p:scale>
          <a:sx n="90" d="100"/>
          <a:sy n="90" d="100"/>
        </p:scale>
        <p:origin x="10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hr-HR" altLang="sr-Latn-R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hr-HR" altLang="sr-Latn-R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hr-HR" altLang="sr-Latn-R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F24D40F-3E20-437A-BC98-72D84BDBB7E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17864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EA131-EBCF-48E5-8481-A44B3AA431E5}" type="slidenum">
              <a:rPr lang="hr-HR" altLang="sr-Latn-RS"/>
              <a:pPr/>
              <a:t>1</a:t>
            </a:fld>
            <a:endParaRPr lang="hr-HR" altLang="sr-Latn-R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42942-5CFD-4B47-9226-8BC1DC264494}" type="slidenum">
              <a:rPr lang="hr-HR" altLang="sr-Latn-RS"/>
              <a:pPr/>
              <a:t>10</a:t>
            </a:fld>
            <a:endParaRPr lang="hr-HR" altLang="sr-Latn-R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5A249-7098-4AD5-8135-9B66BAF80471}" type="slidenum">
              <a:rPr lang="hr-HR" altLang="en-US"/>
              <a:pPr/>
              <a:t>11</a:t>
            </a:fld>
            <a:endParaRPr lang="hr-HR" alt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5C7D8-AB56-4FE7-9415-CF32B10B9145}" type="slidenum">
              <a:rPr lang="hr-HR" altLang="sr-Latn-RS"/>
              <a:pPr/>
              <a:t>12</a:t>
            </a:fld>
            <a:endParaRPr lang="hr-HR" altLang="sr-Latn-R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Funerary stele from Nicomedia (modern İzmit) in Bithynia, white marble, ca. 120 BC. The inscription reads: 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Θράσων Διογένους τήνδε ἀνέστησεν στυλλεῖδαν υἱῶν β’ Δεξιφάνους ἐτῶν ε’ Ξράσοωνος ἐτῶν δ’ Ἑρμῆ θρέψαντος αὐτῶν ἐτῶν κε’ ἐν τῇ συμπτώσει τοῦ σεισμοῦ οὕτως αὐτὰ περιειλήφει / “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Thrasōn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son of Diogenes, erected this funerary stele for his two sons,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Dexiphanes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age 5, and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Thrasōn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age 4, and for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Hermēs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age 25, who brought them up. In the earthquake collapse, so did he hold them in his arms.”</a:t>
            </a:r>
            <a:endParaRPr lang="en-GB" altLang="sr-Latn-R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A8916-A4CE-4DDE-AD86-EF020D77E026}" type="slidenum">
              <a:rPr lang="hr-HR" altLang="sr-Latn-RS"/>
              <a:pPr/>
              <a:t>13</a:t>
            </a:fld>
            <a:endParaRPr lang="hr-HR" altLang="sr-Latn-R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70B815-3AEC-404B-BD20-7A06EC68BAF0}" type="slidenum">
              <a:rPr lang="hr-HR" altLang="sr-Latn-RS"/>
              <a:pPr/>
              <a:t>14</a:t>
            </a:fld>
            <a:endParaRPr lang="hr-HR" altLang="sr-Latn-R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B5885-FD31-46EF-959B-21CF06B8F997}" type="slidenum">
              <a:rPr lang="hr-HR" altLang="sr-Latn-RS"/>
              <a:pPr/>
              <a:t>15</a:t>
            </a:fld>
            <a:endParaRPr lang="hr-HR" altLang="sr-Latn-R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D4F0E-7E26-4FCC-A5BF-0A50D56FF88B}" type="slidenum">
              <a:rPr lang="hr-HR" altLang="sr-Latn-RS"/>
              <a:pPr/>
              <a:t>16</a:t>
            </a:fld>
            <a:endParaRPr lang="hr-HR" altLang="sr-Latn-R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0F7351-E0EB-4BB0-86B7-3122300710E3}" type="slidenum">
              <a:rPr lang="hr-HR" altLang="sr-Latn-RS"/>
              <a:pPr/>
              <a:t>2</a:t>
            </a:fld>
            <a:endParaRPr lang="hr-HR" altLang="sr-Latn-R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altLang="sr-Latn-RS" dirty="0"/>
              <a:t>Aristotel, </a:t>
            </a:r>
            <a:r>
              <a:rPr lang="sr-Latn-RS" altLang="sr-Latn-RS" i="1" dirty="0"/>
              <a:t>Politika </a:t>
            </a:r>
            <a:r>
              <a:rPr lang="sr-Latn-RS" altLang="sr-Latn-RS" i="0" dirty="0"/>
              <a:t>(1260a11-14)</a:t>
            </a:r>
            <a:r>
              <a:rPr lang="sr-Latn-RS" altLang="sr-Latn-RS" i="1" dirty="0"/>
              <a:t>:  </a:t>
            </a:r>
          </a:p>
          <a:p>
            <a:r>
              <a:rPr lang="el-GR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sr-Latn-RS" altLang="sr-Latn-R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067E4-5370-44C6-BCB8-5F79AD049A2B}" type="slidenum">
              <a:rPr lang="hr-HR" altLang="sr-Latn-RS"/>
              <a:pPr/>
              <a:t>3</a:t>
            </a:fld>
            <a:endParaRPr lang="hr-HR" altLang="sr-Latn-R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5DA648-34C2-4D65-93E8-13CF1A5F1F83}" type="slidenum">
              <a:rPr lang="hr-HR" altLang="sr-Latn-RS"/>
              <a:pPr/>
              <a:t>4</a:t>
            </a:fld>
            <a:endParaRPr lang="hr-HR" altLang="sr-Latn-R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AA889-15CE-493E-9232-72589A53B87D}" type="slidenum">
              <a:rPr lang="hr-HR" altLang="sr-Latn-RS"/>
              <a:pPr/>
              <a:t>5</a:t>
            </a:fld>
            <a:endParaRPr lang="hr-HR" altLang="sr-Latn-R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818EF-72E4-4756-83D5-9A3477673152}" type="slidenum">
              <a:rPr lang="hr-HR" altLang="en-US"/>
              <a:pPr/>
              <a:t>6</a:t>
            </a:fld>
            <a:endParaRPr lang="hr-HR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altLang="en-US" dirty="0"/>
              <a:t>Spartanka koja umre na porođaju dobiva ime na</a:t>
            </a:r>
            <a:r>
              <a:rPr lang="hr-HR" altLang="en-US" baseline="0" dirty="0"/>
              <a:t> spomeniku kao i vojnik poginuo u bitci</a:t>
            </a:r>
          </a:p>
          <a:p>
            <a:r>
              <a:rPr lang="hr-HR" altLang="en-US" dirty="0">
                <a:latin typeface="Times New Roman" pitchFamily="18" charset="0"/>
              </a:rPr>
              <a:t>(u spartanskoj umjetnosti ima prikaza golih žena)</a:t>
            </a:r>
            <a:endParaRPr lang="en-GB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E5F9D6-F36D-4164-9EA8-D483DB3CDE01}" type="slidenum">
              <a:rPr kumimoji="0" lang="hr-HR" altLang="sr-Latn-R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r-HR" altLang="sr-Latn-R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93962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2779-6AB3-471C-84CD-0B7D8DCE05C5}" type="slidenum">
              <a:rPr lang="hr-HR" altLang="sr-Latn-RS"/>
              <a:pPr/>
              <a:t>8</a:t>
            </a:fld>
            <a:endParaRPr lang="hr-HR" altLang="sr-Latn-R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A15A0-547A-48C6-8E4A-3BDDF1CC8B66}" type="slidenum">
              <a:rPr lang="hr-HR" altLang="sr-Latn-RS"/>
              <a:pPr/>
              <a:t>9</a:t>
            </a:fld>
            <a:endParaRPr lang="hr-HR" altLang="sr-Latn-R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en-US" altLang="sr-Latn-R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alt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A72DB7-0195-4E8A-9660-87E40D82C3D8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390F-098E-47BD-AB55-BCBB7D2ADDB2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76A112-8313-4B28-A208-48E751280C4C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7375B4-8D1C-45DC-9169-2F0945CC2E0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0288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70BA-CAA7-405A-B5E7-AF0CAB1C982E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04486058-FFA8-44B5-ADF8-94703A66CD66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AF2D-F519-45AA-99FF-0EB08A522704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94C64-4051-48D2-AD13-327DA059747E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74C7-D4D9-4CA1-98A1-FA4173148EEB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96FB-632D-49B6-9CC1-42DC62E5AFB0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908B7-A871-4495-8F9D-87571F237DFF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CFB7-AF81-4921-B33D-C47DBF307193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altLang="sr-Latn-R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7941BD-B57A-41BE-B92A-0907BD62FB63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752600"/>
            <a:ext cx="7772400" cy="762000"/>
          </a:xfrm>
        </p:spPr>
        <p:txBody>
          <a:bodyPr/>
          <a:lstStyle/>
          <a:p>
            <a:pPr algn="l"/>
            <a:r>
              <a:rPr lang="hr-HR" altLang="sr-Latn-R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(BEZ)</a:t>
            </a:r>
            <a:br>
              <a:rPr lang="hr-HR" altLang="sr-Latn-R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hr-HR" altLang="sr-Latn-R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PRAVA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21138" y="4114800"/>
            <a:ext cx="3294062" cy="1860550"/>
          </a:xfrm>
        </p:spPr>
        <p:txBody>
          <a:bodyPr/>
          <a:lstStyle/>
          <a:p>
            <a:endParaRPr lang="en-GB" altLang="sr-Latn-R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928" y="0"/>
            <a:ext cx="4177456" cy="683583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1" y="6581001"/>
            <a:ext cx="6459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</a:rPr>
              <a:t>http://www.namuseum.gr/collections/sculpture/classical/classic08-en.html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3" y="188640"/>
            <a:ext cx="7920880" cy="762000"/>
          </a:xfrm>
        </p:spPr>
        <p:txBody>
          <a:bodyPr/>
          <a:lstStyle/>
          <a:p>
            <a:r>
              <a:rPr lang="hr-HR" altLang="sr-Latn-RS" b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Razvod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172400" cy="4924425"/>
          </a:xfrm>
        </p:spPr>
        <p:txBody>
          <a:bodyPr/>
          <a:lstStyle/>
          <a:p>
            <a:r>
              <a:rPr lang="hr-HR" altLang="sr-Latn-RS" dirty="0">
                <a:latin typeface="Times New Roman" pitchFamily="18" charset="0"/>
              </a:rPr>
              <a:t>Muž se može razvesti od žene, čak i ako je trudna, ali mora vratiti miraz</a:t>
            </a:r>
          </a:p>
          <a:p>
            <a:r>
              <a:rPr lang="hr-HR" altLang="sr-Latn-RS" dirty="0">
                <a:latin typeface="Times New Roman" pitchFamily="18" charset="0"/>
              </a:rPr>
              <a:t>Ako se ženina nevjera dokaže na sudu, razvod je obavezan </a:t>
            </a:r>
          </a:p>
          <a:p>
            <a:pPr lvl="1"/>
            <a:r>
              <a:rPr lang="hr-HR" altLang="sr-Latn-RS" i="1" dirty="0">
                <a:latin typeface="Times New Roman" pitchFamily="18" charset="0"/>
              </a:rPr>
              <a:t>atimia </a:t>
            </a:r>
            <a:r>
              <a:rPr lang="hr-HR" altLang="sr-Latn-RS" dirty="0">
                <a:latin typeface="Times New Roman" pitchFamily="18" charset="0"/>
              </a:rPr>
              <a:t>za muža ako ne</a:t>
            </a:r>
          </a:p>
          <a:p>
            <a:r>
              <a:rPr lang="hr-HR" altLang="sr-Latn-RS" dirty="0">
                <a:latin typeface="Times New Roman" pitchFamily="18" charset="0"/>
              </a:rPr>
              <a:t>Neplodnost je čest razlog (vjerska dužnost)</a:t>
            </a:r>
          </a:p>
          <a:p>
            <a:r>
              <a:rPr lang="hr-HR" altLang="sr-Latn-RS" dirty="0">
                <a:latin typeface="Times New Roman" pitchFamily="18" charset="0"/>
              </a:rPr>
              <a:t>Ako žena želi razvod, sudi arhont </a:t>
            </a:r>
          </a:p>
          <a:p>
            <a:pPr lvl="1"/>
            <a:r>
              <a:rPr lang="hr-HR" altLang="sr-Latn-RS" dirty="0">
                <a:latin typeface="Times New Roman" pitchFamily="18" charset="0"/>
              </a:rPr>
              <a:t>Razlog može biti dokazano nasilje i zlo postupanje (očita nevjera nije) </a:t>
            </a:r>
          </a:p>
          <a:p>
            <a:r>
              <a:rPr lang="hr-HR" altLang="sr-Latn-RS" dirty="0">
                <a:latin typeface="Times New Roman" pitchFamily="18" charset="0"/>
              </a:rPr>
              <a:t>Razvedenice su prezrene</a:t>
            </a:r>
          </a:p>
        </p:txBody>
      </p:sp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b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Djeca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808"/>
            <a:ext cx="5928361" cy="5039295"/>
          </a:xfrm>
        </p:spPr>
        <p:txBody>
          <a:bodyPr>
            <a:normAutofit fontScale="92500" lnSpcReduction="10000"/>
          </a:bodyPr>
          <a:lstStyle/>
          <a:p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sina se kuća kiti maslinovim grančicama, za kćer vunenim vrpcama</a:t>
            </a:r>
          </a:p>
          <a:p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otac prizna dijete, 5. dan se predaje na zaštitu kućnim bogovima, a 10. dan dobiva ime </a:t>
            </a:r>
          </a:p>
          <a:p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otac ne prizna dijete, može ga izložiti (ali ne ubiti)</a:t>
            </a:r>
          </a:p>
          <a:p>
            <a:pPr lvl="1"/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Sparti se možda izlažu ako nisu zdrava</a:t>
            </a:r>
          </a:p>
          <a:p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Dječake se na svetkovinu Apaturija upisuje u fratriju</a:t>
            </a:r>
          </a:p>
          <a:p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Djevojčice aktivno sudjeluju na nekim svetkovinama </a:t>
            </a:r>
          </a:p>
          <a:p>
            <a:pPr lvl="1"/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npr. Artemide u Brauronu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1" y="0"/>
            <a:ext cx="32156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42837"/>
            <a:ext cx="4092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http://www.mlahanas.de/Greeks/Arts/ChildGoose.htm</a:t>
            </a:r>
          </a:p>
        </p:txBody>
      </p:sp>
    </p:spTree>
    <p:extLst>
      <p:ext uri="{BB962C8B-B14F-4D97-AF65-F5344CB8AC3E}">
        <p14:creationId xmlns:p14="http://schemas.microsoft.com/office/powerpoint/2010/main" val="4077768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7593"/>
            <a:ext cx="7430972" cy="823913"/>
          </a:xfrm>
        </p:spPr>
        <p:txBody>
          <a:bodyPr/>
          <a:lstStyle/>
          <a:p>
            <a:r>
              <a:rPr lang="hr-HR" altLang="sr-Latn-RS" sz="4800" b="0" cap="small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ROBOVI</a:t>
            </a:r>
            <a:endParaRPr lang="en-GB" altLang="sr-Latn-RS" sz="4800" b="0" cap="small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42882"/>
            <a:ext cx="6912768" cy="582589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6453336"/>
            <a:ext cx="8568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"Funerary stele Louvre Ma4498" by Unknown - </a:t>
            </a:r>
            <a:r>
              <a:rPr lang="en-US" sz="105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Jastrow</a:t>
            </a:r>
            <a:r>
              <a:rPr lang="en-US" sz="105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(2005). Licensed under Public Domain via Commons - https://commons.wikimedia.org/wiki/File:Funerary_stele_Louvre_Ma4498.jpg#/media/File:Funerary_stele_Louvre_Ma4498.jpg</a:t>
            </a:r>
            <a:endParaRPr lang="hr-HR" sz="105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15938"/>
            <a:ext cx="9034463" cy="762000"/>
          </a:xfrm>
        </p:spPr>
        <p:txBody>
          <a:bodyPr/>
          <a:lstStyle/>
          <a:p>
            <a:pPr algn="ctr"/>
            <a:endParaRPr lang="hr-HR" altLang="sr-Latn-RS" dirty="0">
              <a:latin typeface="Times New Roman" pitchFamily="18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7643192" cy="4695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Broj robova u Ateni otprilike jednak broju slobodnih ljudi, više od 100 000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Svatko, osim najsiromašnijih, trebao bi imati bar jednog (bogati imaju &gt;50)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Za štetu nanesenu robu plaća se odšteta gospodaru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= imovina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Svjedočanstvo se na sudu prihvaća samo ako je dobiveno na mukama 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Ne oblače se posebno, ali se šišaju na golo </a:t>
            </a:r>
          </a:p>
        </p:txBody>
      </p:sp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884" y="-56271"/>
            <a:ext cx="4957116" cy="367240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hr-HR" altLang="sr-Latn-RS" b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Poslovi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415447"/>
            <a:ext cx="8642350" cy="439350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Rudnici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grozni uvjeti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na površini rade u lancima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u Laurijskim ih je više od 10 000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Obrada zemlje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Kuhar, sobar, vratar, sluškinja ... 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Obrtnik (zaradu, ili dio nje plaća gospodaru)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Odgajatelj (školovanje!)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Policija (Skiti) i hramski robovi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vlasništvo države tj. svetišta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16632"/>
            <a:ext cx="4186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https://en.wikipedia.org/wiki/Slavery_in_ancient_Greece</a:t>
            </a:r>
          </a:p>
        </p:txBody>
      </p:sp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76672"/>
            <a:ext cx="4691063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hr-HR" altLang="sr-Latn-RS" b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Ulazak u ropstvo: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676400"/>
            <a:ext cx="8136904" cy="5181600"/>
          </a:xfrm>
        </p:spPr>
        <p:txBody>
          <a:bodyPr/>
          <a:lstStyle/>
          <a:p>
            <a:r>
              <a:rPr lang="hr-HR" altLang="sr-Latn-RS" sz="2800" dirty="0">
                <a:latin typeface="Times New Roman" pitchFamily="18" charset="0"/>
              </a:rPr>
              <a:t>Rođenjem od ropkinje</a:t>
            </a:r>
          </a:p>
          <a:p>
            <a:r>
              <a:rPr lang="hr-HR" altLang="sr-Latn-RS" sz="2800" dirty="0">
                <a:latin typeface="Times New Roman" pitchFamily="18" charset="0"/>
              </a:rPr>
              <a:t>Zarobljavanjem u ratu </a:t>
            </a:r>
          </a:p>
          <a:p>
            <a:pPr>
              <a:buFont typeface="Wingdings" pitchFamily="2" charset="2"/>
              <a:buNone/>
            </a:pPr>
            <a:r>
              <a:rPr lang="hr-HR" altLang="sr-Latn-RS" sz="2800" dirty="0">
                <a:latin typeface="Times New Roman" pitchFamily="18" charset="0"/>
              </a:rPr>
              <a:t>	(ako im se poštedi život)</a:t>
            </a:r>
          </a:p>
          <a:p>
            <a:r>
              <a:rPr lang="hr-HR" altLang="sr-Latn-RS" sz="2800" dirty="0">
                <a:latin typeface="Times New Roman" pitchFamily="18" charset="0"/>
              </a:rPr>
              <a:t>Prodajom djece (otac)</a:t>
            </a:r>
          </a:p>
          <a:p>
            <a:r>
              <a:rPr lang="hr-HR" altLang="sr-Latn-RS" sz="2800" dirty="0">
                <a:latin typeface="Times New Roman" pitchFamily="18" charset="0"/>
              </a:rPr>
              <a:t>Otmicom od strane gusara</a:t>
            </a:r>
          </a:p>
          <a:p>
            <a:r>
              <a:rPr lang="hr-HR" altLang="sr-Latn-RS" sz="2800" dirty="0">
                <a:latin typeface="Times New Roman" pitchFamily="18" charset="0"/>
              </a:rPr>
              <a:t>Dužničko ropstvo</a:t>
            </a:r>
          </a:p>
          <a:p>
            <a:r>
              <a:rPr lang="hr-HR" altLang="sr-Latn-RS" sz="2800" dirty="0">
                <a:latin typeface="Times New Roman" pitchFamily="18" charset="0"/>
              </a:rPr>
              <a:t>Naseljenik (</a:t>
            </a:r>
            <a:r>
              <a:rPr lang="hr-HR" altLang="sr-Latn-RS" sz="2800" i="1" dirty="0">
                <a:latin typeface="Times New Roman" pitchFamily="18" charset="0"/>
              </a:rPr>
              <a:t>metek</a:t>
            </a:r>
            <a:r>
              <a:rPr lang="hr-HR" altLang="sr-Latn-RS" sz="2800" dirty="0">
                <a:latin typeface="Times New Roman" pitchFamily="18" charset="0"/>
              </a:rPr>
              <a:t>) koji ne plaća porez ili nezakonito pokuša steći građansko pravo</a:t>
            </a:r>
          </a:p>
          <a:p>
            <a:pPr>
              <a:buFont typeface="Wingdings" pitchFamily="2" charset="2"/>
              <a:buNone/>
            </a:pPr>
            <a:r>
              <a:rPr lang="hr-HR" altLang="sr-Latn-RS" sz="2800" dirty="0">
                <a:latin typeface="Times New Roman" pitchFamily="18" charset="0"/>
              </a:rPr>
              <a:t>* Glavne tržnice: Del, Hij, Sam, Cipar, Trakija, Frigija; na agori u Ateni (2-6 mina)</a:t>
            </a:r>
          </a:p>
        </p:txBody>
      </p:sp>
      <p:pic>
        <p:nvPicPr>
          <p:cNvPr id="130052" name="Picture 4" descr="Loutrophoros ro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111" l="10000" r="90000">
                        <a14:foregroundMark x1="16333" y1="11111" x2="17000" y2="2667"/>
                        <a14:foregroundMark x1="40667" y1="59556" x2="44000" y2="61778"/>
                        <a14:foregroundMark x1="88000" y1="3556" x2="68333" y2="48000"/>
                        <a14:foregroundMark x1="89667" y1="24889" x2="85000" y2="99111"/>
                        <a14:foregroundMark x1="23667" y1="99111" x2="39000" y2="99111"/>
                        <a14:foregroundMark x1="39000" y1="99111" x2="64333" y2="9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21187" y="0"/>
            <a:ext cx="4977942" cy="4509120"/>
          </a:xfrm>
          <a:noFill/>
          <a:ln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6632"/>
            <a:ext cx="8065591" cy="674136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r-HR" altLang="sr-Latn-R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PLATON:</a:t>
            </a:r>
            <a:r>
              <a:rPr lang="hr-HR" altLang="sr-Latn-RS" sz="2800" dirty="0">
                <a:latin typeface="Times New Roman" pitchFamily="18" charset="0"/>
              </a:rPr>
              <a:t> </a:t>
            </a:r>
          </a:p>
          <a:p>
            <a:pPr marL="292608" lvl="1" indent="0">
              <a:lnSpc>
                <a:spcPct val="90000"/>
              </a:lnSpc>
              <a:buNone/>
            </a:pPr>
            <a:r>
              <a:rPr lang="hr-HR" altLang="sr-Latn-R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“Ne bi trebalo zasužnjivati Grke.”</a:t>
            </a:r>
          </a:p>
          <a:p>
            <a:pPr lvl="1">
              <a:lnSpc>
                <a:spcPct val="90000"/>
              </a:lnSpc>
            </a:pPr>
            <a:endParaRPr lang="hr-HR" altLang="sr-Latn-RS" sz="2400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3000" dirty="0">
                <a:latin typeface="Times New Roman" pitchFamily="18" charset="0"/>
              </a:rPr>
              <a:t>Heloti</a:t>
            </a:r>
            <a:r>
              <a:rPr lang="hr-HR" altLang="sr-Latn-RS" sz="2800" dirty="0">
                <a:latin typeface="Times New Roman" pitchFamily="18" charset="0"/>
              </a:rPr>
              <a:t> (</a:t>
            </a:r>
            <a:r>
              <a:rPr lang="hr-HR" altLang="sr-Latn-RS" sz="2800" i="1" dirty="0">
                <a:latin typeface="Times New Roman" pitchFamily="18" charset="0"/>
              </a:rPr>
              <a:t>heil</a:t>
            </a:r>
            <a:r>
              <a:rPr lang="en-US" altLang="sr-Latn-RS" sz="2800" i="1" dirty="0">
                <a:latin typeface="Times New Roman" pitchFamily="18" charset="0"/>
              </a:rPr>
              <a:t>ō</a:t>
            </a:r>
            <a:r>
              <a:rPr lang="hr-HR" altLang="sr-Latn-RS" sz="2800" i="1" dirty="0">
                <a:latin typeface="Times New Roman" pitchFamily="18" charset="0"/>
              </a:rPr>
              <a:t>tes</a:t>
            </a:r>
            <a:r>
              <a:rPr lang="hr-HR" altLang="sr-Latn-RS" sz="2800" dirty="0">
                <a:latin typeface="Times New Roman" pitchFamily="18" charset="0"/>
              </a:rPr>
              <a:t>) u Sparti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dirty="0">
                <a:latin typeface="Times New Roman" pitchFamily="18" charset="0"/>
              </a:rPr>
              <a:t>pokoreni starosjedioci (Grci) okolnih krajeva (državni robovi) 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dirty="0">
                <a:latin typeface="Times New Roman" pitchFamily="18" charset="0"/>
              </a:rPr>
              <a:t>rade sve poslove (obrađivanje zemlje, briga za kuću...); u ratu su laka pješadija</a:t>
            </a:r>
          </a:p>
          <a:p>
            <a:pPr>
              <a:lnSpc>
                <a:spcPct val="90000"/>
              </a:lnSpc>
            </a:pPr>
            <a:r>
              <a:rPr lang="hr-HR" altLang="sr-Latn-RS" sz="3000" dirty="0">
                <a:latin typeface="Times New Roman" pitchFamily="18" charset="0"/>
              </a:rPr>
              <a:t>Rob pripada obitelji</a:t>
            </a:r>
          </a:p>
          <a:p>
            <a:pPr lvl="1">
              <a:lnSpc>
                <a:spcPct val="90000"/>
              </a:lnSpc>
            </a:pPr>
            <a:r>
              <a:rPr lang="hr-HR" altLang="sr-Latn-RS" sz="2700" dirty="0">
                <a:latin typeface="Times New Roman" pitchFamily="18" charset="0"/>
              </a:rPr>
              <a:t>za bijeg se kažnjava batinama i žigosanjem</a:t>
            </a:r>
          </a:p>
          <a:p>
            <a:pPr lvl="1">
              <a:lnSpc>
                <a:spcPct val="90000"/>
              </a:lnSpc>
            </a:pPr>
            <a:r>
              <a:rPr lang="hr-HR" altLang="sr-Latn-RS" sz="2700" dirty="0">
                <a:latin typeface="Times New Roman" pitchFamily="18" charset="0"/>
              </a:rPr>
              <a:t>za neposluh rudnikom</a:t>
            </a:r>
          </a:p>
          <a:p>
            <a:pPr lvl="1">
              <a:lnSpc>
                <a:spcPct val="90000"/>
              </a:lnSpc>
            </a:pPr>
            <a:r>
              <a:rPr lang="hr-HR" altLang="sr-Latn-RS" sz="2700" dirty="0">
                <a:latin typeface="Times New Roman" pitchFamily="18" charset="0"/>
              </a:rPr>
              <a:t>na smrt samo po sudskoj odluci</a:t>
            </a:r>
          </a:p>
          <a:p>
            <a:pPr>
              <a:lnSpc>
                <a:spcPct val="90000"/>
              </a:lnSpc>
            </a:pPr>
            <a:r>
              <a:rPr lang="hr-HR" altLang="sr-Latn-RS" sz="3000" dirty="0">
                <a:latin typeface="Times New Roman" pitchFamily="18" charset="0"/>
              </a:rPr>
              <a:t>Oslobađa ga država, gospodar ili se otkupljuje</a:t>
            </a:r>
          </a:p>
          <a:p>
            <a:pPr>
              <a:lnSpc>
                <a:spcPct val="90000"/>
              </a:lnSpc>
            </a:pPr>
            <a:r>
              <a:rPr lang="hr-HR" altLang="sr-Latn-RS" sz="3000" dirty="0">
                <a:latin typeface="Times New Roman" pitchFamily="18" charset="0"/>
              </a:rPr>
              <a:t>Utočište od zlostavljanja postoji, npr., u gaju Eumenida gdje može tražiti da ga se proda drugome</a:t>
            </a:r>
            <a:endParaRPr lang="hr-HR" altLang="sr-Latn-RS" sz="28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7639000" cy="2771775"/>
          </a:xfrm>
        </p:spPr>
        <p:txBody>
          <a:bodyPr/>
          <a:lstStyle/>
          <a:p>
            <a:pPr algn="ctr"/>
            <a:r>
              <a:rPr lang="hr-HR" altLang="sr-Latn-RS" b="0" cap="small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“Sposobnost promišljanja </a:t>
            </a:r>
            <a:br>
              <a:rPr lang="hr-HR" altLang="sr-Latn-RS" b="0" cap="small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hr-HR" altLang="sr-Latn-RS" b="0" cap="small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robova ne postoji, </a:t>
            </a:r>
            <a:br>
              <a:rPr lang="hr-HR" altLang="sr-Latn-RS" b="0" cap="small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hr-HR" altLang="sr-Latn-RS" b="0" cap="small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kod žena je nevažeća, </a:t>
            </a:r>
            <a:br>
              <a:rPr lang="hr-HR" altLang="sr-Latn-RS" b="0" cap="small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hr-HR" altLang="sr-Latn-RS" b="0" cap="small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kod djece je nerazvijena.”</a:t>
            </a:r>
            <a:endParaRPr lang="en-GB" altLang="sr-Latn-RS" b="0" cap="small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0D932A-BA99-417D-B3E7-8E684E552EF9}"/>
              </a:ext>
            </a:extLst>
          </p:cNvPr>
          <p:cNvSpPr txBox="1"/>
          <p:nvPr/>
        </p:nvSpPr>
        <p:spPr>
          <a:xfrm>
            <a:off x="755576" y="414908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ὁ μὲν γὰρ δοῦλος ὅλως οὐκ ἔχει τὸ βουλευτικόν, τὸ δὲ θῆλυ ἔχει μέν, ἀλλ᾽ ἄκυρον, </a:t>
            </a:r>
            <a:endParaRPr lang="hr-HR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el-GR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ὁ δὲ παῖς ἔχει</a:t>
            </a:r>
            <a:r>
              <a:rPr lang="hr-HR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l-GR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μέν, ἀλλ᾽ ἀτελές.</a:t>
            </a:r>
            <a:endParaRPr lang="en-GB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476672"/>
            <a:ext cx="7772400" cy="762000"/>
          </a:xfrm>
        </p:spPr>
        <p:txBody>
          <a:bodyPr/>
          <a:lstStyle/>
          <a:p>
            <a:r>
              <a:rPr lang="hr-HR" altLang="sr-Latn-R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ŽENE</a:t>
            </a:r>
            <a:endParaRPr lang="en-GB" alt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4" y="-10442"/>
            <a:ext cx="2266043" cy="69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83615"/>
            <a:ext cx="4152478" cy="459738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81001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© 2008 Jeffrey Hays; http://factsanddetails.com/world/cat56/sub367/item2020.html</a:t>
            </a:r>
          </a:p>
        </p:txBody>
      </p:sp>
    </p:spTree>
  </p:cSld>
  <p:clrMapOvr>
    <a:masterClrMapping/>
  </p:clrMapOvr>
  <p:transition spd="med" advClick="0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162925" cy="762000"/>
          </a:xfrm>
        </p:spPr>
        <p:txBody>
          <a:bodyPr/>
          <a:lstStyle/>
          <a:p>
            <a:pPr algn="ctr"/>
            <a:r>
              <a:rPr lang="hr-HR" altLang="sr-Latn-RS" b="0" cap="none" dirty="0">
                <a:latin typeface="Times New Roman" pitchFamily="18" charset="0"/>
              </a:rPr>
              <a:t>Glavna pravila u životu žene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8172400" cy="499745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hr-HR" altLang="sr-Latn-RS" i="1" dirty="0">
                <a:latin typeface="Times New Roman" pitchFamily="18" charset="0"/>
              </a:rPr>
              <a:t>Kyrios</a:t>
            </a:r>
            <a:r>
              <a:rPr lang="hr-HR" altLang="sr-Latn-RS" dirty="0">
                <a:latin typeface="Times New Roman" pitchFamily="18" charset="0"/>
              </a:rPr>
              <a:t> – “gospodar”, skrbnik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otac, rođeni brat, djed ili drugi najbliži krvni rođak</a:t>
            </a:r>
          </a:p>
          <a:p>
            <a:pPr rtl="0" eaLnBrk="1" latinLnBrk="0" hangingPunct="1"/>
            <a:r>
              <a:rPr kumimoji="0" lang="hr-HR" sz="2600" i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Epikl</a:t>
            </a:r>
            <a:r>
              <a:rPr kumimoji="0" lang="en-US" sz="2600" i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kumimoji="0" lang="hr-HR" sz="2600" i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ros</a:t>
            </a:r>
            <a:r>
              <a:rPr kumimoji="0" lang="hr-HR" sz="26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nasljednica </a:t>
            </a:r>
          </a:p>
          <a:p>
            <a:pPr lvl="1"/>
            <a:r>
              <a:rPr kumimoji="0" lang="hr-HR" sz="23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mora se udati za najbližeg muškog rođaka</a:t>
            </a:r>
            <a:endParaRPr lang="hr-HR" sz="23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eaLnBrk="1" latinLnBrk="0" hangingPunct="1"/>
            <a:r>
              <a:rPr kumimoji="0" lang="hr-HR" sz="26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Sparti mogu nasljeđivati i posjedovati imovinu (</a:t>
            </a:r>
            <a:r>
              <a:rPr kumimoji="0" lang="hr-HR" sz="2600" i="1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patroukhos</a:t>
            </a:r>
            <a:r>
              <a:rPr kumimoji="0" lang="hr-HR" sz="26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kumimoji="0" lang="hr-HR" sz="23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3.st.pr.Kr. kad su imale previše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kumimoji="0" lang="hr-HR" sz="23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izgleda da tamo nema zakona protiv preljuba (posuđivanje žene)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B13F9A"/>
              </a:buClr>
            </a:pPr>
            <a:r>
              <a:rPr lang="hr-HR" altLang="sr-Latn-RS" sz="2800" dirty="0">
                <a:solidFill>
                  <a:prstClr val="black"/>
                </a:solidFill>
                <a:latin typeface="Times New Roman" pitchFamily="18" charset="0"/>
              </a:rPr>
              <a:t>Atenjani se žene kako bi imali djecu koja će ih pokopati i održavati kult obitelji; Spartanci kako bi imali ratnike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Miraz ne pripada njoj, već njenom skrbniku (zastupniku)</a:t>
            </a:r>
          </a:p>
        </p:txBody>
      </p:sp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5299" y="3212975"/>
            <a:ext cx="5839229" cy="371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6632"/>
            <a:ext cx="8244408" cy="67413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Nemaju pravo sudjelovanja u politici, izbora muža pa ni preslobodnog napuštanja kuće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u kući nosi ključeve</a:t>
            </a:r>
          </a:p>
          <a:p>
            <a:pPr>
              <a:lnSpc>
                <a:spcPct val="90000"/>
              </a:lnSpc>
            </a:pPr>
            <a:r>
              <a:rPr lang="hr-HR" altLang="sr-Latn-RS" i="1" dirty="0">
                <a:latin typeface="Times New Roman" pitchFamily="18" charset="0"/>
              </a:rPr>
              <a:t>Gynaikeion</a:t>
            </a:r>
            <a:r>
              <a:rPr lang="hr-HR" altLang="sr-Latn-RS" dirty="0">
                <a:latin typeface="Times New Roman" pitchFamily="18" charset="0"/>
              </a:rPr>
              <a:t> – ženske odaje </a:t>
            </a:r>
          </a:p>
          <a:p>
            <a:pPr lvl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izlaze na pogrebe i neke festivale (kazalište?)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</a:rPr>
              <a:t>Slobodno se pridružuju religijskim udruženjima</a:t>
            </a:r>
          </a:p>
          <a:p>
            <a:r>
              <a:rPr lang="hr-HR" altLang="sr-Latn-RS" sz="2800" dirty="0">
                <a:latin typeface="Times New Roman" pitchFamily="18" charset="0"/>
              </a:rPr>
              <a:t>U javnosti rade siromašne žene i negrađanke</a:t>
            </a:r>
            <a:endParaRPr lang="hr-HR" altLang="sr-Latn-RS" sz="2800" i="1" dirty="0">
              <a:latin typeface="Times New Roman" pitchFamily="18" charset="0"/>
            </a:endParaRPr>
          </a:p>
          <a:p>
            <a:r>
              <a:rPr lang="hr-HR" altLang="sr-Latn-RS" sz="2800" i="1" dirty="0">
                <a:latin typeface="Times New Roman" pitchFamily="18" charset="0"/>
              </a:rPr>
              <a:t>Hetaira</a:t>
            </a:r>
            <a:r>
              <a:rPr lang="hr-HR" altLang="sr-Latn-RS" sz="2800" dirty="0">
                <a:latin typeface="Times New Roman" pitchFamily="18" charset="0"/>
              </a:rPr>
              <a:t> – školovana </a:t>
            </a:r>
          </a:p>
          <a:p>
            <a:pPr marL="0" indent="0">
              <a:buNone/>
            </a:pPr>
            <a:r>
              <a:rPr lang="hr-HR" altLang="sr-Latn-RS" sz="2800" dirty="0">
                <a:latin typeface="Times New Roman" pitchFamily="18" charset="0"/>
              </a:rPr>
              <a:t>   sviračica, pjevačica i </a:t>
            </a:r>
          </a:p>
          <a:p>
            <a:pPr marL="0" indent="0">
              <a:buNone/>
            </a:pPr>
            <a:r>
              <a:rPr lang="hr-HR" altLang="sr-Latn-RS" sz="2800" dirty="0">
                <a:latin typeface="Times New Roman" pitchFamily="18" charset="0"/>
              </a:rPr>
              <a:t>   plesačica, služi za zabavu </a:t>
            </a:r>
          </a:p>
          <a:p>
            <a:pPr marL="0" indent="0">
              <a:buNone/>
            </a:pPr>
            <a:r>
              <a:rPr lang="hr-HR" altLang="sr-Latn-RS" sz="2800" dirty="0">
                <a:latin typeface="Times New Roman" pitchFamily="18" charset="0"/>
              </a:rPr>
              <a:t>     (ropkinje)</a:t>
            </a:r>
          </a:p>
          <a:p>
            <a:r>
              <a:rPr lang="hr-HR" altLang="sr-Latn-RS" sz="2800" dirty="0">
                <a:latin typeface="Times New Roman" pitchFamily="18" charset="0"/>
              </a:rPr>
              <a:t>Dramatičarima su zanimljive </a:t>
            </a:r>
          </a:p>
          <a:p>
            <a:pPr marL="0" indent="0">
              <a:buNone/>
            </a:pPr>
            <a:r>
              <a:rPr lang="hr-HR" altLang="sr-Latn-RS" sz="2800" dirty="0">
                <a:latin typeface="Times New Roman" pitchFamily="18" charset="0"/>
              </a:rPr>
              <a:t>jer su podložnije osjećajima i </a:t>
            </a:r>
          </a:p>
          <a:p>
            <a:pPr marL="0" indent="0">
              <a:buNone/>
            </a:pPr>
            <a:r>
              <a:rPr lang="hr-HR" altLang="sr-Latn-RS" sz="2800" dirty="0">
                <a:latin typeface="Times New Roman" pitchFamily="18" charset="0"/>
              </a:rPr>
              <a:t>podsvijesti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59735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http://downloads.bbc.co.uk/rmhttp/schools/primaryhistory/images/ancient_greeks/home_life/g_hydria_fountain-house.jpg</a:t>
            </a:r>
          </a:p>
        </p:txBody>
      </p:sp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3195885" cy="762000"/>
          </a:xfrm>
        </p:spPr>
        <p:txBody>
          <a:bodyPr/>
          <a:lstStyle/>
          <a:p>
            <a:r>
              <a:rPr lang="hr-HR" altLang="en-US" b="0" cap="small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Spartanke</a:t>
            </a:r>
            <a:endParaRPr lang="en-GB" altLang="en-US" b="0" cap="small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721"/>
            <a:ext cx="8388424" cy="57603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en-US" dirty="0">
                <a:latin typeface="Times New Roman" pitchFamily="18" charset="0"/>
              </a:rPr>
              <a:t>Prolaze neki sustav obrazovanja – čitanje, pisanje, vježbanje 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latin typeface="Times New Roman" pitchFamily="18" charset="0"/>
              </a:rPr>
              <a:t>Zbog helota ne moraju kuhati, tkati i čistiti kuću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latin typeface="Times New Roman" pitchFamily="18" charset="0"/>
              </a:rPr>
              <a:t>Vježbaju javno: trčanje, skakanje, hrvanje i bacanje koplja </a:t>
            </a:r>
          </a:p>
          <a:p>
            <a:pPr lvl="2">
              <a:lnSpc>
                <a:spcPct val="90000"/>
              </a:lnSpc>
            </a:pPr>
            <a:r>
              <a:rPr lang="hr-HR" altLang="en-US" dirty="0">
                <a:latin typeface="Times New Roman" pitchFamily="18" charset="0"/>
              </a:rPr>
              <a:t>zajedno s dečkima, gole ? </a:t>
            </a:r>
          </a:p>
          <a:p>
            <a:pPr marL="530352" lvl="2" indent="0">
              <a:lnSpc>
                <a:spcPct val="90000"/>
              </a:lnSpc>
              <a:buNone/>
            </a:pPr>
            <a:r>
              <a:rPr lang="hr-HR" altLang="en-US" dirty="0">
                <a:latin typeface="Times New Roman" pitchFamily="18" charset="0"/>
              </a:rPr>
              <a:t>&gt; u svrhu poboljšanja zdravlja za rađanje jakih sinova</a:t>
            </a:r>
          </a:p>
          <a:p>
            <a:pPr lvl="1">
              <a:lnSpc>
                <a:spcPct val="90000"/>
              </a:lnSpc>
            </a:pPr>
            <a:r>
              <a:rPr lang="hr-HR" altLang="en-US" i="1" dirty="0">
                <a:latin typeface="Times New Roman" pitchFamily="18" charset="0"/>
              </a:rPr>
              <a:t>Partheneion</a:t>
            </a:r>
            <a:r>
              <a:rPr lang="hr-HR" altLang="en-US" dirty="0">
                <a:latin typeface="Times New Roman" pitchFamily="18" charset="0"/>
              </a:rPr>
              <a:t> – “pjesma djevojaka”, pjesnički oblik </a:t>
            </a:r>
          </a:p>
          <a:p>
            <a:pPr marL="292608" lvl="1" indent="0">
              <a:lnSpc>
                <a:spcPct val="90000"/>
              </a:lnSpc>
              <a:buNone/>
            </a:pPr>
            <a:r>
              <a:rPr lang="hr-HR" altLang="en-US" dirty="0">
                <a:latin typeface="Times New Roman" pitchFamily="18" charset="0"/>
              </a:rPr>
              <a:t>nastao za ženske korove u Sparti (Alkman, c.600.pr.Kr.)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latin typeface="Times New Roman" pitchFamily="18" charset="0"/>
              </a:rPr>
              <a:t>Ne tuguju javno na pogrebima</a:t>
            </a:r>
          </a:p>
          <a:p>
            <a:pPr>
              <a:lnSpc>
                <a:spcPct val="90000"/>
              </a:lnSpc>
            </a:pPr>
            <a:r>
              <a:rPr lang="hr-HR" altLang="en-US" u="sng" dirty="0">
                <a:latin typeface="Times New Roman" pitchFamily="18" charset="0"/>
              </a:rPr>
              <a:t>Gorgona</a:t>
            </a:r>
            <a:r>
              <a:rPr lang="hr-HR" altLang="en-US" dirty="0">
                <a:latin typeface="Times New Roman" pitchFamily="18" charset="0"/>
              </a:rPr>
              <a:t> – žena kralja Leonide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latin typeface="Times New Roman" pitchFamily="18" charset="0"/>
              </a:rPr>
              <a:t>njen glas čujemo u Herodotovim </a:t>
            </a:r>
            <a:r>
              <a:rPr lang="hr-HR" altLang="en-US" i="1" dirty="0">
                <a:latin typeface="Times New Roman" pitchFamily="18" charset="0"/>
              </a:rPr>
              <a:t>Povijestima</a:t>
            </a:r>
            <a:endParaRPr lang="hr-HR" alt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en-US" u="sng" dirty="0">
                <a:latin typeface="Times New Roman" pitchFamily="18" charset="0"/>
              </a:rPr>
              <a:t>Kiniska</a:t>
            </a:r>
            <a:r>
              <a:rPr lang="hr-HR" altLang="en-US" dirty="0">
                <a:latin typeface="Times New Roman" pitchFamily="18" charset="0"/>
              </a:rPr>
              <a:t> - sestra kralja Agesilaja II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latin typeface="Times New Roman" pitchFamily="18" charset="0"/>
              </a:rPr>
              <a:t>pobijedila 396. i 392.g. na Olimpijskim igrama</a:t>
            </a:r>
          </a:p>
          <a:p>
            <a:pPr marL="292608" lvl="1" indent="0">
              <a:lnSpc>
                <a:spcPct val="90000"/>
              </a:lnSpc>
              <a:buNone/>
            </a:pPr>
            <a:r>
              <a:rPr lang="hr-HR" altLang="en-US" dirty="0">
                <a:latin typeface="Times New Roman" pitchFamily="18" charset="0"/>
              </a:rPr>
              <a:t> s četveropregom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2576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 sz="1800"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DF7F2-DBF5-439E-9916-2C83AB9A6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3164797"/>
            <a:ext cx="3145809" cy="37859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D0317D-7D56-4263-8CF9-A681C225919B}"/>
              </a:ext>
            </a:extLst>
          </p:cNvPr>
          <p:cNvSpPr txBox="1"/>
          <p:nvPr/>
        </p:nvSpPr>
        <p:spPr>
          <a:xfrm>
            <a:off x="2195736" y="6482477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https://en.wikipedia.org/wiki/Gorgo,_Queen_of_Sparta</a:t>
            </a:r>
          </a:p>
        </p:txBody>
      </p:sp>
    </p:spTree>
    <p:extLst>
      <p:ext uri="{BB962C8B-B14F-4D97-AF65-F5344CB8AC3E}">
        <p14:creationId xmlns:p14="http://schemas.microsoft.com/office/powerpoint/2010/main" val="427270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926959" cy="701675"/>
          </a:xfrm>
        </p:spPr>
        <p:txBody>
          <a:bodyPr>
            <a:normAutofit/>
          </a:bodyPr>
          <a:lstStyle/>
          <a:p>
            <a:r>
              <a:rPr lang="hr-HR" altLang="sr-Latn-RS" sz="4000" cap="none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Formula zaruka (ugovor - </a:t>
            </a:r>
            <a:r>
              <a:rPr lang="hr-HR" altLang="sr-Latn-RS" sz="4000" i="1" cap="none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engy</a:t>
            </a:r>
            <a:r>
              <a:rPr lang="en-US" altLang="sr-Latn-RS" sz="4000" i="1" cap="none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ē</a:t>
            </a:r>
            <a:r>
              <a:rPr lang="hr-HR" altLang="sr-Latn-RS" sz="4000" cap="none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217041" y="1484784"/>
            <a:ext cx="7523311" cy="520407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altLang="sr-Latn-RS" dirty="0">
                <a:latin typeface="Times New Roman" pitchFamily="18" charset="0"/>
              </a:rPr>
              <a:t> </a:t>
            </a:r>
            <a:r>
              <a:rPr lang="hr-HR" altLang="sr-Latn-RS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KYRIOS</a:t>
            </a:r>
            <a:r>
              <a:rPr lang="hr-HR" altLang="sr-Latn-RS" dirty="0"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hr-HR" altLang="sr-Latn-RS" dirty="0">
                <a:latin typeface="Times New Roman" pitchFamily="18" charset="0"/>
              </a:rPr>
              <a:t> -Dajem ovu djevojku za rađanje zakonite djece.</a:t>
            </a:r>
          </a:p>
          <a:p>
            <a:pPr>
              <a:buFont typeface="Wingdings" pitchFamily="2" charset="2"/>
              <a:buNone/>
            </a:pPr>
            <a:r>
              <a:rPr lang="hr-HR" altLang="sr-Latn-RS" dirty="0">
                <a:latin typeface="Times New Roman" pitchFamily="18" charset="0"/>
              </a:rPr>
              <a:t> </a:t>
            </a:r>
            <a:r>
              <a:rPr lang="hr-HR" altLang="sr-Latn-R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ZARUČNIK</a:t>
            </a:r>
          </a:p>
          <a:p>
            <a:pPr>
              <a:buFont typeface="Wingdings" pitchFamily="2" charset="2"/>
              <a:buNone/>
            </a:pPr>
            <a:r>
              <a:rPr lang="hr-HR" altLang="sr-Latn-RS" dirty="0">
                <a:latin typeface="Times New Roman" pitchFamily="18" charset="0"/>
              </a:rPr>
              <a:t> -Prihvaćam.</a:t>
            </a:r>
          </a:p>
          <a:p>
            <a:pPr>
              <a:buFont typeface="Wingdings" pitchFamily="2" charset="2"/>
              <a:buNone/>
            </a:pPr>
            <a:r>
              <a:rPr lang="hr-HR" altLang="sr-Latn-RS" dirty="0">
                <a:latin typeface="Times New Roman" pitchFamily="18" charset="0"/>
              </a:rPr>
              <a:t> K. - I 3 talenta za miraz.</a:t>
            </a:r>
          </a:p>
          <a:p>
            <a:pPr>
              <a:buFont typeface="Wingdings" pitchFamily="2" charset="2"/>
              <a:buNone/>
            </a:pPr>
            <a:r>
              <a:rPr lang="hr-HR" altLang="sr-Latn-RS" dirty="0">
                <a:latin typeface="Times New Roman" pitchFamily="18" charset="0"/>
              </a:rPr>
              <a:t> Z. - Zadovoljan sam.</a:t>
            </a:r>
          </a:p>
          <a:p>
            <a:pPr>
              <a:buFont typeface="Wingdings" pitchFamily="2" charset="2"/>
              <a:buNone/>
            </a:pPr>
            <a:r>
              <a:rPr lang="hr-HR" altLang="sr-Latn-R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(Iz Menandrove </a:t>
            </a:r>
            <a:r>
              <a:rPr lang="hr-HR" altLang="sr-Latn-RS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Djevojke podrezane kose</a:t>
            </a:r>
            <a:r>
              <a:rPr lang="hr-HR" altLang="sr-Latn-R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)</a:t>
            </a:r>
          </a:p>
          <a:p>
            <a:pPr>
              <a:buFont typeface="Wingdings" pitchFamily="2" charset="2"/>
              <a:buNone/>
            </a:pPr>
            <a:endParaRPr lang="hr-HR" altLang="sr-Latn-R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hr-HR" altLang="sr-Latn-RS" dirty="0">
                <a:latin typeface="Times New Roman" pitchFamily="18" charset="0"/>
              </a:rPr>
              <a:t>* Vrijedi kao zakletva, uz rukovanje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E6C48C-6287-448A-A408-3DB23E93A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919" y="2636912"/>
            <a:ext cx="3538040" cy="40519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860D20-6283-4FCB-83D2-61AF083DC275}"/>
              </a:ext>
            </a:extLst>
          </p:cNvPr>
          <p:cNvSpPr txBox="1"/>
          <p:nvPr/>
        </p:nvSpPr>
        <p:spPr>
          <a:xfrm>
            <a:off x="7509580" y="1534154"/>
            <a:ext cx="1634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Brončana figurica iz Prizrena, </a:t>
            </a:r>
          </a:p>
          <a:p>
            <a:pPr algn="r"/>
            <a:r>
              <a:rPr lang="hr-HR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6/5.st.</a:t>
            </a:r>
          </a:p>
          <a:p>
            <a:pPr algn="r"/>
            <a:r>
              <a:rPr lang="hr-HR" sz="1800" dirty="0">
                <a:solidFill>
                  <a:schemeClr val="bg2"/>
                </a:solidFill>
                <a:latin typeface="Times New Roman" panose="02020603050405020304" pitchFamily="18" charset="0"/>
              </a:rPr>
              <a:t>pr.Kr.</a:t>
            </a:r>
            <a:endParaRPr lang="en-GB" sz="180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759757"/>
      </p:ext>
    </p:extLst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412776"/>
            <a:ext cx="6384925" cy="762000"/>
          </a:xfrm>
        </p:spPr>
        <p:txBody>
          <a:bodyPr/>
          <a:lstStyle/>
          <a:p>
            <a:r>
              <a:rPr lang="hr-HR" altLang="sr-Latn-RS" b="0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Gamos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962400"/>
            <a:ext cx="8532440" cy="2895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hr-HR" altLang="sr-Latn-RS" sz="3000" dirty="0">
                <a:latin typeface="Times New Roman" pitchFamily="18" charset="0"/>
              </a:rPr>
              <a:t>Grci se idealno žene s c. 30 g., Grkinje udaju s 13-16 g. </a:t>
            </a:r>
          </a:p>
          <a:p>
            <a:pPr lvl="1"/>
            <a:r>
              <a:rPr lang="hr-HR" altLang="en-US" sz="2600" dirty="0">
                <a:latin typeface="Times New Roman" pitchFamily="18" charset="0"/>
              </a:rPr>
              <a:t>Spartanci obično s 25, cure s oko 18</a:t>
            </a:r>
          </a:p>
          <a:p>
            <a:pPr lvl="1"/>
            <a:r>
              <a:rPr lang="hr-HR" altLang="en-US" sz="2600" dirty="0">
                <a:latin typeface="Times New Roman" pitchFamily="18" charset="0"/>
              </a:rPr>
              <a:t>Postoji zakon protiv neženja; tj. ritualno vrijeđanje starijih neoženjenih muškaraca</a:t>
            </a:r>
            <a:endParaRPr lang="hr-HR" altLang="sr-Latn-RS" sz="2600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3600" dirty="0">
                <a:latin typeface="Times New Roman" pitchFamily="18" charset="0"/>
              </a:rPr>
              <a:t> </a:t>
            </a:r>
            <a:r>
              <a:rPr lang="hr-HR" altLang="sr-Latn-RS" sz="3000" dirty="0">
                <a:latin typeface="Times New Roman" pitchFamily="18" charset="0"/>
              </a:rPr>
              <a:t>Nakon zaruka slijedi</a:t>
            </a:r>
            <a:r>
              <a:rPr lang="hr-HR" altLang="sr-Latn-RS" sz="3000" i="1" dirty="0">
                <a:latin typeface="Times New Roman" pitchFamily="18" charset="0"/>
              </a:rPr>
              <a:t> ekdosis = </a:t>
            </a:r>
            <a:r>
              <a:rPr lang="hr-HR" altLang="sr-Latn-RS" sz="3000" dirty="0">
                <a:latin typeface="Times New Roman" pitchFamily="18" charset="0"/>
              </a:rPr>
              <a:t>predaja žene mužu, obično pri punom mjesecu, zimi</a:t>
            </a:r>
          </a:p>
          <a:p>
            <a:pPr lvl="1">
              <a:lnSpc>
                <a:spcPct val="90000"/>
              </a:lnSpc>
            </a:pPr>
            <a:r>
              <a:rPr lang="hr-HR" altLang="sr-Latn-RS" sz="2600" i="1" dirty="0">
                <a:latin typeface="Times New Roman" pitchFamily="18" charset="0"/>
              </a:rPr>
              <a:t>gam</a:t>
            </a:r>
            <a:r>
              <a:rPr lang="en-US" altLang="sr-Latn-RS" sz="2600" i="1" dirty="0">
                <a:latin typeface="Times New Roman" pitchFamily="18" charset="0"/>
              </a:rPr>
              <a:t>ē</a:t>
            </a:r>
            <a:r>
              <a:rPr lang="hr-HR" altLang="sr-Latn-RS" sz="2600" i="1" dirty="0">
                <a:latin typeface="Times New Roman" pitchFamily="18" charset="0"/>
              </a:rPr>
              <a:t>li</a:t>
            </a:r>
            <a:r>
              <a:rPr lang="en-US" altLang="sr-Latn-RS" sz="2600" i="1" dirty="0">
                <a:latin typeface="Times New Roman" pitchFamily="18" charset="0"/>
              </a:rPr>
              <a:t>ō</a:t>
            </a:r>
            <a:r>
              <a:rPr lang="hr-HR" altLang="sr-Latn-RS" sz="2600" i="1" dirty="0">
                <a:latin typeface="Times New Roman" pitchFamily="18" charset="0"/>
              </a:rPr>
              <a:t>n</a:t>
            </a:r>
            <a:r>
              <a:rPr lang="hr-HR" altLang="sr-Latn-RS" sz="2600" dirty="0">
                <a:latin typeface="Times New Roman" pitchFamily="18" charset="0"/>
              </a:rPr>
              <a:t> ~ siječanj, svet Heri</a:t>
            </a:r>
          </a:p>
        </p:txBody>
      </p:sp>
      <p:pic>
        <p:nvPicPr>
          <p:cNvPr id="117764" name="Picture 4" descr="grcka mlad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3848" y="-1"/>
            <a:ext cx="5940152" cy="3941393"/>
          </a:xfrm>
          <a:noFill/>
          <a:ln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4313811"/>
            <a:ext cx="7219950" cy="254317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107505" y="188640"/>
            <a:ext cx="7992888" cy="6480448"/>
          </a:xfrm>
        </p:spPr>
        <p:txBody>
          <a:bodyPr/>
          <a:lstStyle/>
          <a:p>
            <a:r>
              <a:rPr lang="hr-HR" altLang="sr-Latn-RS" dirty="0">
                <a:latin typeface="Times New Roman" pitchFamily="18" charset="0"/>
              </a:rPr>
              <a:t>Obred vjenčanja uključuje: </a:t>
            </a:r>
          </a:p>
          <a:p>
            <a:pPr lvl="1"/>
            <a:r>
              <a:rPr lang="hr-HR" altLang="sr-Latn-RS" dirty="0">
                <a:latin typeface="Times New Roman" pitchFamily="18" charset="0"/>
              </a:rPr>
              <a:t>mladenkinu žrtvu (igračaka i dječjih stvari) Zeusu, Heri, Artemidi, Afroditi, Nagovoru i Eriniji; </a:t>
            </a:r>
          </a:p>
          <a:p>
            <a:pPr lvl="1"/>
            <a:r>
              <a:rPr lang="hr-HR" altLang="sr-Latn-RS" dirty="0">
                <a:latin typeface="Times New Roman" pitchFamily="18" charset="0"/>
              </a:rPr>
              <a:t>ritualno kupanje vodom iz izvora </a:t>
            </a:r>
            <a:r>
              <a:rPr lang="hr-HR" altLang="sr-Latn-RS" i="1" dirty="0">
                <a:latin typeface="Times New Roman" pitchFamily="18" charset="0"/>
              </a:rPr>
              <a:t>Kallirho</a:t>
            </a:r>
            <a:r>
              <a:rPr lang="en-US" altLang="sr-Latn-RS" i="1" dirty="0">
                <a:latin typeface="Times New Roman" pitchFamily="18" charset="0"/>
              </a:rPr>
              <a:t>ē</a:t>
            </a:r>
            <a:r>
              <a:rPr lang="hr-HR" altLang="sr-Latn-RS" dirty="0">
                <a:latin typeface="Times New Roman" pitchFamily="18" charset="0"/>
              </a:rPr>
              <a:t> </a:t>
            </a:r>
          </a:p>
          <a:p>
            <a:pPr lvl="1"/>
            <a:r>
              <a:rPr lang="hr-HR" altLang="sr-Latn-RS" dirty="0">
                <a:latin typeface="Times New Roman" pitchFamily="18" charset="0"/>
              </a:rPr>
              <a:t>jedenje kolača sa sezamom (žene i muškarci odvojeno)</a:t>
            </a:r>
          </a:p>
          <a:p>
            <a:pPr lvl="1"/>
            <a:r>
              <a:rPr lang="hr-HR" altLang="sr-Latn-RS" dirty="0">
                <a:latin typeface="Times New Roman" pitchFamily="18" charset="0"/>
              </a:rPr>
              <a:t>povorku s bakljama do mladoženjine kuće </a:t>
            </a:r>
          </a:p>
          <a:p>
            <a:pPr lvl="2"/>
            <a:r>
              <a:rPr lang="hr-HR" altLang="sr-Latn-RS" dirty="0">
                <a:latin typeface="Times New Roman" pitchFamily="18" charset="0"/>
              </a:rPr>
              <a:t>mladenka nosi sito i ražanj kao simbol dužnosti</a:t>
            </a:r>
          </a:p>
          <a:p>
            <a:pPr lvl="1"/>
            <a:r>
              <a:rPr lang="hr-HR" altLang="sr-Latn-RS" dirty="0">
                <a:latin typeface="Times New Roman" pitchFamily="18" charset="0"/>
              </a:rPr>
              <a:t>pjevanje himeneja pod prozorom mladenaca</a:t>
            </a:r>
          </a:p>
          <a:p>
            <a:pPr lvl="1"/>
            <a:endParaRPr lang="hr-HR" altLang="sr-Latn-RS" dirty="0">
              <a:latin typeface="Times New Roman" pitchFamily="18" charset="0"/>
            </a:endParaRPr>
          </a:p>
          <a:p>
            <a:pPr lvl="1"/>
            <a:r>
              <a:rPr lang="hr-HR" altLang="sr-Latn-RS" dirty="0">
                <a:latin typeface="Times New Roman" pitchFamily="18" charset="0"/>
              </a:rPr>
              <a:t>U Sparti i otmicu mladenke </a:t>
            </a:r>
          </a:p>
          <a:p>
            <a:pPr lvl="2"/>
            <a:r>
              <a:rPr lang="hr-HR" altLang="sr-Latn-RS" dirty="0">
                <a:latin typeface="Times New Roman" pitchFamily="18" charset="0"/>
              </a:rPr>
              <a:t>u muškoj </a:t>
            </a:r>
          </a:p>
          <a:p>
            <a:pPr marL="530352" lvl="2" indent="0">
              <a:buNone/>
            </a:pPr>
            <a:r>
              <a:rPr lang="hr-HR" altLang="sr-Latn-RS" dirty="0">
                <a:latin typeface="Times New Roman" pitchFamily="18" charset="0"/>
              </a:rPr>
              <a:t>odjeći, </a:t>
            </a:r>
          </a:p>
          <a:p>
            <a:pPr marL="530352" lvl="2" indent="0">
              <a:buNone/>
            </a:pPr>
            <a:r>
              <a:rPr lang="hr-HR" altLang="sr-Latn-RS" dirty="0">
                <a:latin typeface="Times New Roman" pitchFamily="18" charset="0"/>
              </a:rPr>
              <a:t>podrezane </a:t>
            </a:r>
          </a:p>
          <a:p>
            <a:pPr marL="530352" lvl="2" indent="0">
              <a:buNone/>
            </a:pPr>
            <a:r>
              <a:rPr lang="hr-HR" altLang="sr-Latn-RS" dirty="0">
                <a:latin typeface="Times New Roman" pitchFamily="18" charset="0"/>
              </a:rPr>
              <a:t>kose</a:t>
            </a:r>
          </a:p>
        </p:txBody>
      </p:sp>
    </p:spTree>
  </p:cSld>
  <p:clrMapOvr>
    <a:masterClrMapping/>
  </p:clrMapOvr>
  <p:transition spd="med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1339</TotalTime>
  <Words>1278</Words>
  <Application>Microsoft Office PowerPoint</Application>
  <PresentationFormat>Prikaz na zaslonu (4:3)</PresentationFormat>
  <Paragraphs>157</Paragraphs>
  <Slides>16</Slides>
  <Notes>16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4" baseType="lpstr">
      <vt:lpstr>Arial</vt:lpstr>
      <vt:lpstr>Palatino Linotype</vt:lpstr>
      <vt:lpstr>Times New Roman</vt:lpstr>
      <vt:lpstr>Trebuchet MS</vt:lpstr>
      <vt:lpstr>Verdana</vt:lpstr>
      <vt:lpstr>Wingdings</vt:lpstr>
      <vt:lpstr>Wingdings 2</vt:lpstr>
      <vt:lpstr>Opulent</vt:lpstr>
      <vt:lpstr>(BEZ) PRAVA</vt:lpstr>
      <vt:lpstr>“Sposobnost promišljanja  u robova ne postoji,  kod žena je nevažeća,  kod djece je nerazvijena.”</vt:lpstr>
      <vt:lpstr>ŽENE</vt:lpstr>
      <vt:lpstr>Glavna pravila u životu žene</vt:lpstr>
      <vt:lpstr>PowerPoint prezentacija</vt:lpstr>
      <vt:lpstr>Spartanke</vt:lpstr>
      <vt:lpstr>Formula zaruka (ugovor - engyē)</vt:lpstr>
      <vt:lpstr>Gamos</vt:lpstr>
      <vt:lpstr>PowerPoint prezentacija</vt:lpstr>
      <vt:lpstr>Razvod</vt:lpstr>
      <vt:lpstr>Djeca</vt:lpstr>
      <vt:lpstr>ROBOVI</vt:lpstr>
      <vt:lpstr>PowerPoint prezentacija</vt:lpstr>
      <vt:lpstr>Poslovi</vt:lpstr>
      <vt:lpstr>Ulazak u ropstvo:</vt:lpstr>
      <vt:lpstr>PowerPoint prezentacija</vt:lpstr>
    </vt:vector>
  </TitlesOfParts>
  <Company>HIZP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Maja Matasović</dc:creator>
  <cp:lastModifiedBy>Maja Matasović</cp:lastModifiedBy>
  <cp:revision>60</cp:revision>
  <dcterms:created xsi:type="dcterms:W3CDTF">2011-10-19T09:12:11Z</dcterms:created>
  <dcterms:modified xsi:type="dcterms:W3CDTF">2024-11-27T18:53:56Z</dcterms:modified>
</cp:coreProperties>
</file>