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19"/>
  </p:notesMasterIdLst>
  <p:sldIdLst>
    <p:sldId id="256" r:id="rId2"/>
    <p:sldId id="273" r:id="rId3"/>
    <p:sldId id="277" r:id="rId4"/>
    <p:sldId id="286" r:id="rId5"/>
    <p:sldId id="288" r:id="rId6"/>
    <p:sldId id="274" r:id="rId7"/>
    <p:sldId id="292" r:id="rId8"/>
    <p:sldId id="293" r:id="rId9"/>
    <p:sldId id="287" r:id="rId10"/>
    <p:sldId id="266" r:id="rId11"/>
    <p:sldId id="294" r:id="rId12"/>
    <p:sldId id="258" r:id="rId13"/>
    <p:sldId id="262" r:id="rId14"/>
    <p:sldId id="268" r:id="rId15"/>
    <p:sldId id="267" r:id="rId16"/>
    <p:sldId id="257" r:id="rId17"/>
    <p:sldId id="278" r:id="rId18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6" autoAdjust="0"/>
    <p:restoredTop sz="86446" autoAdjust="0"/>
  </p:normalViewPr>
  <p:slideViewPr>
    <p:cSldViewPr>
      <p:cViewPr varScale="1">
        <p:scale>
          <a:sx n="59" d="100"/>
          <a:sy n="59" d="100"/>
        </p:scale>
        <p:origin x="90" y="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6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hr-HR" alt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hr-HR" alt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text styles</a:t>
            </a:r>
          </a:p>
          <a:p>
            <a:pPr lvl="1"/>
            <a:r>
              <a:rPr lang="hr-HR" altLang="en-US"/>
              <a:t>Second level</a:t>
            </a:r>
          </a:p>
          <a:p>
            <a:pPr lvl="2"/>
            <a:r>
              <a:rPr lang="hr-HR" altLang="en-US"/>
              <a:t>Third level</a:t>
            </a:r>
          </a:p>
          <a:p>
            <a:pPr lvl="3"/>
            <a:r>
              <a:rPr lang="hr-HR" altLang="en-US"/>
              <a:t>Fourth level</a:t>
            </a:r>
          </a:p>
          <a:p>
            <a:pPr lvl="4"/>
            <a:r>
              <a:rPr lang="hr-HR" altLang="en-US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hr-HR" altLang="en-US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135424B6-9178-4425-AC1C-EE8DA049F2C6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9732475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B3AA6F-FA63-4298-BE98-39A2930BA9DE}" type="slidenum">
              <a:rPr lang="hr-HR" altLang="en-US"/>
              <a:pPr/>
              <a:t>1</a:t>
            </a:fld>
            <a:endParaRPr lang="hr-HR" alt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523682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4C89EE-1B65-48B9-AD48-2E1D94996D11}" type="slidenum">
              <a:rPr lang="hr-HR" altLang="en-US"/>
              <a:pPr/>
              <a:t>13</a:t>
            </a:fld>
            <a:endParaRPr lang="hr-HR" alt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135583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081ED1-E414-4B9E-85D6-0BDCE3E6996E}" type="slidenum">
              <a:rPr lang="hr-HR" altLang="en-US"/>
              <a:pPr/>
              <a:t>14</a:t>
            </a:fld>
            <a:endParaRPr lang="hr-HR" alt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44357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48F5F6-D21A-4F58-97B6-F656F99D9D39}" type="slidenum">
              <a:rPr lang="hr-HR" altLang="en-US"/>
              <a:pPr/>
              <a:t>15</a:t>
            </a:fld>
            <a:endParaRPr lang="hr-HR" alt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640764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0C054C-6FF0-4657-BBDB-96AA53880618}" type="slidenum">
              <a:rPr lang="hr-HR" altLang="en-US"/>
              <a:pPr/>
              <a:t>16</a:t>
            </a:fld>
            <a:endParaRPr lang="hr-HR" alt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82104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424B6-9178-4425-AC1C-EE8DA049F2C6}" type="slidenum">
              <a:rPr lang="hr-HR" altLang="en-US" smtClean="0"/>
              <a:pPr/>
              <a:t>2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737789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4FADBE7-8EBA-4295-B33A-44316E5CC2B3}" type="slidenum">
              <a:rPr lang="hr-HR" altLang="en-US" smtClean="0">
                <a:cs typeface="Times New Roman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hr-HR" altLang="en-US">
              <a:cs typeface="Times New Roman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6163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8D633A-741E-4793-B77C-A03CA16814DB}" type="slidenum">
              <a:rPr lang="hr-HR" altLang="en-US"/>
              <a:pPr/>
              <a:t>4</a:t>
            </a:fld>
            <a:endParaRPr lang="hr-HR" alt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8312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77493B-6604-47A6-8972-9D12A8D7DB14}" type="slidenum">
              <a:rPr lang="hr-HR" altLang="en-US"/>
              <a:pPr/>
              <a:t>5</a:t>
            </a:fld>
            <a:endParaRPr lang="hr-HR" altLang="en-US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81712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4F8377-CE69-4A83-9698-BCFF4D9D9D45}" type="slidenum">
              <a:rPr lang="hr-HR" altLang="en-US"/>
              <a:pPr/>
              <a:t>7</a:t>
            </a:fld>
            <a:endParaRPr lang="hr-HR" alt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7984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2CA86C-67B5-475A-9CD6-8B20D70B2B72}" type="slidenum">
              <a:rPr lang="hr-HR" altLang="en-US"/>
              <a:pPr/>
              <a:t>9</a:t>
            </a:fld>
            <a:endParaRPr lang="hr-HR" alt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81994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162448-7693-4DB6-9426-53ED2F001155}" type="slidenum">
              <a:rPr lang="hr-HR" altLang="en-US"/>
              <a:pPr/>
              <a:t>10</a:t>
            </a:fld>
            <a:endParaRPr lang="hr-HR" alt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74593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F750A6-C61B-4715-95BD-F45B784E0146}" type="slidenum">
              <a:rPr lang="hr-HR" altLang="en-US"/>
              <a:pPr/>
              <a:t>12</a:t>
            </a:fld>
            <a:endParaRPr lang="hr-HR" alt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36146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alt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21BEC-8649-4627-B26C-CFCA6DDB9001}" type="slidenum">
              <a:rPr lang="hr-HR" altLang="en-US" smtClean="0"/>
              <a:pPr/>
              <a:t>‹#›</a:t>
            </a:fld>
            <a:endParaRPr lang="hr-HR" alt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5657-B3B0-4F11-8E89-2EDFC3306FDB}" type="slidenum">
              <a:rPr lang="hr-HR" altLang="en-US" smtClean="0"/>
              <a:pPr/>
              <a:t>‹#›</a:t>
            </a:fld>
            <a:endParaRPr lang="hr-HR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6CDB9-CA75-476A-ABBC-2FB5F2F4FFCA}" type="slidenum">
              <a:rPr lang="hr-HR" altLang="en-US" smtClean="0"/>
              <a:pPr/>
              <a:t>‹#›</a:t>
            </a:fld>
            <a:endParaRPr lang="hr-HR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3D82-A625-4C1A-A3A0-BD89B804CA08}" type="slidenum">
              <a:rPr lang="hr-HR" altLang="en-US" smtClean="0"/>
              <a:pPr/>
              <a:t>‹#›</a:t>
            </a:fld>
            <a:endParaRPr lang="hr-HR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AB56F71-11DF-4F6C-8017-407F21903F81}" type="slidenum">
              <a:rPr lang="hr-HR" altLang="en-US" smtClean="0"/>
              <a:pPr/>
              <a:t>‹#›</a:t>
            </a:fld>
            <a:endParaRPr lang="hr-H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33F18-DA7E-4D2C-AB3A-0C4C55812322}" type="slidenum">
              <a:rPr lang="hr-HR" altLang="en-US" smtClean="0"/>
              <a:pPr/>
              <a:t>‹#›</a:t>
            </a:fld>
            <a:endParaRPr lang="hr-HR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8FF6-DDDC-417F-8359-4C765771A000}" type="slidenum">
              <a:rPr lang="hr-HR" altLang="en-US" smtClean="0"/>
              <a:pPr/>
              <a:t>‹#›</a:t>
            </a:fld>
            <a:endParaRPr lang="hr-HR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B23A-84FF-491B-BF77-1656807EF662}" type="slidenum">
              <a:rPr lang="hr-HR" altLang="en-US" smtClean="0"/>
              <a:pPr/>
              <a:t>‹#›</a:t>
            </a:fld>
            <a:endParaRPr lang="hr-HR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D755-246C-461B-9C22-ED7609007A90}" type="slidenum">
              <a:rPr lang="hr-HR" altLang="en-US" smtClean="0"/>
              <a:pPr/>
              <a:t>‹#›</a:t>
            </a:fld>
            <a:endParaRPr lang="hr-HR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F7FF8-F8E7-4CC8-B2D1-3DCAB80006A3}" type="slidenum">
              <a:rPr lang="hr-HR" altLang="en-US" smtClean="0"/>
              <a:pPr/>
              <a:t>‹#›</a:t>
            </a:fld>
            <a:endParaRPr lang="hr-HR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214C-89AD-457A-BB64-800F20097596}" type="slidenum">
              <a:rPr lang="hr-HR" altLang="en-US" smtClean="0"/>
              <a:pPr/>
              <a:t>‹#›</a:t>
            </a:fld>
            <a:endParaRPr lang="hr-HR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r-H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r-HR" alt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8856762-CF9B-4647-B1DD-B37A003779FC}" type="slidenum">
              <a:rPr lang="hr-HR" altLang="en-US" smtClean="0"/>
              <a:pPr/>
              <a:t>‹#›</a:t>
            </a:fld>
            <a:endParaRPr lang="hr-H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rchive.org/details/romanmythology00pero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heoi.com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5154"/>
            <a:ext cx="8229600" cy="1139825"/>
          </a:xfrm>
        </p:spPr>
        <p:txBody>
          <a:bodyPr/>
          <a:lstStyle/>
          <a:p>
            <a:r>
              <a:rPr lang="hr-HR" altLang="en-US" sz="4800" dirty="0">
                <a:latin typeface="Palatino Linotype" charset="0"/>
              </a:rPr>
              <a:t>RIMSKA RELIGIJA</a:t>
            </a: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7787"/>
            <a:ext cx="9144000" cy="478536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546848" cy="1143000"/>
          </a:xfrm>
        </p:spPr>
        <p:txBody>
          <a:bodyPr/>
          <a:lstStyle/>
          <a:p>
            <a:r>
              <a:rPr lang="hr-HR" altLang="en-US" cap="small" dirty="0">
                <a:latin typeface="Palatino Linotype" charset="0"/>
              </a:rPr>
              <a:t>Etruščani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2564904"/>
            <a:ext cx="8507288" cy="3988296"/>
          </a:xfrm>
        </p:spPr>
        <p:txBody>
          <a:bodyPr/>
          <a:lstStyle/>
          <a:p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Posrednici između Grka i Rimljana</a:t>
            </a:r>
          </a:p>
          <a:p>
            <a:pPr lvl="1"/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Neindoeuropski narod sjeverno od Rima</a:t>
            </a:r>
          </a:p>
          <a:p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Njima Rimljani možda duguju ime boga Saturna, iako se to obično izvodi iz lat. riječi </a:t>
            </a:r>
            <a:r>
              <a:rPr lang="hr-HR" alt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satus </a:t>
            </a: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= posijan</a:t>
            </a:r>
          </a:p>
          <a:p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Etruščanska su još neka imena bogova (?), građenje hramova te dosta rituala </a:t>
            </a:r>
          </a:p>
          <a:p>
            <a:pPr lvl="1"/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posebno onih vezanih za gatanje iz utroba životinja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59" b="99244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92080" y="96684"/>
            <a:ext cx="3680649" cy="2435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Palatino Linotype" panose="02040502050505030304" pitchFamily="18" charset="0"/>
              </a:rPr>
              <a:t>Grčko u rimskoj religiji</a:t>
            </a:r>
            <a:endParaRPr lang="en-GB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Antropomorfizam i mitovi</a:t>
            </a:r>
          </a:p>
          <a:p>
            <a:pPr lvl="1"/>
            <a:r>
              <a:rPr lang="hr-HR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Kronologija nastanka svijeta i bogova</a:t>
            </a:r>
          </a:p>
          <a:p>
            <a:pPr lvl="1"/>
            <a:r>
              <a:rPr lang="hr-HR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Besmrtni bogovi (nektar i ambrozija)</a:t>
            </a:r>
          </a:p>
          <a:p>
            <a:r>
              <a:rPr lang="hr-HR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Više razina božanstava</a:t>
            </a:r>
          </a:p>
          <a:p>
            <a:pPr lvl="1"/>
            <a:r>
              <a:rPr lang="hr-HR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Bogovi</a:t>
            </a:r>
          </a:p>
          <a:p>
            <a:pPr lvl="1"/>
            <a:r>
              <a:rPr lang="hr-HR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Demoni, čudovišta, nimfe, satiri...</a:t>
            </a:r>
          </a:p>
          <a:p>
            <a:pPr lvl="1"/>
            <a:r>
              <a:rPr lang="hr-HR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Heroji</a:t>
            </a:r>
          </a:p>
          <a:p>
            <a:r>
              <a:rPr lang="hr-HR" altLang="en-US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charset="0"/>
              </a:rPr>
              <a:t>Književne obrade</a:t>
            </a:r>
          </a:p>
        </p:txBody>
      </p:sp>
    </p:spTree>
    <p:extLst>
      <p:ext uri="{BB962C8B-B14F-4D97-AF65-F5344CB8AC3E}">
        <p14:creationId xmlns:p14="http://schemas.microsoft.com/office/powerpoint/2010/main" val="3910261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hr-HR" altLang="en-US" dirty="0">
                <a:latin typeface="Palatino Linotype" charset="0"/>
              </a:rPr>
              <a:t>Civilizacije Bliskog istoka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287524" y="1268760"/>
            <a:ext cx="8568952" cy="4861520"/>
          </a:xfrm>
        </p:spPr>
        <p:txBody>
          <a:bodyPr>
            <a:normAutofit lnSpcReduction="10000"/>
          </a:bodyPr>
          <a:lstStyle/>
          <a:p>
            <a:r>
              <a:rPr lang="hr-HR" altLang="en-US" dirty="0">
                <a:latin typeface="Palatino Linotype" charset="0"/>
              </a:rPr>
              <a:t>Sumerani, Hurijci, prastanovnici Indije </a:t>
            </a:r>
          </a:p>
          <a:p>
            <a:r>
              <a:rPr lang="hr-HR" altLang="en-US" dirty="0">
                <a:latin typeface="Palatino Linotype" charset="0"/>
              </a:rPr>
              <a:t>Semiti </a:t>
            </a:r>
          </a:p>
          <a:p>
            <a:pPr lvl="1"/>
            <a:r>
              <a:rPr lang="hr-HR" altLang="en-US" dirty="0">
                <a:latin typeface="Palatino Linotype" charset="0"/>
              </a:rPr>
              <a:t>istočni (Akađani – Babilon i Asirija) </a:t>
            </a:r>
          </a:p>
          <a:p>
            <a:pPr lvl="1"/>
            <a:r>
              <a:rPr lang="hr-HR" altLang="en-US" dirty="0">
                <a:latin typeface="Palatino Linotype" charset="0"/>
              </a:rPr>
              <a:t>zapadni (Ugarit, </a:t>
            </a:r>
            <a:r>
              <a:rPr lang="hr-HR" altLang="en-US" b="1" dirty="0">
                <a:latin typeface="Palatino Linotype" charset="0"/>
              </a:rPr>
              <a:t>Feničani</a:t>
            </a:r>
            <a:r>
              <a:rPr lang="hr-HR" altLang="en-US" dirty="0">
                <a:latin typeface="Palatino Linotype" charset="0"/>
              </a:rPr>
              <a:t>, Kanaanci, Hebreji)</a:t>
            </a:r>
          </a:p>
          <a:p>
            <a:r>
              <a:rPr lang="hr-HR" altLang="en-US" dirty="0">
                <a:latin typeface="Palatino Linotype" charset="0"/>
              </a:rPr>
              <a:t>Indoeuropljani – Hetiti, Iranci, Indijci</a:t>
            </a:r>
          </a:p>
          <a:p>
            <a:pPr>
              <a:buFont typeface="Wingdings" pitchFamily="2" charset="2"/>
              <a:buNone/>
            </a:pPr>
            <a:endParaRPr lang="hr-HR" altLang="en-US" dirty="0">
              <a:latin typeface="Palatino Linotype" charset="0"/>
            </a:endParaRPr>
          </a:p>
          <a:p>
            <a:pPr>
              <a:buFont typeface="Wingdings" pitchFamily="2" charset="2"/>
              <a:buNone/>
            </a:pPr>
            <a:r>
              <a:rPr lang="hr-HR" altLang="en-US" dirty="0">
                <a:latin typeface="Palatino Linotype" charset="0"/>
              </a:rPr>
              <a:t>				(+ Egipat)</a:t>
            </a:r>
          </a:p>
          <a:p>
            <a:pPr>
              <a:buFont typeface="Wingdings" pitchFamily="2" charset="2"/>
              <a:buNone/>
            </a:pPr>
            <a:endParaRPr lang="hr-HR" altLang="en-US" dirty="0">
              <a:latin typeface="Palatino Linotype" charset="0"/>
            </a:endParaRPr>
          </a:p>
          <a:p>
            <a:pPr>
              <a:buFont typeface="Wingdings" pitchFamily="2" charset="2"/>
              <a:buNone/>
            </a:pPr>
            <a:r>
              <a:rPr lang="hr-HR" altLang="en-US" dirty="0">
                <a:latin typeface="Palatino Linotype" charset="0"/>
              </a:rPr>
              <a:t>			   </a:t>
            </a:r>
            <a:r>
              <a:rPr lang="hr-HR" altLang="en-US" b="1" dirty="0">
                <a:latin typeface="Palatino Linotype" charset="0"/>
              </a:rPr>
              <a:t>&gt; Grčka &gt; (Etruščani)</a:t>
            </a:r>
          </a:p>
          <a:p>
            <a:pPr>
              <a:buFont typeface="Wingdings" pitchFamily="2" charset="2"/>
              <a:buNone/>
            </a:pPr>
            <a:r>
              <a:rPr lang="hr-HR" altLang="en-US" b="1" dirty="0">
                <a:latin typeface="Palatino Linotype" charset="0"/>
              </a:rPr>
              <a:t>				    RIM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47764" y="6237312"/>
            <a:ext cx="4248472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2000" dirty="0">
                <a:solidFill>
                  <a:schemeClr val="tx2">
                    <a:lumMod val="25000"/>
                  </a:schemeClr>
                </a:solidFill>
              </a:rPr>
              <a:t>Razlika posuđenog i naslijeđenog!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052736"/>
          </a:xfrm>
        </p:spPr>
        <p:txBody>
          <a:bodyPr>
            <a:noAutofit/>
          </a:bodyPr>
          <a:lstStyle/>
          <a:p>
            <a:r>
              <a:rPr lang="hr-HR" altLang="en-US" sz="3200" dirty="0">
                <a:latin typeface="Palatino Linotype" charset="0"/>
              </a:rPr>
              <a:t>POSTANAK SVIJETA </a:t>
            </a:r>
            <a:br>
              <a:rPr lang="hr-HR" altLang="en-US" sz="3200" dirty="0">
                <a:latin typeface="Palatino Linotype" charset="0"/>
              </a:rPr>
            </a:br>
            <a:r>
              <a:rPr lang="hr-HR" altLang="en-US" sz="3200" dirty="0">
                <a:latin typeface="Palatino Linotype" charset="0"/>
              </a:rPr>
              <a:t>(Hesiodova </a:t>
            </a:r>
            <a:r>
              <a:rPr lang="hr-HR" altLang="en-US" sz="3200" i="1" dirty="0">
                <a:latin typeface="Palatino Linotype" charset="0"/>
              </a:rPr>
              <a:t>Teogonija</a:t>
            </a:r>
            <a:r>
              <a:rPr lang="hr-HR" altLang="en-US" sz="3200" dirty="0">
                <a:latin typeface="Palatino Linotype" charset="0"/>
              </a:rPr>
              <a:t> + Homer)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Kaos &gt; (Okean +) Geja (Zemlja) </a:t>
            </a:r>
          </a:p>
          <a:p>
            <a:pPr marL="137160" indent="0">
              <a:buNone/>
            </a:pP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		= Uran (Nebo), Pont (More)</a:t>
            </a:r>
          </a:p>
          <a:p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Uran + Geja = </a:t>
            </a:r>
            <a:r>
              <a:rPr lang="hr-HR" alt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Kiklopi</a:t>
            </a: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, </a:t>
            </a:r>
            <a:r>
              <a:rPr lang="hr-HR" alt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Hekatonhiri</a:t>
            </a: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 (storuki divovi) te </a:t>
            </a:r>
            <a:r>
              <a:rPr lang="hr-HR" alt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Titani</a:t>
            </a: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, među kojima su</a:t>
            </a:r>
          </a:p>
          <a:p>
            <a:pPr lvl="1"/>
            <a:r>
              <a:rPr lang="hr-H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Okean</a:t>
            </a: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 (prema nekim pričama)</a:t>
            </a:r>
          </a:p>
          <a:p>
            <a:pPr lvl="1"/>
            <a:r>
              <a:rPr lang="hr-H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Japet</a:t>
            </a: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 (otac Prometeja i Atlanta) </a:t>
            </a:r>
          </a:p>
          <a:p>
            <a:pPr lvl="1"/>
            <a:r>
              <a:rPr lang="hr-H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Hiperion</a:t>
            </a: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, </a:t>
            </a:r>
            <a:r>
              <a:rPr lang="hr-H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Tetija</a:t>
            </a: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, </a:t>
            </a:r>
            <a:r>
              <a:rPr lang="hr-H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Reja</a:t>
            </a: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, </a:t>
            </a:r>
            <a:r>
              <a:rPr lang="hr-H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Feba, Temida</a:t>
            </a: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 (božica pravde) </a:t>
            </a:r>
          </a:p>
          <a:p>
            <a:pPr lvl="1"/>
            <a:r>
              <a:rPr lang="hr-H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Mnemosina</a:t>
            </a: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 (majka Muza)</a:t>
            </a:r>
          </a:p>
          <a:p>
            <a:pPr lvl="1"/>
            <a:r>
              <a:rPr lang="hr-H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Kron</a:t>
            </a: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 koji kastrira oca </a:t>
            </a:r>
          </a:p>
          <a:p>
            <a:pPr lvl="2"/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negdje kod Cipra </a:t>
            </a:r>
          </a:p>
          <a:p>
            <a:pPr lvl="2"/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iz Uranove muškosti u moru se rađa </a:t>
            </a:r>
            <a:r>
              <a:rPr lang="hr-HR" alt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Afrodita</a:t>
            </a: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, a iz njegove krvi i Zemlje </a:t>
            </a:r>
            <a:r>
              <a:rPr lang="hr-HR" alt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Giganti</a:t>
            </a:r>
            <a:endParaRPr lang="hr-H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268" y="2111386"/>
            <a:ext cx="5201148" cy="473752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/>
          <a:lstStyle/>
          <a:p>
            <a:r>
              <a:rPr lang="hr-HR" altLang="en-US" dirty="0">
                <a:latin typeface="Palatino Linotype" charset="0"/>
              </a:rPr>
              <a:t>Kron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196752"/>
            <a:ext cx="8424936" cy="4392488"/>
          </a:xfrm>
        </p:spPr>
        <p:txBody>
          <a:bodyPr/>
          <a:lstStyle/>
          <a:p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Kron + sestra mu Reja </a:t>
            </a:r>
          </a:p>
          <a:p>
            <a:pPr lvl="1"/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= 6 djece koje Kron proždire, osim najmlađeg Zeusa </a:t>
            </a:r>
          </a:p>
          <a:p>
            <a:r>
              <a:rPr lang="hr-H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Zeus</a:t>
            </a: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 s braćom kasnije </a:t>
            </a:r>
          </a:p>
          <a:p>
            <a:pPr marL="137160" indent="0">
              <a:buNone/>
            </a:pP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porazi oca i Titane, </a:t>
            </a:r>
          </a:p>
          <a:p>
            <a:pPr marL="137160" indent="0">
              <a:buNone/>
            </a:pP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baci ih u podzemni svijet </a:t>
            </a:r>
          </a:p>
          <a:p>
            <a:pPr marL="137160" indent="0">
              <a:buNone/>
            </a:pP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(Tartar) te postane bog </a:t>
            </a:r>
          </a:p>
          <a:p>
            <a:pPr marL="137160" indent="0">
              <a:buNone/>
            </a:pP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neba koji stvara oblake</a:t>
            </a:r>
          </a:p>
          <a:p>
            <a:pPr lvl="1"/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 zaštitni mu je znak munja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en-US" dirty="0">
                <a:latin typeface="Palatino Linotype" charset="0"/>
              </a:rPr>
              <a:t>RIM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371600"/>
            <a:ext cx="8713663" cy="52260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Mit o postanku svijeta dobili od Grka</a:t>
            </a:r>
          </a:p>
          <a:p>
            <a:pPr>
              <a:lnSpc>
                <a:spcPct val="90000"/>
              </a:lnSpc>
            </a:pP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Geja je postala </a:t>
            </a:r>
            <a:r>
              <a:rPr lang="hr-H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Telura</a:t>
            </a: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 (</a:t>
            </a:r>
            <a:r>
              <a:rPr lang="hr-HR" alt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Tellus</a:t>
            </a: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) </a:t>
            </a:r>
          </a:p>
          <a:p>
            <a:pPr lvl="1">
              <a:lnSpc>
                <a:spcPct val="90000"/>
              </a:lnSpc>
            </a:pP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kod Rimljana više ostala majka zemlje i donositeljica plodova, nego sudionica u borbama bogova (sličnija Demetri)</a:t>
            </a:r>
          </a:p>
          <a:p>
            <a:pPr>
              <a:lnSpc>
                <a:spcPct val="90000"/>
              </a:lnSpc>
            </a:pP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Reja je </a:t>
            </a:r>
            <a:r>
              <a:rPr lang="hr-HR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Ops</a:t>
            </a: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, staroitalska božica obilja, štuje se zajedno s mužem Saturnom, kasnije izjednačena s Kibelom</a:t>
            </a:r>
          </a:p>
          <a:p>
            <a:pPr>
              <a:lnSpc>
                <a:spcPct val="90000"/>
              </a:lnSpc>
            </a:pP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Kron je izjednačen sa Saturnom, italskim bogom sijanja</a:t>
            </a:r>
          </a:p>
          <a:p>
            <a:pPr lvl="1"/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po predaji došao u Lacij bogu Janu nakon što ga je Zeus (Jupiter) protjerao</a:t>
            </a:r>
          </a:p>
          <a:p>
            <a:pPr lvl="1"/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Manje je naglašeno njegovo proždiranje djece, a više blagoslov koji donosi poljima i uspomena na doba njegove vladavine  </a:t>
            </a:r>
          </a:p>
          <a:p>
            <a:pPr lvl="1">
              <a:buFontTx/>
              <a:buNone/>
            </a:pP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		= </a:t>
            </a:r>
            <a:r>
              <a:rPr lang="hr-HR" alt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zlatni vijek</a:t>
            </a: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 kad su svi ljudi bili jednaki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en-US" sz="3600" dirty="0">
                <a:latin typeface="Palatino Linotype" panose="02040502050505030304" pitchFamily="18" charset="0"/>
              </a:rPr>
              <a:t>OBAVEZNA LITERATURA</a:t>
            </a:r>
            <a:endParaRPr lang="en-GB" dirty="0">
              <a:latin typeface="Palatino Linotype" panose="02040502050505030304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853136"/>
          </a:xfrm>
        </p:spPr>
        <p:txBody>
          <a:bodyPr>
            <a:normAutofit lnSpcReduction="10000"/>
          </a:bodyPr>
          <a:lstStyle/>
          <a:p>
            <a:r>
              <a:rPr lang="hr-HR" b="1" dirty="0"/>
              <a:t>Matasović, M.: </a:t>
            </a:r>
            <a:r>
              <a:rPr lang="hr-HR" b="1" i="1" dirty="0"/>
              <a:t>Rimska svakodnevica, </a:t>
            </a:r>
            <a:r>
              <a:rPr lang="hr-HR" b="1" dirty="0"/>
              <a:t>Latina et Graeca, 2022. </a:t>
            </a:r>
          </a:p>
          <a:p>
            <a:pPr lvl="1"/>
            <a:r>
              <a:rPr lang="hr-HR" b="1" dirty="0"/>
              <a:t>dio o religiji</a:t>
            </a:r>
          </a:p>
          <a:p>
            <a:r>
              <a:rPr lang="hr-HR" b="1" dirty="0"/>
              <a:t>Perowne, S.</a:t>
            </a:r>
            <a:r>
              <a:rPr lang="hr-HR" dirty="0"/>
              <a:t>: </a:t>
            </a:r>
            <a:r>
              <a:rPr lang="en-GB" b="1" i="1" dirty="0"/>
              <a:t>Roman Mythology</a:t>
            </a:r>
            <a:r>
              <a:rPr lang="hr-HR" b="1" dirty="0"/>
              <a:t>, 1969 </a:t>
            </a:r>
            <a:r>
              <a:rPr lang="en-GB" dirty="0">
                <a:hlinkClick r:id="rId3"/>
              </a:rPr>
              <a:t>https://archive.org/details/romanmythology00pero</a:t>
            </a:r>
            <a:r>
              <a:rPr lang="hr-HR" dirty="0"/>
              <a:t> </a:t>
            </a:r>
            <a:endParaRPr lang="en-GB" dirty="0"/>
          </a:p>
          <a:p>
            <a:r>
              <a:rPr lang="hr-HR" b="1" dirty="0"/>
              <a:t>Zamarovský, V.</a:t>
            </a:r>
            <a:r>
              <a:rPr lang="hr-HR" dirty="0"/>
              <a:t>: </a:t>
            </a:r>
            <a:r>
              <a:rPr lang="hr-HR" i="1" dirty="0"/>
              <a:t>Bogovi i junaci antičkih mitova</a:t>
            </a:r>
            <a:r>
              <a:rPr lang="hr-HR" dirty="0"/>
              <a:t>, 	Artresor naklada, Zagreb, 2004. (relevantne 	natuknice prema popisu mitova)</a:t>
            </a:r>
          </a:p>
          <a:p>
            <a:pPr lvl="1"/>
            <a:r>
              <a:rPr lang="en-GB" dirty="0">
                <a:hlinkClick r:id="rId4"/>
              </a:rPr>
              <a:t>https://www.theoi.com/</a:t>
            </a:r>
            <a:r>
              <a:rPr lang="hr-HR" dirty="0"/>
              <a:t> </a:t>
            </a:r>
            <a:endParaRPr lang="en-GB" dirty="0"/>
          </a:p>
          <a:p>
            <a:r>
              <a:rPr lang="hr-HR" dirty="0"/>
              <a:t>Jedna knjiga iz preporučene literature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>
                <a:latin typeface="Palatino Linotype" panose="02040502050505030304" pitchFamily="18" charset="0"/>
              </a:rPr>
              <a:t>PREPORUČENA LITERATURA</a:t>
            </a:r>
            <a:endParaRPr lang="en-GB" sz="3600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547260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hr-HR" altLang="en-US" sz="3100" b="1" dirty="0">
                <a:latin typeface="Palatino Linotype" charset="0"/>
              </a:rPr>
              <a:t>Burkert, W.: </a:t>
            </a:r>
            <a:r>
              <a:rPr lang="hr-HR" altLang="en-US" sz="3100" b="1" i="1" dirty="0">
                <a:latin typeface="Palatino Linotype" charset="0"/>
              </a:rPr>
              <a:t>Greek </a:t>
            </a:r>
            <a:r>
              <a:rPr lang="en-US" altLang="en-US" sz="3100" b="1" i="1" dirty="0">
                <a:latin typeface="Palatino Linotype" charset="0"/>
              </a:rPr>
              <a:t>Religion</a:t>
            </a:r>
            <a:r>
              <a:rPr lang="en-US" altLang="en-US" sz="3100" dirty="0">
                <a:latin typeface="Palatino Linotype" charset="0"/>
              </a:rPr>
              <a:t>, (pr. John </a:t>
            </a:r>
            <a:r>
              <a:rPr lang="en-US" altLang="en-US" sz="3100" dirty="0" err="1">
                <a:latin typeface="Palatino Linotype" charset="0"/>
              </a:rPr>
              <a:t>Raffan</a:t>
            </a:r>
            <a:r>
              <a:rPr lang="en-US" altLang="en-US" sz="3100" dirty="0">
                <a:latin typeface="Palatino Linotype" charset="0"/>
              </a:rPr>
              <a:t>), Harvard University Press, </a:t>
            </a:r>
            <a:r>
              <a:rPr lang="hr-HR" altLang="en-US" sz="3100" dirty="0">
                <a:latin typeface="Palatino Linotype" charset="0"/>
              </a:rPr>
              <a:t>	</a:t>
            </a:r>
            <a:r>
              <a:rPr lang="en-US" altLang="en-US" sz="3100" dirty="0">
                <a:latin typeface="Palatino Linotype" charset="0"/>
              </a:rPr>
              <a:t>Cambridge Mass., 1985.</a:t>
            </a:r>
          </a:p>
          <a:p>
            <a:pPr>
              <a:lnSpc>
                <a:spcPct val="120000"/>
              </a:lnSpc>
            </a:pPr>
            <a:r>
              <a:rPr lang="en-US" altLang="en-US" sz="3100" b="1" dirty="0" err="1">
                <a:latin typeface="Palatino Linotype" charset="0"/>
              </a:rPr>
              <a:t>Dumézil</a:t>
            </a:r>
            <a:r>
              <a:rPr lang="en-US" altLang="en-US" sz="3100" b="1" dirty="0">
                <a:latin typeface="Palatino Linotype" charset="0"/>
              </a:rPr>
              <a:t>, G.: </a:t>
            </a:r>
            <a:r>
              <a:rPr lang="en-US" altLang="en-US" sz="3100" b="1" i="1" dirty="0">
                <a:latin typeface="Palatino Linotype" charset="0"/>
              </a:rPr>
              <a:t>La religion romaine </a:t>
            </a:r>
            <a:r>
              <a:rPr lang="en-US" altLang="en-US" sz="3100" b="1" i="1" dirty="0" err="1">
                <a:latin typeface="Palatino Linotype" charset="0"/>
              </a:rPr>
              <a:t>archaïque</a:t>
            </a:r>
            <a:r>
              <a:rPr lang="en-US" altLang="en-US" sz="3100" dirty="0">
                <a:latin typeface="Palatino Linotype" charset="0"/>
              </a:rPr>
              <a:t>, </a:t>
            </a:r>
            <a:r>
              <a:rPr lang="en-US" altLang="en-US" sz="3100" dirty="0" err="1">
                <a:latin typeface="Palatino Linotype" charset="0"/>
              </a:rPr>
              <a:t>Payot</a:t>
            </a:r>
            <a:r>
              <a:rPr lang="en-US" altLang="en-US" sz="3100" dirty="0">
                <a:latin typeface="Palatino Linotype" charset="0"/>
              </a:rPr>
              <a:t>, </a:t>
            </a:r>
            <a:r>
              <a:rPr lang="en-US" altLang="en-US" sz="3100" dirty="0" err="1">
                <a:latin typeface="Palatino Linotype" charset="0"/>
              </a:rPr>
              <a:t>Pariz</a:t>
            </a:r>
            <a:r>
              <a:rPr lang="en-US" altLang="en-US" sz="3100" dirty="0">
                <a:latin typeface="Palatino Linotype" charset="0"/>
              </a:rPr>
              <a:t>, 1966.</a:t>
            </a:r>
            <a:endParaRPr lang="hr-HR" altLang="en-US" sz="3100" dirty="0">
              <a:latin typeface="Palatino Linotype" charset="0"/>
            </a:endParaRPr>
          </a:p>
          <a:p>
            <a:pPr>
              <a:lnSpc>
                <a:spcPct val="120000"/>
              </a:lnSpc>
            </a:pPr>
            <a:r>
              <a:rPr lang="hr-HR" altLang="en-US" sz="3100" b="1" dirty="0">
                <a:latin typeface="Palatino Linotype" charset="0"/>
              </a:rPr>
              <a:t>Girardi Jurkić, V.</a:t>
            </a:r>
            <a:r>
              <a:rPr lang="hr-HR" altLang="en-US" sz="3100" dirty="0">
                <a:latin typeface="Palatino Linotype" charset="0"/>
              </a:rPr>
              <a:t>: </a:t>
            </a:r>
            <a:r>
              <a:rPr lang="hr-HR" altLang="en-US" sz="3100" i="1" dirty="0">
                <a:latin typeface="Palatino Linotype" charset="0"/>
              </a:rPr>
              <a:t>Duhovna kultura antičke Istre, </a:t>
            </a:r>
            <a:r>
              <a:rPr lang="hr-HR" altLang="en-US" sz="3100" dirty="0">
                <a:latin typeface="Palatino Linotype" charset="0"/>
              </a:rPr>
              <a:t>Školska knjiga, Zagreb, 	2005.</a:t>
            </a:r>
          </a:p>
          <a:p>
            <a:pPr>
              <a:lnSpc>
                <a:spcPct val="120000"/>
              </a:lnSpc>
            </a:pPr>
            <a:r>
              <a:rPr lang="hr-HR" altLang="en-US" sz="3100" b="1" dirty="0">
                <a:latin typeface="Palatino Linotype" charset="0"/>
              </a:rPr>
              <a:t>Graves, R.: </a:t>
            </a:r>
            <a:r>
              <a:rPr lang="hr-HR" altLang="en-US" sz="3100" b="1" i="1" dirty="0">
                <a:latin typeface="Palatino Linotype" charset="0"/>
              </a:rPr>
              <a:t>The Greek Myths</a:t>
            </a:r>
            <a:r>
              <a:rPr lang="hr-HR" altLang="en-US" sz="3100" dirty="0">
                <a:latin typeface="Palatino Linotype" charset="0"/>
              </a:rPr>
              <a:t>, Penguin, New York, 1960.</a:t>
            </a:r>
          </a:p>
          <a:p>
            <a:pPr>
              <a:lnSpc>
                <a:spcPct val="120000"/>
              </a:lnSpc>
            </a:pPr>
            <a:r>
              <a:rPr lang="hr-HR" altLang="en-US" sz="3100" b="1" dirty="0">
                <a:latin typeface="Palatino Linotype" charset="0"/>
              </a:rPr>
              <a:t>Kerényi, K: </a:t>
            </a:r>
            <a:r>
              <a:rPr lang="hr-HR" altLang="en-US" sz="3100" b="1" i="1" dirty="0">
                <a:latin typeface="Palatino Linotype" charset="0"/>
              </a:rPr>
              <a:t>Die Mythologie der Griechen I, II</a:t>
            </a:r>
            <a:r>
              <a:rPr lang="hr-HR" altLang="en-US" sz="3100" dirty="0">
                <a:latin typeface="Palatino Linotype" charset="0"/>
              </a:rPr>
              <a:t>, DTV, München, 1966.	(engl. izdanje</a:t>
            </a:r>
            <a:r>
              <a:rPr lang="hr-HR" altLang="en-US" sz="3100" i="1" dirty="0">
                <a:latin typeface="Palatino Linotype" charset="0"/>
              </a:rPr>
              <a:t> The Gods of the Greeks</a:t>
            </a:r>
            <a:r>
              <a:rPr lang="hr-HR" altLang="en-US" sz="3100" dirty="0">
                <a:latin typeface="Palatino Linotype" charset="0"/>
              </a:rPr>
              <a:t>, </a:t>
            </a:r>
            <a:r>
              <a:rPr lang="hr-HR" altLang="en-US" sz="3100" i="1" dirty="0">
                <a:latin typeface="Palatino Linotype" charset="0"/>
              </a:rPr>
              <a:t>The Heroes of the Greeks</a:t>
            </a:r>
            <a:r>
              <a:rPr lang="hr-HR" altLang="en-US" sz="3100" dirty="0">
                <a:latin typeface="Palatino Linotype" charset="0"/>
              </a:rPr>
              <a:t>, Thames 	and Hudson, London, 1950 / 1959)</a:t>
            </a:r>
          </a:p>
          <a:p>
            <a:pPr>
              <a:lnSpc>
                <a:spcPct val="120000"/>
              </a:lnSpc>
            </a:pPr>
            <a:r>
              <a:rPr lang="hr-HR" altLang="en-US" sz="3100" b="1" dirty="0">
                <a:latin typeface="Palatino Linotype" charset="0"/>
              </a:rPr>
              <a:t>Matasović, R.: </a:t>
            </a:r>
            <a:r>
              <a:rPr lang="hr-HR" altLang="en-US" sz="3100" b="1" i="1" dirty="0">
                <a:latin typeface="Palatino Linotype" charset="0"/>
              </a:rPr>
              <a:t>Kultura i književnost Hetita</a:t>
            </a:r>
            <a:r>
              <a:rPr lang="hr-HR" altLang="en-US" sz="3100" dirty="0">
                <a:latin typeface="Palatino Linotype" charset="0"/>
              </a:rPr>
              <a:t>, Matica hrvatska, Zagreb, 	2000.</a:t>
            </a:r>
          </a:p>
          <a:p>
            <a:pPr>
              <a:lnSpc>
                <a:spcPct val="120000"/>
              </a:lnSpc>
            </a:pPr>
            <a:r>
              <a:rPr lang="hr-HR" altLang="en-US" sz="3100" b="1" dirty="0">
                <a:latin typeface="Palatino Linotype" charset="0"/>
                <a:cs typeface="Times New Roman" charset="0"/>
              </a:rPr>
              <a:t>Miličević, M.: </a:t>
            </a:r>
            <a:r>
              <a:rPr lang="hr-HR" altLang="en-US" sz="3100" b="1" i="1" dirty="0">
                <a:latin typeface="Palatino Linotype" charset="0"/>
                <a:cs typeface="Times New Roman" charset="0"/>
              </a:rPr>
              <a:t>Rimski kalendar</a:t>
            </a:r>
            <a:r>
              <a:rPr lang="hr-HR" altLang="en-US" sz="3100" b="1" dirty="0">
                <a:latin typeface="Palatino Linotype" charset="0"/>
                <a:cs typeface="Times New Roman" charset="0"/>
              </a:rPr>
              <a:t>, Latina et Graeca, Zagreb, 1990.</a:t>
            </a:r>
            <a:r>
              <a:rPr lang="en-GB" altLang="en-US" sz="3100" b="1" dirty="0">
                <a:latin typeface="Palatino Linotype" charset="0"/>
              </a:rPr>
              <a:t> </a:t>
            </a:r>
            <a:endParaRPr lang="hr-HR" altLang="en-US" sz="3100" b="1" dirty="0">
              <a:latin typeface="Palatino Linotype" charset="0"/>
            </a:endParaRPr>
          </a:p>
          <a:p>
            <a:pPr>
              <a:lnSpc>
                <a:spcPct val="120000"/>
              </a:lnSpc>
            </a:pPr>
            <a:r>
              <a:rPr lang="hr-HR" altLang="en-US" sz="3100" b="1" dirty="0">
                <a:latin typeface="Palatino Linotype" charset="0"/>
              </a:rPr>
              <a:t>Ogilvie, R.M.: </a:t>
            </a:r>
            <a:r>
              <a:rPr lang="hr-HR" altLang="en-US" sz="3100" b="1" i="1" dirty="0">
                <a:latin typeface="Palatino Linotype" charset="0"/>
              </a:rPr>
              <a:t>The Romans and their Gods, </a:t>
            </a:r>
            <a:r>
              <a:rPr lang="hr-HR" altLang="en-US" sz="3100" dirty="0">
                <a:latin typeface="Palatino Linotype" charset="0"/>
              </a:rPr>
              <a:t>Pimlico, London, 2000. </a:t>
            </a:r>
          </a:p>
          <a:p>
            <a:pPr>
              <a:lnSpc>
                <a:spcPct val="120000"/>
              </a:lnSpc>
            </a:pPr>
            <a:r>
              <a:rPr lang="hr-HR" altLang="en-US" sz="3100" b="1" dirty="0">
                <a:latin typeface="Palatino Linotype" charset="0"/>
              </a:rPr>
              <a:t>Puhvel, J.: </a:t>
            </a:r>
            <a:r>
              <a:rPr lang="hr-HR" altLang="en-US" sz="3100" b="1" i="1" dirty="0">
                <a:latin typeface="Palatino Linotype" charset="0"/>
              </a:rPr>
              <a:t>Comparative Mythology</a:t>
            </a:r>
            <a:r>
              <a:rPr lang="hr-HR" altLang="en-US" sz="3100" dirty="0">
                <a:latin typeface="Palatino Linotype" charset="0"/>
              </a:rPr>
              <a:t>, The Johns Hopkins University Press, 	Baltimore – London, 1987.</a:t>
            </a:r>
          </a:p>
          <a:p>
            <a:pPr>
              <a:lnSpc>
                <a:spcPct val="120000"/>
              </a:lnSpc>
            </a:pPr>
            <a:r>
              <a:rPr lang="hr-HR" altLang="en-US" sz="3100" b="1" dirty="0">
                <a:latin typeface="Palatino Linotype" charset="0"/>
              </a:rPr>
              <a:t>Schwab, G.:</a:t>
            </a:r>
            <a:r>
              <a:rPr lang="hr-HR" altLang="en-US" sz="3100" dirty="0">
                <a:latin typeface="Palatino Linotype" charset="0"/>
              </a:rPr>
              <a:t> </a:t>
            </a:r>
            <a:r>
              <a:rPr lang="hr-HR" altLang="en-US" sz="3100" b="1" i="1" dirty="0">
                <a:latin typeface="Palatino Linotype" charset="0"/>
              </a:rPr>
              <a:t>Najljepše priče klasične starine</a:t>
            </a:r>
            <a:r>
              <a:rPr lang="hr-HR" altLang="en-US" sz="3100" b="1" dirty="0">
                <a:latin typeface="Palatino Linotype" charset="0"/>
              </a:rPr>
              <a:t>,</a:t>
            </a:r>
            <a:r>
              <a:rPr lang="hr-HR" altLang="en-US" sz="3100" dirty="0">
                <a:latin typeface="Palatino Linotype" charset="0"/>
              </a:rPr>
              <a:t> Mladost, Zagreb, </a:t>
            </a:r>
            <a:r>
              <a:rPr lang="hr-HR" altLang="en-US" sz="3100" baseline="30000" dirty="0">
                <a:latin typeface="Palatino Linotype" charset="0"/>
              </a:rPr>
              <a:t>2</a:t>
            </a:r>
            <a:r>
              <a:rPr lang="hr-HR" altLang="en-US" sz="3100" dirty="0">
                <a:latin typeface="Palatino Linotype" charset="0"/>
              </a:rPr>
              <a:t>1961.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412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hr-HR" i="1" cap="small" dirty="0">
                <a:latin typeface="Palatino Linotype" panose="02040502050505030304" pitchFamily="18" charset="0"/>
              </a:rPr>
              <a:t>Fasti</a:t>
            </a:r>
            <a:endParaRPr lang="en-GB" i="1" cap="small" dirty="0">
              <a:latin typeface="Palatino Linotype" panose="0204050205050503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92"/>
          </a:xfrm>
        </p:spPr>
        <p:txBody>
          <a:bodyPr/>
          <a:lstStyle/>
          <a:p>
            <a:pPr marL="137160" indent="0">
              <a:buNone/>
            </a:pPr>
            <a:r>
              <a:rPr lang="hr-HR" dirty="0"/>
              <a:t>= 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 u kojima je dopušteno obavljati poslove</a:t>
            </a:r>
          </a:p>
          <a:p>
            <a:pPr marL="137160" indent="0">
              <a:buNone/>
            </a:pP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rimski kalendar</a:t>
            </a:r>
          </a:p>
          <a:p>
            <a:pPr lvl="1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pokazuje zavisnost rimskog života od religije</a:t>
            </a:r>
          </a:p>
          <a:p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mjeseci (31, 30 i 28 dana)</a:t>
            </a:r>
          </a:p>
          <a:p>
            <a:pPr lvl="1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početku 10, januar i februar dodani naknadno</a:t>
            </a:r>
          </a:p>
          <a:p>
            <a:pPr lvl="1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Godina počinje</a:t>
            </a:r>
            <a:r>
              <a:rPr lang="hr-HR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martom</a:t>
            </a: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„Tjedan” od 8 dana (</a:t>
            </a:r>
            <a:r>
              <a:rPr lang="hr-H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nundinae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</a:p>
          <a:p>
            <a:pPr lvl="1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kasnije 7 s imenima božanstava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555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hr-HR" altLang="en-US" dirty="0">
                <a:latin typeface="Palatino Linotype" panose="02040502050505030304" pitchFamily="18" charset="0"/>
              </a:rPr>
              <a:t>DANI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980728"/>
            <a:ext cx="9036496" cy="5877272"/>
          </a:xfrm>
        </p:spPr>
        <p:txBody>
          <a:bodyPr>
            <a:normAutofit/>
          </a:bodyPr>
          <a:lstStyle/>
          <a:p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Svaki mjesec ima 3 određena dana:</a:t>
            </a:r>
          </a:p>
          <a:p>
            <a:pPr lvl="1"/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= Kalende (</a:t>
            </a:r>
            <a:r>
              <a:rPr lang="hr-HR" alt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Kalendae</a:t>
            </a: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svete Junoni</a:t>
            </a:r>
          </a:p>
          <a:p>
            <a:pPr lvl="1"/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5/7*. = None (</a:t>
            </a:r>
            <a:r>
              <a:rPr lang="hr-HR" alt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Nonae</a:t>
            </a: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1"/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13/15*. = Ide (</a:t>
            </a:r>
            <a:r>
              <a:rPr lang="hr-HR" alt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Idus</a:t>
            </a: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dan punog mjeseca, svete Jupiteru</a:t>
            </a:r>
          </a:p>
          <a:p>
            <a:pPr marL="585216" lvl="1" indent="0">
              <a:buNone/>
            </a:pP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* </a:t>
            </a:r>
            <a:r>
              <a:rPr lang="hr-HR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mjesecima mart, maj, juli i oktobar</a:t>
            </a:r>
          </a:p>
          <a:p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Vrste dana:</a:t>
            </a:r>
          </a:p>
          <a:p>
            <a:pPr lvl="1"/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 = </a:t>
            </a:r>
            <a:r>
              <a:rPr lang="hr-HR" alt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dies fasti</a:t>
            </a: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dani kad se smiju obavljati sudski poslovi</a:t>
            </a:r>
          </a:p>
          <a:p>
            <a:pPr lvl="1"/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= </a:t>
            </a:r>
            <a:r>
              <a:rPr lang="hr-HR" alt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comitiales</a:t>
            </a: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dani za skupštine</a:t>
            </a:r>
          </a:p>
          <a:p>
            <a:pPr lvl="1"/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= </a:t>
            </a:r>
            <a:r>
              <a:rPr lang="hr-HR" alt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nefasti</a:t>
            </a: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dani bez skupština i sudova</a:t>
            </a:r>
          </a:p>
          <a:p>
            <a:pPr lvl="1"/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= </a:t>
            </a:r>
            <a:r>
              <a:rPr lang="hr-HR" alt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endotercisi</a:t>
            </a: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“presiječeni” dani, NP  i FP – dani kad su poslovi (ne)dopušteni u razno doba dana</a:t>
            </a:r>
          </a:p>
          <a:p>
            <a:r>
              <a:rPr lang="hr-HR" alt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Dies religiosi, dies atri, feriae (publica sacra, ludi...)</a:t>
            </a:r>
          </a:p>
        </p:txBody>
      </p:sp>
    </p:spTree>
    <p:extLst>
      <p:ext uri="{BB962C8B-B14F-4D97-AF65-F5344CB8AC3E}">
        <p14:creationId xmlns:p14="http://schemas.microsoft.com/office/powerpoint/2010/main" val="1363766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38200"/>
          </a:xfrm>
        </p:spPr>
        <p:txBody>
          <a:bodyPr/>
          <a:lstStyle/>
          <a:p>
            <a:r>
              <a:rPr lang="hr-HR" altLang="en-US" sz="3200" dirty="0">
                <a:latin typeface="Palatino Linotype" charset="0"/>
              </a:rPr>
              <a:t>KARAKTERISTIKE RIMSKE RELIGIJE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812088" cy="5754960"/>
          </a:xfrm>
        </p:spPr>
        <p:txBody>
          <a:bodyPr>
            <a:normAutofit/>
          </a:bodyPr>
          <a:lstStyle/>
          <a:p>
            <a:r>
              <a:rPr lang="hr-HR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Vrlo strog sustav životnog ponašanja (običaji predaka) čvrsto vezan uz tradiciju i rituale </a:t>
            </a:r>
          </a:p>
          <a:p>
            <a:pPr lvl="1"/>
            <a:r>
              <a:rPr lang="hr-HR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vjerskim se odredbama brine o dobrobiti naroda</a:t>
            </a:r>
          </a:p>
          <a:p>
            <a:pPr lvl="1"/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naklonost bogova očituje se u uspješnom funkcioniranju</a:t>
            </a:r>
          </a:p>
          <a:p>
            <a:r>
              <a:rPr lang="hr-HR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Cilj je </a:t>
            </a:r>
            <a:r>
              <a:rPr lang="hr-HR" alt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pietas </a:t>
            </a:r>
            <a:r>
              <a:rPr lang="hr-HR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= ‘pobožnost’ </a:t>
            </a:r>
          </a:p>
          <a:p>
            <a:pPr lvl="1"/>
            <a:r>
              <a:rPr lang="hr-HR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= ispunjavanje dužnosti prema bogovima, precima, domovini, obitelji, starijima, gostima; očuvanje svetosti zakletve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Usko vezana uz politiku </a:t>
            </a:r>
          </a:p>
          <a:p>
            <a:pPr lvl="1"/>
            <a:r>
              <a:rPr kumimoji="0" lang="hr-HR" sz="20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 razgraničenja svjetovnih (političkih) i religijskih dužnosti</a:t>
            </a:r>
            <a:endParaRPr lang="hr-H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charset="0"/>
            </a:endParaRPr>
          </a:p>
          <a:p>
            <a:pPr lvl="1"/>
            <a:r>
              <a:rPr lang="hr-HR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Privatne svetkovine (</a:t>
            </a:r>
            <a:r>
              <a:rPr lang="hr-HR" alt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privata sacra</a:t>
            </a:r>
            <a:r>
              <a:rPr lang="hr-HR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)</a:t>
            </a:r>
            <a:r>
              <a:rPr lang="hr-HR" alt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 </a:t>
            </a:r>
            <a:r>
              <a:rPr lang="hr-HR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vrši </a:t>
            </a:r>
            <a:r>
              <a:rPr lang="hr-HR" alt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pater familias</a:t>
            </a:r>
            <a:r>
              <a:rPr lang="hr-HR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, a javne (</a:t>
            </a:r>
            <a:r>
              <a:rPr lang="hr-HR" alt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publica sacra</a:t>
            </a:r>
            <a:r>
              <a:rPr lang="hr-HR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) svećenici raspodijeljeni u društva po funkcijama </a:t>
            </a:r>
          </a:p>
          <a:p>
            <a:pPr lvl="1"/>
            <a:r>
              <a:rPr lang="hr-HR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Državni službenici i senat brinu o religiji (zabranjuju ili dopuštaju nova bogoštovlja i bogove, određuju svetkovine itd.)</a:t>
            </a:r>
          </a:p>
          <a:p>
            <a:r>
              <a:rPr lang="hr-H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Između države i obitelji</a:t>
            </a:r>
            <a:r>
              <a:rPr lang="hr-HR" sz="260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postoji niz grupa koje sve imaju vlastita božanstva i svetkovine</a:t>
            </a:r>
            <a:endParaRPr lang="en-GB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374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hr-HR" altLang="en-US" dirty="0">
                <a:latin typeface="Palatino Linotype" charset="0"/>
              </a:rPr>
              <a:t>Svećenici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598368"/>
          </a:xfrm>
        </p:spPr>
        <p:txBody>
          <a:bodyPr>
            <a:normAutofit/>
          </a:bodyPr>
          <a:lstStyle/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Gotovo svatko može biti svećenik (ugled)</a:t>
            </a:r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doživotni su, ali ne smiju imati tjelesne mane</a:t>
            </a:r>
          </a:p>
          <a:p>
            <a:r>
              <a:rPr lang="hr-HR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Udruženi su u kolegije</a:t>
            </a:r>
          </a:p>
          <a:p>
            <a:pPr lvl="1"/>
            <a:r>
              <a:rPr lang="hr-H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Pontifici</a:t>
            </a: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 (</a:t>
            </a:r>
            <a:r>
              <a:rPr lang="hr-HR" alt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collegium pontificum </a:t>
            </a: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ustanovio je Numa Pompilije)</a:t>
            </a:r>
          </a:p>
          <a:p>
            <a:pPr lvl="2"/>
            <a:r>
              <a:rPr lang="hr-HR" altLang="en-US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pontifex maximus</a:t>
            </a:r>
            <a:r>
              <a:rPr lang="hr-HR" alt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 uvodi u službu sve ostale nakon izbora </a:t>
            </a:r>
          </a:p>
          <a:p>
            <a:pPr lvl="2"/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4-16 članova (u</a:t>
            </a:r>
            <a:r>
              <a:rPr lang="hr-HR" altLang="en-US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 početku samo patriciji), nose togu pretekstu</a:t>
            </a:r>
          </a:p>
          <a:p>
            <a:pPr lvl="2">
              <a:spcAft>
                <a:spcPts val="1200"/>
              </a:spcAft>
            </a:pP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b</a:t>
            </a:r>
            <a:r>
              <a:rPr lang="vi-V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rinu se za odvijanje obreda</a:t>
            </a: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 (</a:t>
            </a:r>
            <a:r>
              <a:rPr lang="vi-V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sastavljaju formule, određuju ponašanje, nadziru žrtve, kalendar, i sl.</a:t>
            </a: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)</a:t>
            </a:r>
            <a:endParaRPr lang="vi-V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charset="0"/>
            </a:endParaRPr>
          </a:p>
          <a:p>
            <a:pPr marL="905256" lvl="2" indent="0">
              <a:buNone/>
            </a:pP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+ </a:t>
            </a:r>
            <a:r>
              <a:rPr lang="hr-H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Flameni, Vestalke,</a:t>
            </a:r>
            <a:r>
              <a:rPr lang="hr-HR" alt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 rex sacrorum</a:t>
            </a:r>
            <a:endParaRPr lang="hr-HR" alt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charset="0"/>
            </a:endParaRPr>
          </a:p>
          <a:p>
            <a:pPr lvl="1"/>
            <a:r>
              <a:rPr lang="hr-H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Auguri </a:t>
            </a:r>
          </a:p>
          <a:p>
            <a:pPr lvl="1"/>
            <a:r>
              <a:rPr lang="hr-H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Petnaestorica </a:t>
            </a:r>
            <a:r>
              <a:rPr lang="hr-HR" alt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sacris faciendis</a:t>
            </a:r>
          </a:p>
          <a:p>
            <a:pPr lvl="1"/>
            <a:r>
              <a:rPr lang="hr-HR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Epulones</a:t>
            </a:r>
            <a:endParaRPr lang="hr-H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697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hr-HR" dirty="0">
                <a:latin typeface="Palatino Linotype" panose="02040502050505030304" pitchFamily="18" charset="0"/>
              </a:rPr>
              <a:t>Veza s bogovima</a:t>
            </a:r>
            <a:endParaRPr lang="en-GB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256584"/>
          </a:xfrm>
        </p:spPr>
        <p:txBody>
          <a:bodyPr>
            <a:normAutofit lnSpcReduction="10000"/>
          </a:bodyPr>
          <a:lstStyle/>
          <a:p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Molitva</a:t>
            </a:r>
          </a:p>
          <a:p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Žrtva</a:t>
            </a:r>
          </a:p>
          <a:p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Proricanje</a:t>
            </a:r>
          </a:p>
          <a:p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  <a:p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Posvećena mjesta</a:t>
            </a:r>
          </a:p>
          <a:p>
            <a:pPr lvl="1"/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Proglašava ih svećenik ili božja intervencija </a:t>
            </a:r>
          </a:p>
          <a:p>
            <a:pPr lvl="2"/>
            <a:r>
              <a:rPr lang="hr-HR" alt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bidental</a:t>
            </a:r>
            <a:r>
              <a:rPr lang="hr-HR" alt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 </a:t>
            </a: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= mjesto gdje je udarila munja</a:t>
            </a:r>
          </a:p>
          <a:p>
            <a:pPr lvl="1"/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Sveto se mjesto zove </a:t>
            </a:r>
            <a:r>
              <a:rPr lang="hr-HR" alt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fanum</a:t>
            </a: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 </a:t>
            </a:r>
          </a:p>
          <a:p>
            <a:pPr lvl="2"/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Obično gajevi, žrtvenici, svetišta i zgrade za bogoslužje (čišćenje i žrtvovanje)</a:t>
            </a:r>
          </a:p>
          <a:p>
            <a:pPr lvl="1"/>
            <a:r>
              <a:rPr lang="hr-HR" alt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Templum</a:t>
            </a: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 = mjesto kvadratnog oblika određeno za motrenje ptica / neba</a:t>
            </a:r>
            <a:endParaRPr lang="hr-HR" alt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393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36613"/>
          </a:xfrm>
        </p:spPr>
        <p:txBody>
          <a:bodyPr/>
          <a:lstStyle/>
          <a:p>
            <a:r>
              <a:rPr lang="hr-HR" altLang="en-US" dirty="0">
                <a:latin typeface="Palatino Linotype" charset="0"/>
              </a:rPr>
              <a:t>Hramovi 	</a:t>
            </a:r>
            <a:endParaRPr lang="hr-HR" altLang="en-US" sz="1600" dirty="0">
              <a:latin typeface="Palatino Linotype" charset="0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8785671" cy="5833318"/>
          </a:xfrm>
        </p:spPr>
        <p:txBody>
          <a:bodyPr>
            <a:normAutofit/>
          </a:bodyPr>
          <a:lstStyle/>
          <a:p>
            <a:pPr marL="548640" marR="0" lvl="1" indent="-4114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lang="hr-HR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Unutra se nalazi kip božanstva, a u stražnjem se dijelu čuvaju darovi bogovima, svetinje, hramski pribor ...</a:t>
            </a:r>
            <a:endParaRPr lang="en-GB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charset="0"/>
            </a:endParaRPr>
          </a:p>
          <a:p>
            <a:pPr>
              <a:lnSpc>
                <a:spcPct val="90000"/>
              </a:lnSpc>
            </a:pP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Najstariji rimski oblik nastao je pod etruščanskim utjecajem </a:t>
            </a:r>
          </a:p>
          <a:p>
            <a:pPr lvl="1">
              <a:lnSpc>
                <a:spcPct val="90000"/>
              </a:lnSpc>
            </a:pP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stupovi naprijed, prostorije otraga, u obliku kvadrata, okrenut S - J</a:t>
            </a:r>
          </a:p>
          <a:p>
            <a:pPr>
              <a:lnSpc>
                <a:spcPct val="90000"/>
              </a:lnSpc>
            </a:pP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Pod grčkim utjecajem okružuju ih jednim redom stupova i izdužuju</a:t>
            </a:r>
          </a:p>
          <a:p>
            <a:pPr>
              <a:lnSpc>
                <a:spcPct val="90000"/>
              </a:lnSpc>
            </a:pP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U hram ulaze samo svećenici, žrtvenici su ispred (pristup se naplaćuje)</a:t>
            </a:r>
          </a:p>
          <a:p>
            <a:pPr>
              <a:lnSpc>
                <a:spcPct val="90000"/>
              </a:lnSpc>
            </a:pP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Inventar čine darovi i </a:t>
            </a:r>
            <a:r>
              <a:rPr lang="hr-HR" alt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instrumenta</a:t>
            </a: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 (oltari, noževi, stolovi za nepaljenice, ... </a:t>
            </a:r>
          </a:p>
        </p:txBody>
      </p:sp>
    </p:spTree>
    <p:extLst>
      <p:ext uri="{BB962C8B-B14F-4D97-AF65-F5344CB8AC3E}">
        <p14:creationId xmlns:p14="http://schemas.microsoft.com/office/powerpoint/2010/main" val="1558587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9" name="Text Box 8"/>
          <p:cNvSpPr txBox="1">
            <a:spLocks noChangeArrowheads="1"/>
          </p:cNvSpPr>
          <p:nvPr/>
        </p:nvSpPr>
        <p:spPr bwMode="auto">
          <a:xfrm>
            <a:off x="305780" y="6211619"/>
            <a:ext cx="85324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r-HR" altLang="en-US" dirty="0">
                <a:solidFill>
                  <a:schemeClr val="accent6">
                    <a:lumMod val="90000"/>
                  </a:schemeClr>
                </a:solidFill>
                <a:effectLst/>
                <a:latin typeface="Palatino Linotype" charset="0"/>
              </a:rPr>
              <a:t>Rekonstrukcija hrama Jupitera Najboljeg i Najvećeg na Kapitoliju</a:t>
            </a:r>
          </a:p>
          <a:p>
            <a:pPr algn="ctr">
              <a:spcBef>
                <a:spcPct val="50000"/>
              </a:spcBef>
            </a:pPr>
            <a:r>
              <a:rPr lang="hr-HR" altLang="en-US" sz="1200" dirty="0">
                <a:solidFill>
                  <a:schemeClr val="tx2">
                    <a:lumMod val="10000"/>
                  </a:schemeClr>
                </a:solidFill>
                <a:latin typeface="Palatino Linotype" charset="0"/>
              </a:rPr>
              <a:t>(http://www.crystalinks.com/Temple%20JupiterOptimusMaximus.jpg)</a:t>
            </a:r>
            <a:endParaRPr lang="hr-HR" altLang="en-US" sz="1200" dirty="0">
              <a:solidFill>
                <a:schemeClr val="tx2">
                  <a:lumMod val="10000"/>
                </a:schemeClr>
              </a:solidFill>
              <a:effectLst/>
              <a:latin typeface="Palatino Linotype" charset="0"/>
            </a:endParaRPr>
          </a:p>
        </p:txBody>
      </p:sp>
      <p:sp>
        <p:nvSpPr>
          <p:cNvPr id="185351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01" y="40822"/>
            <a:ext cx="7366198" cy="622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7985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23913"/>
          </a:xfrm>
        </p:spPr>
        <p:txBody>
          <a:bodyPr/>
          <a:lstStyle/>
          <a:p>
            <a:r>
              <a:rPr lang="hr-HR" altLang="en-US" dirty="0">
                <a:latin typeface="Palatino Linotype" charset="0"/>
              </a:rPr>
              <a:t>Strani utjecaji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8893175" cy="594995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Nema objavljene religije pa je podložna književnim obradama i nadopunama u kontaktu s drugim narodima</a:t>
            </a:r>
          </a:p>
          <a:p>
            <a:pPr lvl="1"/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Saznanja o rimskoj religiji većinom potječu iz doba Augustove obnove 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hr-HR" alt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Etruščani</a:t>
            </a: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gatanje (iz utrobe životinja) i izgradnja hramova</a:t>
            </a:r>
          </a:p>
          <a:p>
            <a:pPr>
              <a:lnSpc>
                <a:spcPct val="90000"/>
              </a:lnSpc>
            </a:pP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Uvoz </a:t>
            </a:r>
            <a:r>
              <a:rPr lang="hr-HR" alt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grčke</a:t>
            </a: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 religije (od Tarkvinija, 6.st.pr.Kr.): </a:t>
            </a:r>
          </a:p>
          <a:p>
            <a:pPr lvl="1">
              <a:lnSpc>
                <a:spcPct val="90000"/>
              </a:lnSpc>
            </a:pP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često prema naredbi Sibilinskih knjiga</a:t>
            </a:r>
          </a:p>
          <a:p>
            <a:pPr>
              <a:lnSpc>
                <a:spcPct val="90000"/>
              </a:lnSpc>
            </a:pPr>
            <a:r>
              <a:rPr lang="hr-HR" alt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Filozofski</a:t>
            </a: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 sustavi (od 2.st.pr.Kr.)</a:t>
            </a:r>
          </a:p>
          <a:p>
            <a:pPr>
              <a:lnSpc>
                <a:spcPct val="90000"/>
              </a:lnSpc>
            </a:pPr>
            <a:r>
              <a:rPr lang="hr-HR" alt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Orijentalna</a:t>
            </a: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 vjerovanja (intenzivno od doba Cezara)</a:t>
            </a:r>
          </a:p>
          <a:p>
            <a:pPr lvl="1">
              <a:lnSpc>
                <a:spcPct val="90000"/>
              </a:lnSpc>
            </a:pP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kult Mitre; Izide i Ozirisa</a:t>
            </a:r>
          </a:p>
          <a:p>
            <a:pPr lvl="1">
              <a:lnSpc>
                <a:spcPct val="90000"/>
              </a:lnSpc>
            </a:pP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astrologija (od Babilona)</a:t>
            </a:r>
          </a:p>
          <a:p>
            <a:pPr>
              <a:lnSpc>
                <a:spcPct val="90000"/>
              </a:lnSpc>
            </a:pPr>
            <a:r>
              <a:rPr lang="hr-HR" alt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Kršćanstvo</a:t>
            </a: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charset="0"/>
              </a:rPr>
              <a:t>od 313.g.A.D. dopuštena vjera, od 390. službena</a:t>
            </a:r>
          </a:p>
        </p:txBody>
      </p:sp>
    </p:spTree>
    <p:extLst>
      <p:ext uri="{BB962C8B-B14F-4D97-AF65-F5344CB8AC3E}">
        <p14:creationId xmlns:p14="http://schemas.microsoft.com/office/powerpoint/2010/main" val="898495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1826</TotalTime>
  <Words>1346</Words>
  <Application>Microsoft Office PowerPoint</Application>
  <PresentationFormat>On-screen Show (4:3)</PresentationFormat>
  <Paragraphs>166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Book Antiqua</vt:lpstr>
      <vt:lpstr>Lucida Sans</vt:lpstr>
      <vt:lpstr>Palatino Linotype</vt:lpstr>
      <vt:lpstr>Verdana</vt:lpstr>
      <vt:lpstr>Wingdings</vt:lpstr>
      <vt:lpstr>Wingdings 2</vt:lpstr>
      <vt:lpstr>Wingdings 3</vt:lpstr>
      <vt:lpstr>Apex</vt:lpstr>
      <vt:lpstr>RIMSKA RELIGIJA</vt:lpstr>
      <vt:lpstr>Fasti</vt:lpstr>
      <vt:lpstr>DANI</vt:lpstr>
      <vt:lpstr>KARAKTERISTIKE RIMSKE RELIGIJE</vt:lpstr>
      <vt:lpstr>Svećenici</vt:lpstr>
      <vt:lpstr>Veza s bogovima</vt:lpstr>
      <vt:lpstr>Hramovi  </vt:lpstr>
      <vt:lpstr>PowerPoint Presentation</vt:lpstr>
      <vt:lpstr>Strani utjecaji</vt:lpstr>
      <vt:lpstr>Etruščani</vt:lpstr>
      <vt:lpstr>Grčko u rimskoj religiji</vt:lpstr>
      <vt:lpstr>Civilizacije Bliskog istoka</vt:lpstr>
      <vt:lpstr>POSTANAK SVIJETA  (Hesiodova Teogonija + Homer)</vt:lpstr>
      <vt:lpstr>Kron</vt:lpstr>
      <vt:lpstr>RIM</vt:lpstr>
      <vt:lpstr>OBAVEZNA LITERATURA</vt:lpstr>
      <vt:lpstr>PREPORUČENA LITERATURA</vt:lpstr>
    </vt:vector>
  </TitlesOfParts>
  <Company>HIZP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STVARANJE SVIJETA I POSTANAK BOGOVA</dc:title>
  <dc:creator>Maja Matasović</dc:creator>
  <cp:lastModifiedBy>mrmat</cp:lastModifiedBy>
  <cp:revision>78</cp:revision>
  <dcterms:created xsi:type="dcterms:W3CDTF">2007-02-27T09:56:27Z</dcterms:created>
  <dcterms:modified xsi:type="dcterms:W3CDTF">2023-10-02T19:23:32Z</dcterms:modified>
</cp:coreProperties>
</file>