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56" r:id="rId1"/>
  </p:sldMasterIdLst>
  <p:sldIdLst>
    <p:sldId id="256" r:id="rId2"/>
    <p:sldId id="259" r:id="rId3"/>
    <p:sldId id="257" r:id="rId4"/>
    <p:sldId id="268" r:id="rId5"/>
    <p:sldId id="261" r:id="rId6"/>
    <p:sldId id="26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ja" initials="M" lastIdx="1" clrIdx="0">
    <p:extLst>
      <p:ext uri="{19B8F6BF-5375-455C-9EA6-DF929625EA0E}">
        <p15:presenceInfo xmlns:p15="http://schemas.microsoft.com/office/powerpoint/2012/main" userId="Maj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0" autoAdjust="0"/>
    <p:restoredTop sz="86410" autoAdjust="0"/>
  </p:normalViewPr>
  <p:slideViewPr>
    <p:cSldViewPr snapToGrid="0">
      <p:cViewPr varScale="1">
        <p:scale>
          <a:sx n="61" d="100"/>
          <a:sy n="61" d="100"/>
        </p:scale>
        <p:origin x="96" y="648"/>
      </p:cViewPr>
      <p:guideLst/>
    </p:cSldViewPr>
  </p:slideViewPr>
  <p:outlineViewPr>
    <p:cViewPr>
      <p:scale>
        <a:sx n="33" d="100"/>
        <a:sy n="33" d="100"/>
      </p:scale>
      <p:origin x="0" y="-25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16A-129C-43E2-9CC3-2C2AD5DED69D}" type="datetimeFigureOut">
              <a:rPr lang="hr-HR" smtClean="0"/>
              <a:t>14.1.2025.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1A8EB-BAD2-46FC-88CA-3EFE00F58A3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57552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16A-129C-43E2-9CC3-2C2AD5DED69D}" type="datetimeFigureOut">
              <a:rPr lang="hr-HR" smtClean="0"/>
              <a:t>14.1.2025.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1A8EB-BAD2-46FC-88CA-3EFE00F58A3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14868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16A-129C-43E2-9CC3-2C2AD5DED69D}" type="datetimeFigureOut">
              <a:rPr lang="hr-HR" smtClean="0"/>
              <a:t>14.1.2025.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1A8EB-BAD2-46FC-88CA-3EFE00F58A3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3673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16A-129C-43E2-9CC3-2C2AD5DED69D}" type="datetimeFigureOut">
              <a:rPr lang="hr-HR" smtClean="0"/>
              <a:t>14.1.2025.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1A8EB-BAD2-46FC-88CA-3EFE00F58A38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7604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16A-129C-43E2-9CC3-2C2AD5DED69D}" type="datetimeFigureOut">
              <a:rPr lang="hr-HR" smtClean="0"/>
              <a:t>14.1.2025.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1A8EB-BAD2-46FC-88CA-3EFE00F58A3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3544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16A-129C-43E2-9CC3-2C2AD5DED69D}" type="datetimeFigureOut">
              <a:rPr lang="hr-HR" smtClean="0"/>
              <a:t>14.1.2025.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1A8EB-BAD2-46FC-88CA-3EFE00F58A3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9995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16A-129C-43E2-9CC3-2C2AD5DED69D}" type="datetimeFigureOut">
              <a:rPr lang="hr-HR" smtClean="0"/>
              <a:t>14.1.2025.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1A8EB-BAD2-46FC-88CA-3EFE00F58A3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000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16A-129C-43E2-9CC3-2C2AD5DED69D}" type="datetimeFigureOut">
              <a:rPr lang="hr-HR" smtClean="0"/>
              <a:t>14.1.2025.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1A8EB-BAD2-46FC-88CA-3EFE00F58A3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19502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16A-129C-43E2-9CC3-2C2AD5DED69D}" type="datetimeFigureOut">
              <a:rPr lang="hr-HR" smtClean="0"/>
              <a:t>14.1.2025.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1A8EB-BAD2-46FC-88CA-3EFE00F58A3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95403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16A-129C-43E2-9CC3-2C2AD5DED69D}" type="datetimeFigureOut">
              <a:rPr lang="hr-HR" smtClean="0"/>
              <a:t>14.1.2025.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1A8EB-BAD2-46FC-88CA-3EFE00F58A3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0979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16A-129C-43E2-9CC3-2C2AD5DED69D}" type="datetimeFigureOut">
              <a:rPr lang="hr-HR" smtClean="0"/>
              <a:t>14.1.2025.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1A8EB-BAD2-46FC-88CA-3EFE00F58A3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25845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16A-129C-43E2-9CC3-2C2AD5DED69D}" type="datetimeFigureOut">
              <a:rPr lang="hr-HR" smtClean="0"/>
              <a:t>14.1.2025.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1A8EB-BAD2-46FC-88CA-3EFE00F58A3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13409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16A-129C-43E2-9CC3-2C2AD5DED69D}" type="datetimeFigureOut">
              <a:rPr lang="hr-HR" smtClean="0"/>
              <a:t>14.1.2025.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1A8EB-BAD2-46FC-88CA-3EFE00F58A3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768104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16A-129C-43E2-9CC3-2C2AD5DED69D}" type="datetimeFigureOut">
              <a:rPr lang="hr-HR" smtClean="0"/>
              <a:t>14.1.2025.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1A8EB-BAD2-46FC-88CA-3EFE00F58A3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4465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16A-129C-43E2-9CC3-2C2AD5DED69D}" type="datetimeFigureOut">
              <a:rPr lang="hr-HR" smtClean="0"/>
              <a:t>14.1.2025.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1A8EB-BAD2-46FC-88CA-3EFE00F58A3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53585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16A-129C-43E2-9CC3-2C2AD5DED69D}" type="datetimeFigureOut">
              <a:rPr lang="hr-HR" smtClean="0"/>
              <a:t>14.1.2025.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1A8EB-BAD2-46FC-88CA-3EFE00F58A3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70644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16A-129C-43E2-9CC3-2C2AD5DED69D}" type="datetimeFigureOut">
              <a:rPr lang="hr-HR" smtClean="0"/>
              <a:t>14.1.2025.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1A8EB-BAD2-46FC-88CA-3EFE00F58A3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8492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A316A-129C-43E2-9CC3-2C2AD5DED69D}" type="datetimeFigureOut">
              <a:rPr lang="hr-HR" smtClean="0"/>
              <a:t>14.1.2025.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1A8EB-BAD2-46FC-88CA-3EFE00F58A3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88100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57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  <p:sldLayoutId id="2147484368" r:id="rId12"/>
    <p:sldLayoutId id="2147484369" r:id="rId13"/>
    <p:sldLayoutId id="2147484370" r:id="rId14"/>
    <p:sldLayoutId id="2147484371" r:id="rId15"/>
    <p:sldLayoutId id="2147484372" r:id="rId16"/>
    <p:sldLayoutId id="214748437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eemaps.com/map/dijou?group=1993258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2935" y="409441"/>
            <a:ext cx="10570128" cy="2387600"/>
          </a:xfrm>
        </p:spPr>
        <p:txBody>
          <a:bodyPr>
            <a:normAutofit fontScale="90000"/>
          </a:bodyPr>
          <a:lstStyle/>
          <a:p>
            <a:r>
              <a:rPr lang="hr-HR" sz="6000" b="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JAKOV Bunić </a:t>
            </a:r>
            <a:br>
              <a:rPr lang="hr-HR" sz="6000" b="0" dirty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hr-HR" sz="6000" b="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(</a:t>
            </a:r>
            <a:r>
              <a:rPr lang="hr-HR" sz="6000" b="0" i="1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Iacobus</a:t>
            </a:r>
            <a:r>
              <a:rPr lang="hr-HR" sz="6000" b="0" i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hr-HR" sz="6000" b="0" i="1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BonUS</a:t>
            </a:r>
            <a:r>
              <a:rPr lang="hr-HR" sz="6000" b="0" i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/</a:t>
            </a:r>
            <a:r>
              <a:rPr lang="hr-HR" sz="6000" b="0" i="1" cap="none" dirty="0">
                <a:solidFill>
                  <a:schemeClr val="bg2">
                    <a:lumMod val="40000"/>
                    <a:lumOff val="60000"/>
                  </a:schemeClr>
                </a:solidFill>
              </a:rPr>
              <a:t>de BONA</a:t>
            </a:r>
            <a:r>
              <a:rPr lang="hr-HR" sz="6000" b="0" i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)</a:t>
            </a:r>
            <a:endParaRPr lang="hr-HR" sz="6000" b="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471" y="4004859"/>
            <a:ext cx="6679769" cy="2682660"/>
          </a:xfrm>
        </p:spPr>
        <p:txBody>
          <a:bodyPr>
            <a:normAutofit/>
          </a:bodyPr>
          <a:lstStyle/>
          <a:p>
            <a:r>
              <a:rPr lang="hr-HR" sz="3600" i="1" cap="small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 </a:t>
            </a:r>
            <a:r>
              <a:rPr lang="hr-HR" sz="3600" i="1" cap="small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raptu</a:t>
            </a:r>
            <a:r>
              <a:rPr lang="hr-HR" sz="3600" i="1" cap="small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hr-HR" sz="3600" i="1" cap="small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Cerberi</a:t>
            </a:r>
            <a:br>
              <a:rPr lang="hr-HR" sz="3600" cap="small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hr-HR" sz="3600" i="1" cap="small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 vita </a:t>
            </a:r>
            <a:r>
              <a:rPr lang="hr-HR" sz="3600" i="1" cap="small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et</a:t>
            </a:r>
            <a:r>
              <a:rPr lang="hr-HR" sz="3600" i="1" cap="small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hr-HR" sz="3600" i="1" cap="small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gestis</a:t>
            </a:r>
            <a:r>
              <a:rPr lang="hr-HR" sz="3600" i="1" cap="small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Christi</a:t>
            </a:r>
            <a:r>
              <a:rPr lang="hr-HR" sz="3600" cap="small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0216" y="2990512"/>
            <a:ext cx="4866468" cy="369700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81937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073" y="0"/>
            <a:ext cx="10353761" cy="1326321"/>
          </a:xfrm>
        </p:spPr>
        <p:txBody>
          <a:bodyPr/>
          <a:lstStyle/>
          <a:p>
            <a:r>
              <a:rPr lang="hr-HR" b="0" cap="small" dirty="0"/>
              <a:t>Jakov Bunić (1469-1534)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226" y="1061884"/>
            <a:ext cx="11813457" cy="5501147"/>
          </a:xfrm>
        </p:spPr>
        <p:txBody>
          <a:bodyPr>
            <a:noAutofit/>
          </a:bodyPr>
          <a:lstStyle/>
          <a:p>
            <a:pPr lvl="0"/>
            <a:r>
              <a:rPr lang="hr-HR" sz="2400" dirty="0">
                <a:effectLst/>
                <a:latin typeface="+mj-lt"/>
              </a:rPr>
              <a:t>Dubrovački trgovac i plemić, pjesnik</a:t>
            </a:r>
          </a:p>
          <a:p>
            <a:pPr lvl="1"/>
            <a:r>
              <a:rPr lang="hr-HR" sz="2200" dirty="0">
                <a:effectLst/>
                <a:latin typeface="+mj-lt"/>
              </a:rPr>
              <a:t>2 epa na latinskom: </a:t>
            </a:r>
            <a:r>
              <a:rPr lang="hr-HR" sz="2200" i="1" dirty="0">
                <a:effectLst/>
                <a:latin typeface="+mj-lt"/>
              </a:rPr>
              <a:t>De </a:t>
            </a:r>
            <a:r>
              <a:rPr lang="hr-HR" sz="2200" i="1" dirty="0" err="1">
                <a:effectLst/>
                <a:latin typeface="+mj-lt"/>
              </a:rPr>
              <a:t>raptu</a:t>
            </a:r>
            <a:r>
              <a:rPr lang="hr-HR" sz="2200" i="1" dirty="0">
                <a:effectLst/>
                <a:latin typeface="+mj-lt"/>
              </a:rPr>
              <a:t> </a:t>
            </a:r>
            <a:r>
              <a:rPr lang="hr-HR" sz="2200" i="1" dirty="0" err="1">
                <a:effectLst/>
                <a:latin typeface="+mj-lt"/>
              </a:rPr>
              <a:t>Cerberi</a:t>
            </a:r>
            <a:r>
              <a:rPr lang="hr-HR" sz="2200" i="1" dirty="0">
                <a:effectLst/>
                <a:latin typeface="+mj-lt"/>
              </a:rPr>
              <a:t> </a:t>
            </a:r>
            <a:r>
              <a:rPr lang="hr-HR" sz="2200" dirty="0">
                <a:effectLst/>
                <a:latin typeface="+mj-lt"/>
              </a:rPr>
              <a:t>(1500. u </a:t>
            </a:r>
            <a:r>
              <a:rPr lang="hr-HR" sz="2200" dirty="0" err="1">
                <a:effectLst/>
                <a:latin typeface="+mj-lt"/>
              </a:rPr>
              <a:t>Bologni</a:t>
            </a:r>
            <a:r>
              <a:rPr lang="hr-HR" sz="2200" dirty="0">
                <a:effectLst/>
                <a:latin typeface="+mj-lt"/>
              </a:rPr>
              <a:t>)</a:t>
            </a:r>
            <a:r>
              <a:rPr lang="hr-HR" sz="2200" i="1" dirty="0">
                <a:effectLst/>
                <a:latin typeface="+mj-lt"/>
              </a:rPr>
              <a:t>; De vita </a:t>
            </a:r>
            <a:r>
              <a:rPr lang="hr-HR" sz="2200" i="1" dirty="0" err="1">
                <a:effectLst/>
                <a:latin typeface="+mj-lt"/>
              </a:rPr>
              <a:t>et</a:t>
            </a:r>
            <a:r>
              <a:rPr lang="hr-HR" sz="2200" i="1" dirty="0">
                <a:effectLst/>
                <a:latin typeface="+mj-lt"/>
              </a:rPr>
              <a:t> </a:t>
            </a:r>
            <a:r>
              <a:rPr lang="hr-HR" sz="2200" i="1" dirty="0" err="1">
                <a:effectLst/>
                <a:latin typeface="+mj-lt"/>
              </a:rPr>
              <a:t>gestis</a:t>
            </a:r>
            <a:r>
              <a:rPr lang="hr-HR" sz="2200" i="1" dirty="0">
                <a:effectLst/>
                <a:latin typeface="+mj-lt"/>
              </a:rPr>
              <a:t> </a:t>
            </a:r>
            <a:r>
              <a:rPr lang="hr-HR" sz="2200" i="1" dirty="0" err="1">
                <a:effectLst/>
                <a:latin typeface="+mj-lt"/>
              </a:rPr>
              <a:t>Christi</a:t>
            </a:r>
            <a:endParaRPr lang="hr-HR" sz="2200" dirty="0">
              <a:effectLst/>
              <a:latin typeface="+mj-lt"/>
            </a:endParaRPr>
          </a:p>
          <a:p>
            <a:pPr lvl="1"/>
            <a:r>
              <a:rPr lang="hr-HR" sz="2200" dirty="0">
                <a:effectLst/>
                <a:latin typeface="+mj-lt"/>
              </a:rPr>
              <a:t>školovan u Italiji (Padova pa </a:t>
            </a:r>
            <a:r>
              <a:rPr lang="hr-HR" sz="2200" dirty="0" err="1">
                <a:effectLst/>
                <a:latin typeface="+mj-lt"/>
              </a:rPr>
              <a:t>Bologna</a:t>
            </a:r>
            <a:r>
              <a:rPr lang="hr-HR" sz="2200" dirty="0">
                <a:effectLst/>
                <a:latin typeface="+mj-lt"/>
              </a:rPr>
              <a:t>)</a:t>
            </a:r>
          </a:p>
          <a:p>
            <a:r>
              <a:rPr lang="hr-HR" sz="2400" dirty="0">
                <a:effectLst/>
                <a:latin typeface="+mj-lt"/>
              </a:rPr>
              <a:t>1494/5. bio je </a:t>
            </a:r>
            <a:r>
              <a:rPr lang="hr-HR" sz="2400" i="1" dirty="0" err="1">
                <a:effectLst/>
                <a:latin typeface="+mj-lt"/>
              </a:rPr>
              <a:t>conte</a:t>
            </a:r>
            <a:r>
              <a:rPr lang="hr-HR" sz="2400" i="1" dirty="0">
                <a:effectLst/>
                <a:latin typeface="+mj-lt"/>
              </a:rPr>
              <a:t> di </a:t>
            </a:r>
            <a:r>
              <a:rPr lang="hr-HR" sz="2400" i="1" dirty="0" err="1">
                <a:effectLst/>
                <a:latin typeface="+mj-lt"/>
              </a:rPr>
              <a:t>Stagno</a:t>
            </a:r>
            <a:r>
              <a:rPr lang="hr-HR" sz="2400" dirty="0">
                <a:effectLst/>
                <a:latin typeface="+mj-lt"/>
              </a:rPr>
              <a:t>, a do 1500. je već morao biti okretan trgovac</a:t>
            </a:r>
            <a:endParaRPr lang="hr-HR" sz="2000" dirty="0">
              <a:effectLst/>
              <a:latin typeface="+mj-lt"/>
            </a:endParaRPr>
          </a:p>
          <a:p>
            <a:pPr lvl="0"/>
            <a:r>
              <a:rPr lang="hr-HR" sz="2400" dirty="0">
                <a:effectLst/>
                <a:latin typeface="+mj-lt"/>
              </a:rPr>
              <a:t>Vjerojatno je na </a:t>
            </a:r>
            <a:r>
              <a:rPr lang="hr-HR" sz="2400" dirty="0" err="1">
                <a:effectLst/>
                <a:latin typeface="+mj-lt"/>
              </a:rPr>
              <a:t>jubilejsku</a:t>
            </a:r>
            <a:r>
              <a:rPr lang="hr-HR" sz="2400" dirty="0">
                <a:effectLst/>
                <a:latin typeface="+mj-lt"/>
              </a:rPr>
              <a:t> godinu 1500. hodočastio u Rim</a:t>
            </a:r>
          </a:p>
          <a:p>
            <a:pPr lvl="0"/>
            <a:r>
              <a:rPr lang="hr-HR" sz="2400" dirty="0">
                <a:effectLst/>
                <a:latin typeface="+mj-lt"/>
              </a:rPr>
              <a:t>Do 1503. g. bio je u trgovačkoj zajednici s Jakovom </a:t>
            </a:r>
            <a:r>
              <a:rPr lang="hr-HR" sz="2400" dirty="0" err="1">
                <a:effectLst/>
                <a:latin typeface="+mj-lt"/>
              </a:rPr>
              <a:t>Crijevićem</a:t>
            </a:r>
            <a:r>
              <a:rPr lang="hr-HR" sz="2400" dirty="0">
                <a:effectLst/>
                <a:latin typeface="+mj-lt"/>
              </a:rPr>
              <a:t>, a zatim sam:</a:t>
            </a:r>
          </a:p>
          <a:p>
            <a:pPr lvl="1"/>
            <a:r>
              <a:rPr lang="hr-HR" sz="2200" dirty="0">
                <a:effectLst/>
                <a:latin typeface="+mj-lt"/>
              </a:rPr>
              <a:t>Proputovao sve zapadne europske države, uvozeći robu s istoka</a:t>
            </a:r>
          </a:p>
          <a:p>
            <a:pPr lvl="1"/>
            <a:r>
              <a:rPr lang="hr-HR" sz="2200" dirty="0">
                <a:effectLst/>
                <a:latin typeface="+mj-lt"/>
              </a:rPr>
              <a:t>Dovozio sagove i drago kamenje, najviše iz Egipta, pa prodavao po cijeloj Europi</a:t>
            </a:r>
          </a:p>
          <a:p>
            <a:r>
              <a:rPr lang="hr-HR" sz="2400" dirty="0">
                <a:effectLst/>
                <a:latin typeface="+mj-lt"/>
              </a:rPr>
              <a:t>Išao je u poslanstva raznim vladarima (1513. g. papi Leonu X, npr.)</a:t>
            </a:r>
          </a:p>
          <a:p>
            <a:r>
              <a:rPr lang="en-GB" sz="2400" i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Illyriae</a:t>
            </a:r>
            <a:r>
              <a:rPr lang="en-GB" sz="2400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2400" i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splendor</a:t>
            </a:r>
            <a:r>
              <a:rPr lang="en-GB" sz="2400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n-GB" sz="2400" i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Racusaeae</a:t>
            </a:r>
            <a:r>
              <a:rPr lang="en-GB" sz="2400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gloria </a:t>
            </a:r>
            <a:r>
              <a:rPr lang="en-GB" sz="2400" i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gentis</a:t>
            </a:r>
            <a:endParaRPr lang="hr-HR" sz="2800" i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3100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76" b="35819"/>
          <a:stretch/>
        </p:blipFill>
        <p:spPr>
          <a:xfrm>
            <a:off x="5687878" y="2475144"/>
            <a:ext cx="6504122" cy="4382856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319" y="0"/>
            <a:ext cx="10353761" cy="1050453"/>
          </a:xfrm>
        </p:spPr>
        <p:txBody>
          <a:bodyPr>
            <a:normAutofit/>
          </a:bodyPr>
          <a:lstStyle/>
          <a:p>
            <a:r>
              <a:rPr lang="hr-HR" sz="3200" b="0" cap="none" dirty="0">
                <a:solidFill>
                  <a:schemeClr val="accent3"/>
                </a:solidFill>
              </a:rPr>
              <a:t>Damjan </a:t>
            </a:r>
            <a:r>
              <a:rPr lang="hr-HR" sz="3200" b="0" cap="none" dirty="0" err="1">
                <a:solidFill>
                  <a:schemeClr val="accent3"/>
                </a:solidFill>
              </a:rPr>
              <a:t>Beneša</a:t>
            </a:r>
            <a:r>
              <a:rPr lang="hr-HR" sz="3200" b="0" cap="none" dirty="0">
                <a:solidFill>
                  <a:schemeClr val="accent3"/>
                </a:solidFill>
              </a:rPr>
              <a:t>:</a:t>
            </a:r>
            <a:br>
              <a:rPr lang="hr-HR" sz="3200" b="0" cap="none" dirty="0">
                <a:solidFill>
                  <a:schemeClr val="accent3"/>
                </a:solidFill>
              </a:rPr>
            </a:br>
            <a:r>
              <a:rPr lang="hr-HR" sz="3200" b="0" i="1" cap="none" dirty="0" err="1">
                <a:solidFill>
                  <a:schemeClr val="accent3"/>
                </a:solidFill>
              </a:rPr>
              <a:t>Epicedion</a:t>
            </a:r>
            <a:r>
              <a:rPr lang="hr-HR" sz="3200" b="0" i="1" cap="none" dirty="0">
                <a:solidFill>
                  <a:schemeClr val="accent3"/>
                </a:solidFill>
              </a:rPr>
              <a:t> </a:t>
            </a:r>
            <a:r>
              <a:rPr lang="hr-HR" sz="3200" b="0" i="1" cap="none" dirty="0" err="1">
                <a:solidFill>
                  <a:schemeClr val="accent3"/>
                </a:solidFill>
              </a:rPr>
              <a:t>in</a:t>
            </a:r>
            <a:r>
              <a:rPr lang="hr-HR" sz="3200" b="0" i="1" cap="none" dirty="0">
                <a:solidFill>
                  <a:schemeClr val="accent3"/>
                </a:solidFill>
              </a:rPr>
              <a:t> morte </a:t>
            </a:r>
            <a:r>
              <a:rPr lang="hr-HR" sz="3200" b="0" i="1" cap="none" dirty="0" err="1">
                <a:solidFill>
                  <a:schemeClr val="accent3"/>
                </a:solidFill>
              </a:rPr>
              <a:t>Iacobi</a:t>
            </a:r>
            <a:r>
              <a:rPr lang="hr-HR" sz="3200" b="0" i="1" cap="none" dirty="0">
                <a:solidFill>
                  <a:schemeClr val="accent3"/>
                </a:solidFill>
              </a:rPr>
              <a:t> Boni, </a:t>
            </a:r>
            <a:r>
              <a:rPr lang="hr-HR" sz="2700" b="0" cap="none" dirty="0">
                <a:solidFill>
                  <a:schemeClr val="accent3"/>
                </a:solidFill>
              </a:rPr>
              <a:t>152-199</a:t>
            </a:r>
            <a:endParaRPr lang="hr-HR" sz="3200" b="0" cap="none" dirty="0">
              <a:solidFill>
                <a:schemeClr val="accent3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49869" y="927963"/>
            <a:ext cx="4879199" cy="707923"/>
          </a:xfrm>
        </p:spPr>
        <p:txBody>
          <a:bodyPr>
            <a:normAutofit/>
          </a:bodyPr>
          <a:lstStyle/>
          <a:p>
            <a:pPr algn="ctr"/>
            <a:r>
              <a:rPr lang="hr-HR" dirty="0">
                <a:latin typeface="+mj-lt"/>
              </a:rPr>
              <a:t>Europa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294968" y="1429406"/>
            <a:ext cx="6737590" cy="5428593"/>
          </a:xfrm>
        </p:spPr>
        <p:txBody>
          <a:bodyPr>
            <a:noAutofit/>
          </a:bodyPr>
          <a:lstStyle/>
          <a:p>
            <a:r>
              <a:rPr lang="hr-HR" sz="1800" dirty="0">
                <a:latin typeface="+mj-lt"/>
              </a:rPr>
              <a:t>Italija:</a:t>
            </a:r>
          </a:p>
          <a:p>
            <a:pPr lvl="1"/>
            <a:r>
              <a:rPr lang="hr-HR" sz="1600" dirty="0" err="1">
                <a:latin typeface="+mj-lt"/>
              </a:rPr>
              <a:t>Partenopa</a:t>
            </a:r>
            <a:r>
              <a:rPr lang="hr-HR" sz="1600" dirty="0">
                <a:latin typeface="+mj-lt"/>
              </a:rPr>
              <a:t> (Napulj), Rim, Korzika, </a:t>
            </a:r>
            <a:r>
              <a:rPr lang="hr-HR" sz="1600" dirty="0" err="1">
                <a:latin typeface="+mj-lt"/>
              </a:rPr>
              <a:t>Ligurija</a:t>
            </a:r>
            <a:r>
              <a:rPr lang="hr-HR" sz="1600" dirty="0">
                <a:latin typeface="+mj-lt"/>
              </a:rPr>
              <a:t>, Sardinija, </a:t>
            </a:r>
          </a:p>
          <a:p>
            <a:pPr marL="457200" lvl="1" indent="0">
              <a:buNone/>
            </a:pPr>
            <a:r>
              <a:rPr lang="hr-HR" sz="1600" dirty="0" err="1">
                <a:latin typeface="+mj-lt"/>
              </a:rPr>
              <a:t>Peloro</a:t>
            </a:r>
            <a:r>
              <a:rPr lang="hr-HR" sz="1600" dirty="0">
                <a:latin typeface="+mj-lt"/>
              </a:rPr>
              <a:t> (Sicilija)</a:t>
            </a:r>
          </a:p>
          <a:p>
            <a:r>
              <a:rPr lang="hr-HR" sz="1800" dirty="0">
                <a:latin typeface="+mj-lt"/>
              </a:rPr>
              <a:t>Alpe</a:t>
            </a:r>
          </a:p>
          <a:p>
            <a:r>
              <a:rPr lang="hr-HR" sz="1800" dirty="0">
                <a:latin typeface="+mj-lt"/>
              </a:rPr>
              <a:t>Galija (Francuska)</a:t>
            </a:r>
          </a:p>
          <a:p>
            <a:r>
              <a:rPr lang="hr-HR" sz="1800" dirty="0">
                <a:latin typeface="+mj-lt"/>
              </a:rPr>
              <a:t>Britanija</a:t>
            </a:r>
          </a:p>
          <a:p>
            <a:r>
              <a:rPr lang="hr-HR" sz="1800" dirty="0">
                <a:latin typeface="+mj-lt"/>
              </a:rPr>
              <a:t>Germanija</a:t>
            </a:r>
          </a:p>
          <a:p>
            <a:r>
              <a:rPr lang="hr-HR" sz="1800" dirty="0">
                <a:latin typeface="+mj-lt"/>
              </a:rPr>
              <a:t>Španjolska:</a:t>
            </a:r>
          </a:p>
          <a:p>
            <a:pPr lvl="1"/>
            <a:r>
              <a:rPr lang="hr-HR" sz="1600" dirty="0" err="1">
                <a:latin typeface="+mj-lt"/>
              </a:rPr>
              <a:t>Pireneji</a:t>
            </a:r>
            <a:r>
              <a:rPr lang="hr-HR" sz="1600" dirty="0">
                <a:latin typeface="+mj-lt"/>
              </a:rPr>
              <a:t>, </a:t>
            </a:r>
            <a:r>
              <a:rPr lang="hr-HR" sz="1600" dirty="0" err="1">
                <a:latin typeface="+mj-lt"/>
              </a:rPr>
              <a:t>Tartes</a:t>
            </a:r>
            <a:r>
              <a:rPr lang="hr-HR" sz="1600" dirty="0">
                <a:latin typeface="+mj-lt"/>
              </a:rPr>
              <a:t>, Gibraltar (</a:t>
            </a:r>
            <a:r>
              <a:rPr lang="hr-HR" sz="1600" dirty="0" err="1">
                <a:latin typeface="+mj-lt"/>
              </a:rPr>
              <a:t>Calp</a:t>
            </a:r>
            <a:r>
              <a:rPr lang="hr-HR" sz="1600" dirty="0">
                <a:latin typeface="+mj-lt"/>
              </a:rPr>
              <a:t>)</a:t>
            </a:r>
          </a:p>
          <a:p>
            <a:r>
              <a:rPr lang="hr-HR" sz="1800" dirty="0">
                <a:latin typeface="+mj-lt"/>
              </a:rPr>
              <a:t>Baleari</a:t>
            </a:r>
          </a:p>
          <a:p>
            <a:r>
              <a:rPr lang="hr-HR" sz="1800" dirty="0">
                <a:latin typeface="+mj-lt"/>
              </a:rPr>
              <a:t>Jadran</a:t>
            </a:r>
          </a:p>
          <a:p>
            <a:pPr lvl="1"/>
            <a:r>
              <a:rPr lang="hr-HR" sz="1600" dirty="0" err="1">
                <a:latin typeface="+mj-lt"/>
              </a:rPr>
              <a:t>Lokrum</a:t>
            </a:r>
            <a:endParaRPr lang="hr-HR" sz="1600" dirty="0">
              <a:latin typeface="+mj-lt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>
          <a:xfrm>
            <a:off x="7326446" y="766627"/>
            <a:ext cx="4865554" cy="662780"/>
          </a:xfrm>
        </p:spPr>
        <p:txBody>
          <a:bodyPr/>
          <a:lstStyle/>
          <a:p>
            <a:pPr algn="ctr"/>
            <a:r>
              <a:rPr lang="hr-HR" dirty="0">
                <a:latin typeface="+mj-lt"/>
              </a:rPr>
              <a:t>Svijet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>
          <a:xfrm>
            <a:off x="7032558" y="1413183"/>
            <a:ext cx="4795647" cy="136025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r-HR" dirty="0">
                <a:latin typeface="Bookman Old Style" panose="02050604050505020204" pitchFamily="18" charset="0"/>
              </a:rPr>
              <a:t>Egipat</a:t>
            </a:r>
          </a:p>
          <a:p>
            <a:pPr lvl="1">
              <a:lnSpc>
                <a:spcPct val="100000"/>
              </a:lnSpc>
            </a:pPr>
            <a:r>
              <a:rPr lang="hr-HR" dirty="0" err="1">
                <a:latin typeface="Bookman Old Style" panose="02050604050505020204" pitchFamily="18" charset="0"/>
              </a:rPr>
              <a:t>Memfis</a:t>
            </a:r>
            <a:r>
              <a:rPr lang="hr-HR" dirty="0">
                <a:latin typeface="Bookman Old Style" panose="02050604050505020204" pitchFamily="18" charset="0"/>
              </a:rPr>
              <a:t> na </a:t>
            </a:r>
            <a:r>
              <a:rPr lang="hr-HR" dirty="0" err="1">
                <a:latin typeface="Bookman Old Style" panose="02050604050505020204" pitchFamily="18" charset="0"/>
              </a:rPr>
              <a:t>sedmerotokom</a:t>
            </a:r>
            <a:r>
              <a:rPr lang="hr-HR" dirty="0">
                <a:latin typeface="Bookman Old Style" panose="02050604050505020204" pitchFamily="18" charset="0"/>
              </a:rPr>
              <a:t> Nilu </a:t>
            </a:r>
          </a:p>
          <a:p>
            <a:pPr>
              <a:lnSpc>
                <a:spcPct val="100000"/>
              </a:lnSpc>
            </a:pPr>
            <a:r>
              <a:rPr lang="hr-HR" dirty="0">
                <a:latin typeface="Bookman Old Style" panose="02050604050505020204" pitchFamily="18" charset="0"/>
              </a:rPr>
              <a:t>Libija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18179" y="6472414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chemeClr val="accent5">
                    <a:lumMod val="50000"/>
                  </a:schemeClr>
                </a:solidFill>
              </a:rPr>
              <a:t>Rekonstrukcija </a:t>
            </a:r>
            <a:r>
              <a:rPr lang="hr-HR" dirty="0" err="1">
                <a:solidFill>
                  <a:schemeClr val="accent5">
                    <a:lumMod val="50000"/>
                  </a:schemeClr>
                </a:solidFill>
              </a:rPr>
              <a:t>Bunićevih</a:t>
            </a:r>
            <a:r>
              <a:rPr lang="hr-HR" dirty="0">
                <a:solidFill>
                  <a:schemeClr val="accent5">
                    <a:lumMod val="50000"/>
                  </a:schemeClr>
                </a:solidFill>
              </a:rPr>
              <a:t> putovanja</a:t>
            </a:r>
          </a:p>
        </p:txBody>
      </p:sp>
    </p:spTree>
    <p:extLst>
      <p:ext uri="{BB962C8B-B14F-4D97-AF65-F5344CB8AC3E}">
        <p14:creationId xmlns:p14="http://schemas.microsoft.com/office/powerpoint/2010/main" val="2913515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>
            <a:extLst>
              <a:ext uri="{FF2B5EF4-FFF2-40B4-BE49-F238E27FC236}">
                <a16:creationId xmlns:a16="http://schemas.microsoft.com/office/drawing/2014/main" id="{9858EB98-0471-4ECA-B3B6-C7CBFFC77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cap="small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De </a:t>
            </a:r>
            <a:r>
              <a:rPr lang="hr-HR" i="1" cap="small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raptu</a:t>
            </a:r>
            <a:r>
              <a:rPr lang="hr-HR" i="1" cap="small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hr-HR" i="1" cap="small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Cerberi</a:t>
            </a:r>
            <a:endParaRPr lang="en-GB" dirty="0"/>
          </a:p>
        </p:txBody>
      </p:sp>
      <p:sp>
        <p:nvSpPr>
          <p:cNvPr id="8" name="Rezervirano mjesto sadržaja 7">
            <a:extLst>
              <a:ext uri="{FF2B5EF4-FFF2-40B4-BE49-F238E27FC236}">
                <a16:creationId xmlns:a16="http://schemas.microsoft.com/office/drawing/2014/main" id="{353FE125-D06C-468E-9FD3-C712D760F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457" y="2096063"/>
            <a:ext cx="10816046" cy="4474553"/>
          </a:xfrm>
        </p:spPr>
        <p:txBody>
          <a:bodyPr/>
          <a:lstStyle/>
          <a:p>
            <a:r>
              <a:rPr lang="hr-HR" dirty="0"/>
              <a:t>Ep(</a:t>
            </a:r>
            <a:r>
              <a:rPr lang="hr-HR" dirty="0" err="1"/>
              <a:t>ilij</a:t>
            </a:r>
            <a:r>
              <a:rPr lang="hr-HR" dirty="0"/>
              <a:t>) u 3 pjevanja (1006 stihova) o otmici Kerbera </a:t>
            </a:r>
          </a:p>
          <a:p>
            <a:pPr lvl="1"/>
            <a:r>
              <a:rPr lang="hr-HR" dirty="0"/>
              <a:t>izdan 1490. u Rimu prvi put, a drugi put s </a:t>
            </a:r>
            <a:r>
              <a:rPr lang="hr-HR" i="1" dirty="0" err="1"/>
              <a:t>DVGXr</a:t>
            </a:r>
            <a:r>
              <a:rPr lang="hr-HR" i="1" dirty="0"/>
              <a:t> </a:t>
            </a:r>
            <a:r>
              <a:rPr lang="hr-HR" dirty="0"/>
              <a:t>i podnaslovom </a:t>
            </a:r>
            <a:r>
              <a:rPr lang="en-GB" i="1" dirty="0">
                <a:effectLst/>
              </a:rPr>
              <a:t>Sub </a:t>
            </a:r>
            <a:r>
              <a:rPr lang="en-GB" i="1" dirty="0" err="1">
                <a:effectLst/>
              </a:rPr>
              <a:t>figura</a:t>
            </a:r>
            <a:r>
              <a:rPr lang="en-GB" i="1" dirty="0">
                <a:effectLst/>
              </a:rPr>
              <a:t> </a:t>
            </a:r>
            <a:r>
              <a:rPr lang="en-GB" i="1" dirty="0" err="1">
                <a:effectLst/>
              </a:rPr>
              <a:t>Herculis</a:t>
            </a:r>
            <a:r>
              <a:rPr lang="en-GB" i="1" dirty="0">
                <a:effectLst/>
              </a:rPr>
              <a:t> Christi praeludium</a:t>
            </a:r>
            <a:endParaRPr lang="hr-HR" i="1" dirty="0"/>
          </a:p>
          <a:p>
            <a:pPr lvl="1"/>
            <a:r>
              <a:rPr lang="hr-HR" dirty="0"/>
              <a:t>pjevanja</a:t>
            </a:r>
            <a:r>
              <a:rPr lang="hr-HR" i="1" dirty="0"/>
              <a:t> </a:t>
            </a:r>
            <a:r>
              <a:rPr lang="hr-HR" dirty="0"/>
              <a:t>nazvana po Gracijama: </a:t>
            </a:r>
            <a:r>
              <a:rPr lang="hr-HR" dirty="0" err="1"/>
              <a:t>Aglaja</a:t>
            </a:r>
            <a:r>
              <a:rPr lang="hr-HR" dirty="0"/>
              <a:t>, Talija i </a:t>
            </a:r>
            <a:r>
              <a:rPr lang="hr-HR" dirty="0" err="1"/>
              <a:t>Eufrozina</a:t>
            </a:r>
            <a:endParaRPr lang="hr-HR" dirty="0"/>
          </a:p>
          <a:p>
            <a:r>
              <a:rPr lang="hr-HR" dirty="0"/>
              <a:t>Uzori: </a:t>
            </a:r>
            <a:r>
              <a:rPr lang="hr-HR" dirty="0" err="1"/>
              <a:t>Vergilije</a:t>
            </a:r>
            <a:r>
              <a:rPr lang="hr-HR" dirty="0"/>
              <a:t> (</a:t>
            </a:r>
            <a:r>
              <a:rPr lang="hr-HR" i="1" dirty="0" err="1"/>
              <a:t>Eneida</a:t>
            </a:r>
            <a:r>
              <a:rPr lang="hr-HR" dirty="0"/>
              <a:t>, silazak u podzemlje), </a:t>
            </a:r>
            <a:r>
              <a:rPr lang="hr-HR" dirty="0" err="1"/>
              <a:t>Senekin</a:t>
            </a:r>
            <a:r>
              <a:rPr lang="hr-HR" dirty="0"/>
              <a:t> </a:t>
            </a:r>
            <a:r>
              <a:rPr lang="hr-HR" i="1" dirty="0"/>
              <a:t>Mahniti </a:t>
            </a:r>
            <a:r>
              <a:rPr lang="hr-HR" i="1" dirty="0" err="1"/>
              <a:t>Herkul</a:t>
            </a:r>
            <a:endParaRPr lang="hr-HR" dirty="0"/>
          </a:p>
          <a:p>
            <a:r>
              <a:rPr lang="hr-HR" dirty="0"/>
              <a:t>Najstariji ep hrvatske književnosti i jedini humanistički mitološki</a:t>
            </a:r>
          </a:p>
          <a:p>
            <a:r>
              <a:rPr lang="hr-HR" dirty="0"/>
              <a:t>Elementi tadašnjih znanstvenih spoznaja (</a:t>
            </a:r>
            <a:r>
              <a:rPr lang="hr-HR" dirty="0" err="1"/>
              <a:t>Hilin</a:t>
            </a:r>
            <a:r>
              <a:rPr lang="hr-HR" dirty="0"/>
              <a:t> silazak </a:t>
            </a:r>
            <a:r>
              <a:rPr lang="hr-HR"/>
              <a:t>u podmorje)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9325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33083"/>
            <a:ext cx="10353761" cy="1326321"/>
          </a:xfrm>
        </p:spPr>
        <p:txBody>
          <a:bodyPr/>
          <a:lstStyle/>
          <a:p>
            <a:r>
              <a:rPr lang="hr-HR" i="1" cap="small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De vita </a:t>
            </a:r>
            <a:r>
              <a:rPr lang="hr-HR" i="1" cap="small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et</a:t>
            </a:r>
            <a:r>
              <a:rPr lang="hr-HR" i="1" cap="small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hr-HR" i="1" cap="small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gestis</a:t>
            </a:r>
            <a:r>
              <a:rPr lang="hr-HR" i="1" cap="small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hr-HR" i="1" cap="small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Christi</a:t>
            </a:r>
            <a:endParaRPr lang="hr-HR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559403"/>
            <a:ext cx="12192000" cy="5056549"/>
          </a:xfrm>
        </p:spPr>
        <p:txBody>
          <a:bodyPr>
            <a:normAutofit fontScale="85000" lnSpcReduction="10000"/>
          </a:bodyPr>
          <a:lstStyle/>
          <a:p>
            <a:r>
              <a:rPr lang="hr-HR" sz="2600" dirty="0">
                <a:latin typeface="+mj-lt"/>
              </a:rPr>
              <a:t>Ep u 16 pjevanja (preko 10 000 heksametara), izdan 1526.</a:t>
            </a:r>
          </a:p>
          <a:p>
            <a:pPr lvl="1"/>
            <a:r>
              <a:rPr lang="hr-HR" sz="2200" dirty="0">
                <a:latin typeface="+mj-lt"/>
              </a:rPr>
              <a:t>9 </a:t>
            </a:r>
            <a:r>
              <a:rPr lang="hr-HR" sz="2200" i="1" dirty="0" err="1">
                <a:latin typeface="+mj-lt"/>
              </a:rPr>
              <a:t>chori</a:t>
            </a:r>
            <a:r>
              <a:rPr lang="hr-HR" sz="2200" dirty="0">
                <a:latin typeface="+mj-lt"/>
              </a:rPr>
              <a:t> (3 </a:t>
            </a:r>
            <a:r>
              <a:rPr lang="hr-HR" sz="2200" i="1" dirty="0" err="1">
                <a:latin typeface="+mj-lt"/>
              </a:rPr>
              <a:t>hierarchiae</a:t>
            </a:r>
            <a:r>
              <a:rPr lang="hr-HR" sz="2200" dirty="0">
                <a:latin typeface="+mj-lt"/>
              </a:rPr>
              <a:t>) anđela: </a:t>
            </a:r>
            <a:r>
              <a:rPr lang="hr-HR" sz="2400" i="1" dirty="0" err="1">
                <a:latin typeface="+mj-lt"/>
              </a:rPr>
              <a:t>Seraphin</a:t>
            </a:r>
            <a:r>
              <a:rPr lang="hr-HR" sz="2400" i="1" dirty="0">
                <a:latin typeface="+mj-lt"/>
              </a:rPr>
              <a:t>, </a:t>
            </a:r>
            <a:r>
              <a:rPr lang="hr-HR" sz="2400" i="1" dirty="0" err="1">
                <a:latin typeface="+mj-lt"/>
              </a:rPr>
              <a:t>Cherubin</a:t>
            </a:r>
            <a:r>
              <a:rPr lang="hr-HR" sz="2400" i="1" dirty="0">
                <a:latin typeface="+mj-lt"/>
              </a:rPr>
              <a:t>, </a:t>
            </a:r>
            <a:r>
              <a:rPr lang="hr-HR" sz="2400" i="1" dirty="0" err="1">
                <a:latin typeface="+mj-lt"/>
              </a:rPr>
              <a:t>Throni</a:t>
            </a:r>
            <a:r>
              <a:rPr lang="hr-HR" sz="2400" i="1" dirty="0">
                <a:latin typeface="+mj-lt"/>
              </a:rPr>
              <a:t>; </a:t>
            </a:r>
            <a:r>
              <a:rPr lang="hr-HR" sz="2400" i="1" dirty="0" err="1">
                <a:latin typeface="+mj-lt"/>
              </a:rPr>
              <a:t>Dominationes</a:t>
            </a:r>
            <a:r>
              <a:rPr lang="hr-HR" sz="2400" i="1" dirty="0">
                <a:latin typeface="+mj-lt"/>
              </a:rPr>
              <a:t>, </a:t>
            </a:r>
            <a:r>
              <a:rPr lang="hr-HR" sz="2400" i="1" dirty="0" err="1">
                <a:latin typeface="+mj-lt"/>
              </a:rPr>
              <a:t>Principatus</a:t>
            </a:r>
            <a:r>
              <a:rPr lang="hr-HR" sz="2400" i="1" dirty="0">
                <a:latin typeface="+mj-lt"/>
              </a:rPr>
              <a:t>, </a:t>
            </a:r>
            <a:r>
              <a:rPr lang="hr-HR" sz="2400" i="1" dirty="0" err="1">
                <a:latin typeface="+mj-lt"/>
              </a:rPr>
              <a:t>Potestates</a:t>
            </a:r>
            <a:r>
              <a:rPr lang="hr-HR" sz="2400" i="1" dirty="0">
                <a:latin typeface="+mj-lt"/>
              </a:rPr>
              <a:t>; </a:t>
            </a:r>
            <a:r>
              <a:rPr lang="hr-HR" sz="2400" i="1" dirty="0" err="1">
                <a:latin typeface="+mj-lt"/>
              </a:rPr>
              <a:t>Virtutes</a:t>
            </a:r>
            <a:r>
              <a:rPr lang="hr-HR" sz="2400" i="1" dirty="0">
                <a:latin typeface="+mj-lt"/>
              </a:rPr>
              <a:t>, </a:t>
            </a:r>
            <a:r>
              <a:rPr lang="hr-HR" sz="2400" i="1" dirty="0" err="1">
                <a:latin typeface="+mj-lt"/>
              </a:rPr>
              <a:t>Archangeli</a:t>
            </a:r>
            <a:r>
              <a:rPr lang="hr-HR" sz="2400" i="1" dirty="0">
                <a:latin typeface="+mj-lt"/>
              </a:rPr>
              <a:t>, Angeli </a:t>
            </a:r>
          </a:p>
          <a:p>
            <a:pPr marL="0" indent="0" defTabSz="534988">
              <a:buNone/>
              <a:tabLst>
                <a:tab pos="534988" algn="l"/>
              </a:tabLst>
            </a:pPr>
            <a:r>
              <a:rPr lang="hr-HR" sz="2400" dirty="0">
                <a:latin typeface="+mj-lt"/>
              </a:rPr>
              <a:t>	+ 7 </a:t>
            </a:r>
            <a:r>
              <a:rPr lang="hr-HR" sz="2400" i="1" dirty="0" err="1">
                <a:latin typeface="+mj-lt"/>
              </a:rPr>
              <a:t>dona</a:t>
            </a:r>
            <a:r>
              <a:rPr lang="hr-HR" sz="2400" dirty="0">
                <a:latin typeface="+mj-lt"/>
              </a:rPr>
              <a:t> (darova Duha Svetoga): </a:t>
            </a:r>
            <a:r>
              <a:rPr lang="hr-HR" sz="2400" i="1" dirty="0">
                <a:latin typeface="+mj-lt"/>
              </a:rPr>
              <a:t>Timor, </a:t>
            </a:r>
            <a:r>
              <a:rPr lang="hr-HR" sz="2400" i="1" dirty="0" err="1">
                <a:latin typeface="+mj-lt"/>
              </a:rPr>
              <a:t>Pietas</a:t>
            </a:r>
            <a:r>
              <a:rPr lang="hr-HR" sz="2400" i="1" dirty="0">
                <a:latin typeface="+mj-lt"/>
              </a:rPr>
              <a:t>, </a:t>
            </a:r>
            <a:r>
              <a:rPr lang="hr-HR" sz="2400" i="1" dirty="0" err="1">
                <a:latin typeface="+mj-lt"/>
              </a:rPr>
              <a:t>Scientia</a:t>
            </a:r>
            <a:r>
              <a:rPr lang="hr-HR" sz="2400" i="1" dirty="0">
                <a:latin typeface="+mj-lt"/>
              </a:rPr>
              <a:t>, </a:t>
            </a:r>
            <a:r>
              <a:rPr lang="hr-HR" sz="2400" i="1" dirty="0" err="1">
                <a:latin typeface="+mj-lt"/>
              </a:rPr>
              <a:t>Fortitudo</a:t>
            </a:r>
            <a:r>
              <a:rPr lang="hr-HR" sz="2400" i="1" dirty="0">
                <a:latin typeface="+mj-lt"/>
              </a:rPr>
              <a:t>, </a:t>
            </a:r>
            <a:r>
              <a:rPr lang="hr-HR" sz="2400" i="1" dirty="0" err="1">
                <a:latin typeface="+mj-lt"/>
              </a:rPr>
              <a:t>Consilium</a:t>
            </a:r>
            <a:r>
              <a:rPr lang="hr-HR" sz="2400" i="1" dirty="0">
                <a:latin typeface="+mj-lt"/>
              </a:rPr>
              <a:t>, 	 	 	</a:t>
            </a:r>
            <a:r>
              <a:rPr lang="hr-HR" sz="2400" i="1" dirty="0" err="1">
                <a:latin typeface="+mj-lt"/>
              </a:rPr>
              <a:t>Intellectus</a:t>
            </a:r>
            <a:r>
              <a:rPr lang="hr-HR" sz="2400" i="1" dirty="0">
                <a:latin typeface="+mj-lt"/>
              </a:rPr>
              <a:t>, </a:t>
            </a:r>
            <a:r>
              <a:rPr lang="hr-HR" sz="2400" i="1" dirty="0" err="1">
                <a:latin typeface="+mj-lt"/>
              </a:rPr>
              <a:t>Sapientia</a:t>
            </a:r>
            <a:endParaRPr lang="hr-HR" sz="2400" i="1" dirty="0">
              <a:latin typeface="+mj-lt"/>
            </a:endParaRPr>
          </a:p>
          <a:p>
            <a:r>
              <a:rPr lang="hr-HR" sz="2400" dirty="0">
                <a:latin typeface="+mj-lt"/>
              </a:rPr>
              <a:t>Život i djela Kristova od Božje odluke da pošalje Spasitelja do Uzašašća</a:t>
            </a:r>
          </a:p>
          <a:p>
            <a:pPr lvl="1"/>
            <a:r>
              <a:rPr lang="hr-HR" sz="2200" dirty="0">
                <a:latin typeface="+mj-lt"/>
              </a:rPr>
              <a:t>Prema Evanđeljima s elementima SZ, apokrifa, crkvenih himana</a:t>
            </a:r>
          </a:p>
          <a:p>
            <a:r>
              <a:rPr lang="hr-HR" sz="2400" dirty="0">
                <a:latin typeface="+mj-lt"/>
              </a:rPr>
              <a:t>Antički uzori: </a:t>
            </a:r>
            <a:r>
              <a:rPr lang="hr-HR" sz="2400" dirty="0" err="1">
                <a:latin typeface="+mj-lt"/>
              </a:rPr>
              <a:t>Vergilije</a:t>
            </a:r>
            <a:r>
              <a:rPr lang="hr-HR" sz="2400" dirty="0">
                <a:latin typeface="+mj-lt"/>
              </a:rPr>
              <a:t>, </a:t>
            </a:r>
            <a:r>
              <a:rPr lang="hr-HR" sz="2400" dirty="0" err="1">
                <a:latin typeface="+mj-lt"/>
              </a:rPr>
              <a:t>Ovidije</a:t>
            </a:r>
            <a:r>
              <a:rPr lang="hr-HR" sz="2400" dirty="0">
                <a:latin typeface="+mj-lt"/>
              </a:rPr>
              <a:t>, </a:t>
            </a:r>
            <a:r>
              <a:rPr lang="hr-HR" sz="2400" dirty="0" err="1">
                <a:latin typeface="+mj-lt"/>
              </a:rPr>
              <a:t>Juvenk</a:t>
            </a:r>
            <a:r>
              <a:rPr lang="hr-HR" sz="2400" dirty="0">
                <a:latin typeface="+mj-lt"/>
              </a:rPr>
              <a:t>, </a:t>
            </a:r>
            <a:r>
              <a:rPr lang="hr-HR" sz="2400" dirty="0" err="1">
                <a:latin typeface="+mj-lt"/>
              </a:rPr>
              <a:t>Prudencije</a:t>
            </a:r>
            <a:r>
              <a:rPr lang="hr-HR" sz="2400" dirty="0">
                <a:latin typeface="+mj-lt"/>
              </a:rPr>
              <a:t>…</a:t>
            </a:r>
          </a:p>
          <a:p>
            <a:r>
              <a:rPr lang="hr-HR" sz="2400" dirty="0">
                <a:latin typeface="+mj-lt"/>
              </a:rPr>
              <a:t>Epizode u kojima se nabrajaju / opisuju „daleki krajevi” obično imaju hodočasnički kontekst</a:t>
            </a:r>
          </a:p>
          <a:p>
            <a:pPr lvl="1"/>
            <a:r>
              <a:rPr lang="hr-HR" sz="2400" dirty="0">
                <a:latin typeface="+mj-lt"/>
              </a:rPr>
              <a:t>Sv. Tri kralja, skupljanje u Jeruzalemu o blagdanu Pashe ili Pedesetnice</a:t>
            </a:r>
          </a:p>
          <a:p>
            <a:pPr lvl="1"/>
            <a:r>
              <a:rPr lang="hr-HR" sz="2400" dirty="0">
                <a:latin typeface="+mj-lt"/>
              </a:rPr>
              <a:t>Dolazak Josipa i Marije u Betlehem, bijeg u Egipat, Sotona pokazuje svijet, vlast nad kojim nudi Isusu</a:t>
            </a:r>
          </a:p>
        </p:txBody>
      </p:sp>
    </p:spTree>
    <p:extLst>
      <p:ext uri="{BB962C8B-B14F-4D97-AF65-F5344CB8AC3E}">
        <p14:creationId xmlns:p14="http://schemas.microsoft.com/office/powerpoint/2010/main" val="2124890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25" y="-6197"/>
            <a:ext cx="12192000" cy="686419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3737" y="0"/>
            <a:ext cx="3556876" cy="1005840"/>
          </a:xfrm>
          <a:gradFill>
            <a:gsLst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cap="rnd"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hr-HR" b="0" cap="none" dirty="0" err="1">
                <a:solidFill>
                  <a:schemeClr val="accent5">
                    <a:lumMod val="50000"/>
                  </a:schemeClr>
                </a:solidFill>
              </a:rPr>
              <a:t>Bunićev</a:t>
            </a:r>
            <a:r>
              <a:rPr lang="hr-HR" b="0" cap="none" dirty="0">
                <a:solidFill>
                  <a:schemeClr val="accent5">
                    <a:lumMod val="50000"/>
                  </a:schemeClr>
                </a:solidFill>
              </a:rPr>
              <a:t> svijet</a:t>
            </a:r>
            <a:br>
              <a:rPr lang="hr-HR" b="0" cap="none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hr-HR" sz="2000" b="0" cap="none" dirty="0">
                <a:solidFill>
                  <a:schemeClr val="accent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https://www.zeemaps.com/map/dijou?group=1993258</a:t>
            </a:r>
            <a:r>
              <a:rPr lang="hr-HR" sz="2000" b="0" cap="non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hr-HR" b="0" cap="none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1645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3807</TotalTime>
  <Words>458</Words>
  <Application>Microsoft Office PowerPoint</Application>
  <PresentationFormat>Široki zaslon</PresentationFormat>
  <Paragraphs>50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0" baseType="lpstr">
      <vt:lpstr>Arial</vt:lpstr>
      <vt:lpstr>Bookman Old Style</vt:lpstr>
      <vt:lpstr>Rockwell</vt:lpstr>
      <vt:lpstr>Damask</vt:lpstr>
      <vt:lpstr>JAKOV Bunić  (Iacobus BonUS /de BONA)</vt:lpstr>
      <vt:lpstr>Jakov Bunić (1469-1534)</vt:lpstr>
      <vt:lpstr>Damjan Beneša: Epicedion in morte Iacobi Boni, 152-199</vt:lpstr>
      <vt:lpstr>De raptu Cerberi</vt:lpstr>
      <vt:lpstr>De vita et gestis Christi</vt:lpstr>
      <vt:lpstr>Bunićev svijet https://www.zeemaps.com/map/dijou?group=1993258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 kao svjedočanstvo o putovanju: daleki krajevi u djelu De vita et gestis Christi Jakova Bunića</dc:title>
  <dc:creator>Maja</dc:creator>
  <cp:lastModifiedBy>Maja Matasović</cp:lastModifiedBy>
  <cp:revision>59</cp:revision>
  <dcterms:created xsi:type="dcterms:W3CDTF">2016-05-06T09:40:33Z</dcterms:created>
  <dcterms:modified xsi:type="dcterms:W3CDTF">2025-01-14T18:49:29Z</dcterms:modified>
</cp:coreProperties>
</file>