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1" r:id="rId4"/>
    <p:sldId id="262" r:id="rId5"/>
    <p:sldId id="260" r:id="rId6"/>
    <p:sldId id="264" r:id="rId7"/>
    <p:sldId id="265" r:id="rId8"/>
    <p:sldId id="268" r:id="rId9"/>
    <p:sldId id="269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00" autoAdjust="0"/>
  </p:normalViewPr>
  <p:slideViewPr>
    <p:cSldViewPr>
      <p:cViewPr varScale="1">
        <p:scale>
          <a:sx n="67" d="100"/>
          <a:sy n="67" d="100"/>
        </p:scale>
        <p:origin x="1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37E9A-7EFC-4AFA-93BE-1210275C5A6B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7C663-2ADC-4A7B-B0E1-B1D12FD92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3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466C79-1079-4550-8486-6209E5B26755}" type="slidenum">
              <a:rPr lang="hr-HR" altLang="sr-Latn-RS" smtClean="0">
                <a:latin typeface="Arial" charset="0"/>
              </a:rPr>
              <a:pPr eaLnBrk="1" hangingPunct="1"/>
              <a:t>8</a:t>
            </a:fld>
            <a:endParaRPr lang="hr-HR" altLang="sr-Latn-R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1E61472-2EEA-4520-9A6E-DD4DE491ABA8}" type="slidenum">
              <a:rPr lang="hr-HR" altLang="sr-Latn-RS" smtClean="0">
                <a:latin typeface="Arial" charset="0"/>
              </a:rPr>
              <a:pPr eaLnBrk="1" hangingPunct="1"/>
              <a:t>17</a:t>
            </a:fld>
            <a:endParaRPr lang="hr-HR" altLang="sr-Latn-R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83D1BFE-7BC3-47C8-A534-CD8FC51713D3}" type="slidenum">
              <a:rPr lang="hr-HR" altLang="sr-Latn-RS" smtClean="0">
                <a:latin typeface="Arial" charset="0"/>
              </a:rPr>
              <a:pPr eaLnBrk="1" hangingPunct="1"/>
              <a:t>18</a:t>
            </a:fld>
            <a:endParaRPr lang="hr-HR" altLang="sr-Latn-R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4973B39C-A7EE-434E-9545-1E6F0A6AB749}" type="slidenum">
              <a:rPr lang="hr-HR" altLang="sr-Latn-RS" smtClean="0">
                <a:latin typeface="Arial" charset="0"/>
              </a:rPr>
              <a:pPr eaLnBrk="1" hangingPunct="1"/>
              <a:t>19</a:t>
            </a:fld>
            <a:endParaRPr lang="hr-HR" altLang="sr-Latn-R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A37C44-EAB0-4BA7-AAE9-9B951ADB29EE}" type="slidenum">
              <a:rPr lang="hr-HR" altLang="sr-Latn-RS" smtClean="0">
                <a:latin typeface="Arial" charset="0"/>
              </a:rPr>
              <a:pPr eaLnBrk="1" hangingPunct="1"/>
              <a:t>9</a:t>
            </a:fld>
            <a:endParaRPr lang="hr-HR" altLang="sr-Latn-R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716E95-D4D2-47A0-91F6-CB3A7CB36EEE}" type="slidenum">
              <a:rPr lang="hr-HR" altLang="sr-Latn-RS" smtClean="0">
                <a:latin typeface="Arial" charset="0"/>
              </a:rPr>
              <a:pPr eaLnBrk="1" hangingPunct="1"/>
              <a:t>10</a:t>
            </a:fld>
            <a:endParaRPr lang="hr-HR" altLang="sr-Latn-R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3C571E-666B-446E-A9F8-A5974A1016A3}" type="slidenum">
              <a:rPr lang="hr-HR" altLang="sr-Latn-RS" smtClean="0">
                <a:latin typeface="Arial" charset="0"/>
              </a:rPr>
              <a:pPr eaLnBrk="1" hangingPunct="1"/>
              <a:t>11</a:t>
            </a:fld>
            <a:endParaRPr lang="hr-HR" altLang="sr-Latn-R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C566BA-9189-406D-BC5A-E6698B1B8EA1}" type="slidenum">
              <a:rPr lang="hr-HR" altLang="sr-Latn-RS" smtClean="0">
                <a:latin typeface="Arial" charset="0"/>
              </a:rPr>
              <a:pPr eaLnBrk="1" hangingPunct="1"/>
              <a:t>12</a:t>
            </a:fld>
            <a:endParaRPr lang="hr-HR" altLang="sr-Latn-R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8C544D3-A2B6-43CF-842D-67E2E93A6AB9}" type="slidenum">
              <a:rPr lang="hr-HR" altLang="sr-Latn-RS" smtClean="0">
                <a:latin typeface="Arial" charset="0"/>
              </a:rPr>
              <a:pPr eaLnBrk="1" hangingPunct="1"/>
              <a:t>13</a:t>
            </a:fld>
            <a:endParaRPr lang="hr-HR" altLang="sr-Latn-R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C4764E9-5438-4C87-A9FF-46EB47CB858F}" type="slidenum">
              <a:rPr lang="hr-HR" altLang="sr-Latn-RS" smtClean="0">
                <a:latin typeface="Arial" charset="0"/>
              </a:rPr>
              <a:pPr eaLnBrk="1" hangingPunct="1"/>
              <a:t>14</a:t>
            </a:fld>
            <a:endParaRPr lang="hr-HR" altLang="sr-Latn-R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314D33B-94AB-4B7E-9E12-9E84995BD70E}" type="slidenum">
              <a:rPr lang="hr-HR" altLang="sr-Latn-RS" smtClean="0">
                <a:latin typeface="Arial" charset="0"/>
              </a:rPr>
              <a:pPr eaLnBrk="1" hangingPunct="1"/>
              <a:t>15</a:t>
            </a:fld>
            <a:endParaRPr lang="hr-HR" altLang="sr-Latn-R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E14DE8F-F9C6-449C-AA82-35EF84E277E5}" type="slidenum">
              <a:rPr lang="hr-HR" altLang="sr-Latn-RS" smtClean="0">
                <a:latin typeface="Arial" charset="0"/>
              </a:rPr>
              <a:pPr eaLnBrk="1" hangingPunct="1"/>
              <a:t>16</a:t>
            </a:fld>
            <a:endParaRPr lang="hr-HR" altLang="sr-Latn-R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D0AE-01B6-43E1-BFCC-E6C0A52493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4050D4-7578-4B2A-BE9F-D102938CEBF0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533" y="260648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373216"/>
            <a:ext cx="4392488" cy="603498"/>
          </a:xfrm>
        </p:spPr>
        <p:txBody>
          <a:bodyPr>
            <a:normAutofit fontScale="90000"/>
          </a:bodyPr>
          <a:lstStyle/>
          <a:p>
            <a:r>
              <a:rPr lang="hr-HR" b="1" cap="sm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Augustus</a:t>
            </a:r>
            <a:endParaRPr lang="en-GB" b="1" cap="small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374" y="6381327"/>
            <a:ext cx="9144000" cy="509783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"Sousse mosaic calendar August" by Ad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Meskens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 - Own work. Licensed under CC BY-SA 3.0 via Wikimedia Commons - http://commons.wikimedia.org/wiki/File:Sousse_mosaic_calendar_August.JPG#/media/File:Sousse_mosaic_calendar_August.JPG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 Rimu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568952" cy="5301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Ponekad u pričama starac iz vode, čarobnjak i prorok, koji ima veze s podzemljem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Kao bog slatke vode bio je i bog plodnosti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Equester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 = konjski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Posejdon Hipije, na Peloponezu štovan kao htonički bog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399.g.pr.Kr. Posejdon dovezen u Rim, asimiliran s Neptunom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prvi put u lektisterniju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često se slavi s Minervom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Osim Neptunalija 23. julija, slavio se još 23. septembra i 1. decembra (hram uz Flaminijev cirk)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Hadrijan mu je obnovio trijem (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basilica Neptuni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) uz Panteon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Partnerica mu je 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Salacia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 (od riječi za sol)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povezan i s Merkurom (pomorska trgovina)</a:t>
            </a:r>
          </a:p>
        </p:txBody>
      </p:sp>
    </p:spTree>
    <p:extLst>
      <p:ext uri="{BB962C8B-B14F-4D97-AF65-F5344CB8AC3E}">
        <p14:creationId xmlns:p14="http://schemas.microsoft.com/office/powerpoint/2010/main" val="32230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496944" cy="46805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r-HR" i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Indijski / iranski </a:t>
            </a:r>
            <a:r>
              <a:rPr lang="hr-HR" b="1" i="1" dirty="0">
                <a:latin typeface="Palatino Linotype" pitchFamily="18" charset="0"/>
              </a:rPr>
              <a:t>Apam Nap</a:t>
            </a:r>
            <a:r>
              <a:rPr lang="en-US" b="1" i="1" dirty="0">
                <a:latin typeface="Palatino Linotype" pitchFamily="18" charset="0"/>
              </a:rPr>
              <a:t>ā</a:t>
            </a:r>
            <a:r>
              <a:rPr lang="hr-HR" b="1" i="1" dirty="0">
                <a:latin typeface="Palatino Linotype" pitchFamily="18" charset="0"/>
              </a:rPr>
              <a:t>t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“potomak vode”, priča o vatri u vodi (= Agni?)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Irski </a:t>
            </a:r>
            <a:r>
              <a:rPr lang="hr-HR" b="1" i="1" dirty="0">
                <a:latin typeface="Palatino Linotype" pitchFamily="18" charset="0"/>
              </a:rPr>
              <a:t>Nechtan</a:t>
            </a:r>
            <a:r>
              <a:rPr lang="hr-HR" dirty="0">
                <a:latin typeface="Palatino Linotype" pitchFamily="18" charset="0"/>
              </a:rPr>
              <a:t> pripada narodu božice Dan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žena B</a:t>
            </a:r>
            <a:r>
              <a:rPr lang="en-US" dirty="0">
                <a:latin typeface="Palatino Linotype" pitchFamily="18" charset="0"/>
              </a:rPr>
              <a:t>ō</a:t>
            </a:r>
            <a:r>
              <a:rPr lang="hr-HR" dirty="0">
                <a:latin typeface="Palatino Linotype" pitchFamily="18" charset="0"/>
              </a:rPr>
              <a:t>and (rijeka Boyne) mu je poginula izazivajući magični bunar (u kojem je vatra)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Slav. </a:t>
            </a:r>
            <a:r>
              <a:rPr lang="hr-HR" b="1" i="1" dirty="0">
                <a:latin typeface="Palatino Linotype" pitchFamily="18" charset="0"/>
              </a:rPr>
              <a:t>Vodan</a:t>
            </a:r>
            <a:r>
              <a:rPr lang="hr-HR" dirty="0">
                <a:latin typeface="Palatino Linotype" pitchFamily="18" charset="0"/>
              </a:rPr>
              <a:t> – bog voda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slatkih i slanih, ponekad prikazan kao konj, inače zeleni starac</a:t>
            </a:r>
            <a:endParaRPr lang="en-US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Etr. </a:t>
            </a:r>
            <a:r>
              <a:rPr lang="hr-HR" b="1" i="1" dirty="0">
                <a:latin typeface="Palatino Linotype" pitchFamily="18" charset="0"/>
              </a:rPr>
              <a:t>Nethuns</a:t>
            </a:r>
            <a:r>
              <a:rPr lang="hr-HR" dirty="0">
                <a:latin typeface="Palatino Linotype" pitchFamily="18" charset="0"/>
              </a:rPr>
              <a:t> – bog slatke vode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Kod Ilira </a:t>
            </a:r>
            <a:r>
              <a:rPr lang="hr-HR" b="1" i="1" dirty="0">
                <a:latin typeface="Palatino Linotype" pitchFamily="18" charset="0"/>
              </a:rPr>
              <a:t>Bindus</a:t>
            </a:r>
            <a:r>
              <a:rPr lang="hr-HR" dirty="0">
                <a:latin typeface="Palatino Linotype" pitchFamily="18" charset="0"/>
              </a:rPr>
              <a:t> izjednačen s Neptunom na jednom japodskom spomeniku</a:t>
            </a:r>
          </a:p>
        </p:txBody>
      </p:sp>
    </p:spTree>
    <p:extLst>
      <p:ext uri="{BB962C8B-B14F-4D97-AF65-F5344CB8AC3E}">
        <p14:creationId xmlns:p14="http://schemas.microsoft.com/office/powerpoint/2010/main" val="22357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7962"/>
            <a:ext cx="3851920" cy="68000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5276850" cy="125272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Potomci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708920"/>
            <a:ext cx="5276850" cy="367092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Konj Arion s Demetrom Erinijom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Krilati konj Pegaz s Gorgonom Meduzom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Tezej ? s Etrom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Polifem s nimfom Toosom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Pelija i Nelej (&gt; Jazon) s Tiro</a:t>
            </a:r>
          </a:p>
        </p:txBody>
      </p:sp>
    </p:spTree>
    <p:extLst>
      <p:ext uri="{BB962C8B-B14F-4D97-AF65-F5344CB8AC3E}">
        <p14:creationId xmlns:p14="http://schemas.microsoft.com/office/powerpoint/2010/main" val="12075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4" b="99499" l="9422" r="89970">
                        <a14:foregroundMark x1="18541" y1="9683" x2="14286" y2="4174"/>
                        <a14:foregroundMark x1="58663" y1="72788" x2="60182" y2="72788"/>
                        <a14:foregroundMark x1="59574" y1="72454" x2="58663" y2="72788"/>
                        <a14:foregroundMark x1="28267" y1="88815" x2="24924" y2="97663"/>
                        <a14:foregroundMark x1="24924" y1="97663" x2="22796" y2="99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2865"/>
            <a:ext cx="3600400" cy="65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1600200"/>
            <a:ext cx="4966320" cy="1780108"/>
          </a:xfrm>
        </p:spPr>
        <p:txBody>
          <a:bodyPr>
            <a:normAutofit/>
          </a:bodyPr>
          <a:lstStyle/>
          <a:p>
            <a:r>
              <a:rPr lang="hr-HR" alt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Vulkan</a:t>
            </a:r>
            <a:br>
              <a:rPr lang="hr-HR" alt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Vulcanus</a:t>
            </a:r>
            <a:r>
              <a:rPr lang="hr-HR" alt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>
          <a:xfrm>
            <a:off x="1043608" y="202468"/>
            <a:ext cx="3721770" cy="377055"/>
          </a:xfrm>
        </p:spPr>
        <p:txBody>
          <a:bodyPr>
            <a:normAutofit/>
          </a:bodyPr>
          <a:lstStyle/>
          <a:p>
            <a:pPr algn="l"/>
            <a:r>
              <a:rPr lang="sr-Latn-RS" altLang="sr-Latn-RS" sz="1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http://www.novaroma.org/nr/Volcanus</a:t>
            </a:r>
          </a:p>
        </p:txBody>
      </p:sp>
    </p:spTree>
    <p:extLst>
      <p:ext uri="{BB962C8B-B14F-4D97-AF65-F5344CB8AC3E}">
        <p14:creationId xmlns:p14="http://schemas.microsoft.com/office/powerpoint/2010/main" val="27461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and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635375" cy="33861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4680520" cy="1440160"/>
          </a:xfrm>
        </p:spPr>
        <p:txBody>
          <a:bodyPr>
            <a:normAutofit/>
          </a:bodyPr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Hefest 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Hēphaistos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alt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840" y="2324596"/>
            <a:ext cx="8281615" cy="432077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Sin Zeusa i Here 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latin typeface="Palatino Linotype" pitchFamily="18" charset="0"/>
              </a:rPr>
              <a:t>  (ili samo Here),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itchFamily="18" charset="0"/>
              </a:rPr>
              <a:t>	oženjen Afroditom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Bog vatre (korisne i divlje) te kovača, šepav i vrlo ružan, ali vješt i dobroćudan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Sveti su mu jarebica (geganje), magarac i ždral, od biljki komorač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Često vezan s vodom (rijekama)</a:t>
            </a:r>
            <a:endParaRPr lang="hr-HR" altLang="sr-Latn-RS" sz="3600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5686425" cy="1462088"/>
          </a:xfrm>
        </p:spPr>
        <p:txBody>
          <a:bodyPr/>
          <a:lstStyle/>
          <a:p>
            <a:pPr algn="ctr" eaLnBrk="1" hangingPunct="1"/>
            <a:r>
              <a:rPr lang="hr-HR" altLang="sr-Latn-RS" sz="3200" dirty="0">
                <a:latin typeface="Palatino Linotype" pitchFamily="18" charset="0"/>
              </a:rPr>
              <a:t>Zeus i Hera bacaju malog Hefesta s Olimpa</a:t>
            </a:r>
          </a:p>
        </p:txBody>
      </p:sp>
      <p:pic>
        <p:nvPicPr>
          <p:cNvPr id="5123" name="Picture 4" descr="volcanus_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1" y="1844675"/>
            <a:ext cx="6480770" cy="467995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3816350" cy="165660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Vulkan</a:t>
            </a:r>
            <a:endParaRPr lang="en-GB" altLang="sr-Latn-R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2492896"/>
            <a:ext cx="4608512" cy="4365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latin typeface="Palatino Linotype" pitchFamily="18" charset="0"/>
              </a:rPr>
              <a:t>Quietus </a:t>
            </a:r>
            <a:r>
              <a:rPr lang="hr-HR" altLang="sr-Latn-RS" sz="2800" dirty="0">
                <a:latin typeface="Palatino Linotype" pitchFamily="18" charset="0"/>
              </a:rPr>
              <a:t>= miran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latin typeface="Palatino Linotype" pitchFamily="18" charset="0"/>
              </a:rPr>
              <a:t>Mulciber </a:t>
            </a:r>
            <a:r>
              <a:rPr lang="hr-HR" altLang="sr-Latn-RS" sz="2800" dirty="0">
                <a:latin typeface="Palatino Linotype" pitchFamily="18" charset="0"/>
              </a:rPr>
              <a:t>= umekšavatelj    	(sc. metala)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eufemizmi</a:t>
            </a:r>
            <a:endParaRPr lang="hr-HR" altLang="sr-Latn-RS" sz="2400" i="1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Predstavlja rimske obrtnike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to dijeli s Minervom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Ima vlastitog flamena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Na majske Kalende žrtvuje Maji, njegovoj rimskoj ženi</a:t>
            </a:r>
          </a:p>
        </p:txBody>
      </p:sp>
      <p:pic>
        <p:nvPicPr>
          <p:cNvPr id="6148" name="Picture 4" descr="vulc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381635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4043363" cy="1252728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2780928"/>
            <a:ext cx="8893175" cy="40770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Na Marsovom polju izvan grada (zbog vatre)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Flaminijev cirk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Svetište </a:t>
            </a:r>
            <a:r>
              <a:rPr lang="hr-HR" altLang="sr-Latn-RS" i="1" dirty="0">
                <a:latin typeface="Palatino Linotype" pitchFamily="18" charset="0"/>
              </a:rPr>
              <a:t>Volcanal</a:t>
            </a:r>
            <a:r>
              <a:rPr lang="hr-HR" altLang="sr-Latn-RS" dirty="0">
                <a:latin typeface="Palatino Linotype" pitchFamily="18" charset="0"/>
              </a:rPr>
              <a:t> na Forumu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Sagradio Tit Tacije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Hram u Ostiji uz Tiber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Sam stoluje ispod Etne, a važan mu je i otok Lemno</a:t>
            </a:r>
          </a:p>
          <a:p>
            <a:pPr eaLnBrk="1" hangingPunct="1">
              <a:lnSpc>
                <a:spcPct val="90000"/>
              </a:lnSpc>
            </a:pPr>
            <a:endParaRPr lang="hr-HR" altLang="sr-Latn-RS" dirty="0">
              <a:latin typeface="Palatino Linotype" pitchFamily="18" charset="0"/>
            </a:endParaRPr>
          </a:p>
          <a:p>
            <a:r>
              <a:rPr lang="hr-HR" altLang="sr-Latn-RS" dirty="0">
                <a:latin typeface="Palatino Linotype" pitchFamily="18" charset="0"/>
              </a:rPr>
              <a:t>Možda mu je posvećen septembar</a:t>
            </a:r>
          </a:p>
          <a:p>
            <a:r>
              <a:rPr lang="hr-HR" altLang="sr-Latn-RS" dirty="0">
                <a:latin typeface="Palatino Linotype" pitchFamily="18" charset="0"/>
              </a:rPr>
              <a:t>Posvećen mu je </a:t>
            </a:r>
            <a:r>
              <a:rPr lang="hr-HR" altLang="sr-Latn-RS" i="1" dirty="0">
                <a:latin typeface="Palatino Linotype" pitchFamily="18" charset="0"/>
              </a:rPr>
              <a:t>Tubilustrium</a:t>
            </a:r>
            <a:r>
              <a:rPr lang="hr-HR" altLang="sr-Latn-RS" dirty="0">
                <a:latin typeface="Palatino Linotype" pitchFamily="18" charset="0"/>
              </a:rPr>
              <a:t> 23. maja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on je treći bog u vezi s ratom &gt; izrađuje oružje</a:t>
            </a:r>
            <a:endParaRPr lang="hr-HR" altLang="sr-Latn-RS" i="1" dirty="0">
              <a:latin typeface="Palatino Linotype" pitchFamily="18" charset="0"/>
            </a:endParaRPr>
          </a:p>
        </p:txBody>
      </p:sp>
      <p:pic>
        <p:nvPicPr>
          <p:cNvPr id="13316" name="Picture 4" descr="hephaiste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657" y="188640"/>
            <a:ext cx="4791343" cy="26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6410" y="1628800"/>
            <a:ext cx="40762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Hēphaisteion</a:t>
            </a:r>
            <a:r>
              <a:rPr lang="hr-HR" altLang="sr-Latn-R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Hefestov hram na agori u Ateni</a:t>
            </a:r>
            <a:endParaRPr lang="hr-HR" altLang="sr-Latn-RS" sz="2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5040312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Irski </a:t>
            </a:r>
            <a:r>
              <a:rPr lang="hr-HR" altLang="sr-Latn-RS" sz="2800" b="1" i="1" dirty="0">
                <a:latin typeface="Palatino Linotype" pitchFamily="18" charset="0"/>
              </a:rPr>
              <a:t>Goibniu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kovač smrtonosnog oružja za narod božice Dan (</a:t>
            </a:r>
            <a:r>
              <a:rPr lang="hr-HR" altLang="sr-Latn-RS" sz="2400" i="1" dirty="0">
                <a:latin typeface="Palatino Linotype" pitchFamily="18" charset="0"/>
              </a:rPr>
              <a:t>T</a:t>
            </a:r>
            <a:r>
              <a:rPr lang="en-US" altLang="sr-Latn-RS" sz="2400" i="1" dirty="0">
                <a:latin typeface="Palatino Linotype" pitchFamily="18" charset="0"/>
              </a:rPr>
              <a:t>ū</a:t>
            </a:r>
            <a:r>
              <a:rPr lang="hr-HR" altLang="sr-Latn-RS" sz="2400" i="1" dirty="0">
                <a:latin typeface="Palatino Linotype" pitchFamily="18" charset="0"/>
              </a:rPr>
              <a:t>atha D</a:t>
            </a:r>
            <a:r>
              <a:rPr lang="en-US" altLang="sr-Latn-RS" sz="2400" i="1" dirty="0">
                <a:latin typeface="Palatino Linotype" pitchFamily="18" charset="0"/>
              </a:rPr>
              <a:t>ē</a:t>
            </a:r>
            <a:r>
              <a:rPr lang="hr-HR" altLang="sr-Latn-RS" sz="2400" i="1" dirty="0">
                <a:latin typeface="Palatino Linotype" pitchFamily="18" charset="0"/>
              </a:rPr>
              <a:t> Danann</a:t>
            </a:r>
            <a:r>
              <a:rPr lang="hr-HR" altLang="sr-Latn-RS" sz="2400" dirty="0">
                <a:latin typeface="Palatino Linotype" pitchFamily="18" charset="0"/>
              </a:rPr>
              <a:t>)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zvijezde su iskre s njegovog nakovnja 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Baltički </a:t>
            </a:r>
            <a:r>
              <a:rPr lang="hr-HR" altLang="sr-Latn-RS" sz="2800" b="1" i="1" dirty="0">
                <a:latin typeface="Palatino Linotype" pitchFamily="18" charset="0"/>
              </a:rPr>
              <a:t>Teljavelik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božanski kovač koji je napravio sunce, pomoćnik Perkunasa (Peruna) kojem je iskovao munju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Etr. </a:t>
            </a:r>
            <a:r>
              <a:rPr lang="hr-HR" altLang="sr-Latn-RS" sz="2800" b="1" i="1" dirty="0">
                <a:latin typeface="Palatino Linotype" pitchFamily="18" charset="0"/>
              </a:rPr>
              <a:t>Sethlans</a:t>
            </a:r>
            <a:r>
              <a:rPr lang="hr-HR" altLang="sr-Latn-RS" sz="2800" dirty="0">
                <a:latin typeface="Palatino Linotype" pitchFamily="18" charset="0"/>
              </a:rPr>
              <a:t> – bog kovača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Abhaski </a:t>
            </a:r>
            <a:r>
              <a:rPr lang="hr-HR" altLang="sr-Latn-RS" sz="2800" b="1" i="1" dirty="0">
                <a:latin typeface="Palatino Linotype" pitchFamily="18" charset="0"/>
              </a:rPr>
              <a:t>T</a:t>
            </a:r>
            <a:r>
              <a:rPr lang="en-US" altLang="sr-Latn-RS" sz="2800" b="1" i="1" dirty="0">
                <a:latin typeface="Palatino Linotype" pitchFamily="18" charset="0"/>
              </a:rPr>
              <a:t>ł</a:t>
            </a:r>
            <a:r>
              <a:rPr lang="hr-HR" altLang="sr-Latn-RS" sz="2800" b="1" i="1" dirty="0">
                <a:latin typeface="Palatino Linotype" pitchFamily="18" charset="0"/>
              </a:rPr>
              <a:t>epš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važan bog kovač među junacima Nartima, donio im Malo Sunce</a:t>
            </a:r>
          </a:p>
        </p:txBody>
      </p:sp>
    </p:spTree>
    <p:extLst>
      <p:ext uri="{BB962C8B-B14F-4D97-AF65-F5344CB8AC3E}">
        <p14:creationId xmlns:p14="http://schemas.microsoft.com/office/powerpoint/2010/main" val="23411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Eri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38623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2819400" cy="1252728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Mitovi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60848"/>
            <a:ext cx="8451850" cy="479715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Palatino Linotype" pitchFamily="18" charset="0"/>
              </a:rPr>
              <a:t>Pandora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Erihtonije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Hefest + Antikleja </a:t>
            </a:r>
          </a:p>
          <a:p>
            <a:pPr marL="0" indent="0" eaLnBrk="1" hangingPunct="1">
              <a:buNone/>
            </a:pPr>
            <a:r>
              <a:rPr lang="hr-HR" altLang="sr-Latn-RS" dirty="0">
                <a:latin typeface="Palatino Linotype" pitchFamily="18" charset="0"/>
              </a:rPr>
              <a:t>	= Perifet (Tezej)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Kabiri na Lemnu i Samotraci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Ahilejevo oružje</a:t>
            </a:r>
          </a:p>
        </p:txBody>
      </p:sp>
      <p:sp>
        <p:nvSpPr>
          <p:cNvPr id="15368" name="AutoShape 8" descr="2Q=="/>
          <p:cNvSpPr>
            <a:spLocks noChangeAspect="1" noChangeArrowheads="1"/>
          </p:cNvSpPr>
          <p:nvPr/>
        </p:nvSpPr>
        <p:spPr bwMode="auto">
          <a:xfrm>
            <a:off x="3252788" y="256222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0" name="AutoShape 10" descr="2Q=="/>
          <p:cNvSpPr>
            <a:spLocks noChangeAspect="1" noChangeArrowheads="1"/>
          </p:cNvSpPr>
          <p:nvPr/>
        </p:nvSpPr>
        <p:spPr bwMode="auto">
          <a:xfrm>
            <a:off x="76200" y="-20638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850" y="2420888"/>
            <a:ext cx="3438899" cy="43588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37312"/>
            <a:ext cx="4239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http://mythagora.com/bios/theseus.html</a:t>
            </a:r>
          </a:p>
        </p:txBody>
      </p:sp>
    </p:spTree>
    <p:extLst>
      <p:ext uri="{BB962C8B-B14F-4D97-AF65-F5344CB8AC3E}">
        <p14:creationId xmlns:p14="http://schemas.microsoft.com/office/powerpoint/2010/main" val="38529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9E2B3-0808-482F-BA0F-BF187326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20650"/>
            <a:ext cx="3769955" cy="57373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4825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- izvorno se zvao </a:t>
            </a:r>
            <a:r>
              <a:rPr lang="hr-HR" sz="2400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sextilis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, preimenovan 8.g.pr.Kr. 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620688"/>
            <a:ext cx="7632848" cy="621406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1. </a:t>
            </a:r>
            <a:r>
              <a:rPr lang="hr-HR" i="1" dirty="0">
                <a:latin typeface="Palatino Linotype" panose="02040502050505030304" pitchFamily="18" charset="0"/>
              </a:rPr>
              <a:t>Kalendae	</a:t>
            </a:r>
            <a:r>
              <a:rPr lang="hr-HR" dirty="0">
                <a:latin typeface="Palatino Linotype" panose="02040502050505030304" pitchFamily="18" charset="0"/>
              </a:rPr>
              <a:t>F	</a:t>
            </a:r>
            <a:r>
              <a:rPr lang="hr-HR" b="1" dirty="0">
                <a:latin typeface="Palatino Linotype" panose="02040502050505030304" pitchFamily="18" charset="0"/>
              </a:rPr>
              <a:t>Ludi Martiales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3. 		C	</a:t>
            </a:r>
            <a:r>
              <a:rPr lang="hr-HR" i="1" dirty="0">
                <a:latin typeface="Palatino Linotype" panose="02040502050505030304" pitchFamily="18" charset="0"/>
              </a:rPr>
              <a:t>supplicia canum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12. 		C 	Herculi invicto ad Circum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			maximum / natalis Veneris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13. </a:t>
            </a:r>
            <a:r>
              <a:rPr lang="hr-HR" i="1" dirty="0">
                <a:latin typeface="Palatino Linotype" panose="02040502050505030304" pitchFamily="18" charset="0"/>
              </a:rPr>
              <a:t>Idus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anose="02040502050505030304" pitchFamily="18" charset="0"/>
              </a:rPr>
              <a:t>	</a:t>
            </a:r>
            <a:r>
              <a:rPr lang="hr-HR" dirty="0">
                <a:latin typeface="Palatino Linotype" panose="02040502050505030304" pitchFamily="18" charset="0"/>
              </a:rPr>
              <a:t>NP	</a:t>
            </a:r>
            <a:r>
              <a:rPr lang="hr-HR" b="1" dirty="0">
                <a:latin typeface="Palatino Linotype" panose="02040502050505030304" pitchFamily="18" charset="0"/>
              </a:rPr>
              <a:t>Nemoralia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17.		NP	</a:t>
            </a:r>
            <a:r>
              <a:rPr lang="hr-HR" b="1" dirty="0">
                <a:latin typeface="Palatino Linotype" panose="02040502050505030304" pitchFamily="18" charset="0"/>
              </a:rPr>
              <a:t>Portunalia 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19. 		F	</a:t>
            </a:r>
            <a:r>
              <a:rPr lang="hr-HR" b="1" dirty="0">
                <a:latin typeface="Palatino Linotype" panose="02040502050505030304" pitchFamily="18" charset="0"/>
              </a:rPr>
              <a:t>Vinalia rustica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21.		NP	</a:t>
            </a:r>
            <a:r>
              <a:rPr lang="hr-HR" b="1" dirty="0">
                <a:latin typeface="Palatino Linotype" panose="02040502050505030304" pitchFamily="18" charset="0"/>
              </a:rPr>
              <a:t>Consualia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23.		NP	</a:t>
            </a:r>
            <a:r>
              <a:rPr lang="hr-HR" b="1" dirty="0">
                <a:latin typeface="Palatino Linotype" panose="02040502050505030304" pitchFamily="18" charset="0"/>
              </a:rPr>
              <a:t>Volcanalia</a:t>
            </a:r>
            <a:endParaRPr lang="hr-HR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24.		C	</a:t>
            </a:r>
            <a:r>
              <a:rPr lang="hr-HR" i="1" dirty="0">
                <a:latin typeface="Palatino Linotype" panose="02040502050505030304" pitchFamily="18" charset="0"/>
              </a:rPr>
              <a:t>religiosus / mundus patet</a:t>
            </a:r>
            <a:endParaRPr lang="hr-HR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25.		C	</a:t>
            </a:r>
            <a:r>
              <a:rPr lang="hr-HR" b="1" dirty="0">
                <a:latin typeface="Palatino Linotype" panose="02040502050505030304" pitchFamily="18" charset="0"/>
              </a:rPr>
              <a:t>Opiconsivia 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27.		NP	</a:t>
            </a:r>
            <a:r>
              <a:rPr lang="hr-HR" b="1" dirty="0">
                <a:latin typeface="Palatino Linotype" panose="02040502050505030304" pitchFamily="18" charset="0"/>
              </a:rPr>
              <a:t>Volturnalia</a:t>
            </a:r>
            <a:endParaRPr lang="en-GB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sr-Latn-RS" dirty="0">
              <a:latin typeface="Palatino Linotyp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061" y="188640"/>
            <a:ext cx="6534588" cy="6650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13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3775748"/>
            <a:ext cx="7804389" cy="2874632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Godišnja žrtva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Živi se psi razapnu (</a:t>
            </a:r>
            <a:r>
              <a:rPr lang="hr-HR" i="1" dirty="0">
                <a:latin typeface="Palatino Linotype" panose="02040502050505030304" pitchFamily="18" charset="0"/>
              </a:rPr>
              <a:t>furca </a:t>
            </a:r>
            <a:r>
              <a:rPr lang="hr-HR" dirty="0">
                <a:latin typeface="Palatino Linotype" panose="02040502050505030304" pitchFamily="18" charset="0"/>
              </a:rPr>
              <a:t>ili križ) i nose okolo po gradu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Guske se ukrase zlatom i grimizom i nose s počastima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U spomen na opsadu Rima od Gala 390.g.pr.Kr.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3044" y="338328"/>
            <a:ext cx="3737148" cy="1866536"/>
          </a:xfrm>
        </p:spPr>
        <p:txBody>
          <a:bodyPr>
            <a:norm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Supplicia </a:t>
            </a:r>
            <a:b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canum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48" y="152178"/>
            <a:ext cx="3206419" cy="24048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5332"/>
            <a:ext cx="3136345" cy="35775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3731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http://en.wikipedia.org/wiki/Supplicia_canum</a:t>
            </a:r>
          </a:p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http://www.ancient.eu/article/184/</a:t>
            </a:r>
          </a:p>
        </p:txBody>
      </p:sp>
    </p:spTree>
    <p:extLst>
      <p:ext uri="{BB962C8B-B14F-4D97-AF65-F5344CB8AC3E}">
        <p14:creationId xmlns:p14="http://schemas.microsoft.com/office/powerpoint/2010/main" val="15240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4392488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Na Ide u augustu, 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    možda do 15. augusta</a:t>
            </a:r>
          </a:p>
          <a:p>
            <a:pPr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i="1" dirty="0">
                <a:latin typeface="Palatino Linotype" pitchFamily="18" charset="0"/>
              </a:rPr>
              <a:t>Natalis Dianae </a:t>
            </a:r>
            <a:r>
              <a:rPr lang="hr-HR" dirty="0">
                <a:latin typeface="Palatino Linotype" pitchFamily="18" charset="0"/>
              </a:rPr>
              <a:t>= </a:t>
            </a:r>
            <a:r>
              <a:rPr lang="hr-HR" i="1" dirty="0">
                <a:latin typeface="Palatino Linotype" pitchFamily="18" charset="0"/>
              </a:rPr>
              <a:t>Hecateides Idus</a:t>
            </a:r>
            <a:r>
              <a:rPr lang="hr-HR" dirty="0">
                <a:latin typeface="Palatino Linotype" pitchFamily="18" charset="0"/>
              </a:rPr>
              <a:t> = </a:t>
            </a:r>
            <a:r>
              <a:rPr lang="hr-HR" i="1" dirty="0">
                <a:latin typeface="Palatino Linotype" pitchFamily="18" charset="0"/>
              </a:rPr>
              <a:t>dies servorum</a:t>
            </a:r>
            <a:r>
              <a:rPr lang="hr-HR" dirty="0">
                <a:latin typeface="Palatino Linotype" pitchFamily="18" charset="0"/>
              </a:rPr>
              <a:t> = dan robova 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dirty="0">
                <a:latin typeface="Palatino Linotype" pitchFamily="18" charset="0"/>
              </a:rPr>
              <a:t>Na taj je dan Servije Tulije, rođen kao rob, posvetio hram Dijani na Aventinu</a:t>
            </a:r>
          </a:p>
          <a:p>
            <a:r>
              <a:rPr lang="hr-HR" dirty="0">
                <a:latin typeface="Palatino Linotype" pitchFamily="18" charset="0"/>
              </a:rPr>
              <a:t>U čast Dijane </a:t>
            </a:r>
            <a:r>
              <a:rPr lang="hr-HR" i="1" dirty="0">
                <a:latin typeface="Palatino Linotype" panose="02040502050505030304" pitchFamily="18" charset="0"/>
              </a:rPr>
              <a:t>Nemorensis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U gaju u Ariciji, u Albanskim brdima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„Dječaci” slave Dijanu uz procesiju s bakljama oko jezera Nemi (</a:t>
            </a:r>
            <a:r>
              <a:rPr lang="hr-HR" i="1" dirty="0">
                <a:latin typeface="Palatino Linotype" pitchFamily="18" charset="0"/>
              </a:rPr>
              <a:t>lacus Nemorensis</a:t>
            </a:r>
            <a:r>
              <a:rPr lang="hr-HR" dirty="0">
                <a:latin typeface="Palatino Linotype" panose="02040502050505030304" pitchFamily="18" charset="0"/>
              </a:rPr>
              <a:t>), psi se kite cvijećem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Dan odmora za žene i robove, ne smiju se loviti ni ubijati divlje životinje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1252728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Nemoralije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	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Nemoralia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306" y="-4610"/>
            <a:ext cx="5105400" cy="3209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0"/>
            <a:ext cx="5616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https://nemitonottingham.wordpress.com/2013/09/19/the-rex-nemorensis/</a:t>
            </a:r>
          </a:p>
        </p:txBody>
      </p:sp>
    </p:spTree>
    <p:extLst>
      <p:ext uri="{BB962C8B-B14F-4D97-AF65-F5344CB8AC3E}">
        <p14:creationId xmlns:p14="http://schemas.microsoft.com/office/powerpoint/2010/main" val="21666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-5781"/>
            <a:ext cx="3823582" cy="32500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36912"/>
            <a:ext cx="8424935" cy="4065315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Palatino Linotype" pitchFamily="18" charset="0"/>
              </a:rPr>
              <a:t>19. augusta</a:t>
            </a: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altLang="sr-Latn-RS" sz="2600" dirty="0">
                <a:latin typeface="Palatino Linotype" pitchFamily="18" charset="0"/>
              </a:rPr>
              <a:t>dan posvećenja nekih Venerinih hramova</a:t>
            </a:r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 marL="274320" lvl="1"/>
            <a:r>
              <a:rPr lang="hr-HR" altLang="sr-Latn-RS" sz="2800" dirty="0">
                <a:latin typeface="Palatino Linotype" pitchFamily="18" charset="0"/>
              </a:rPr>
              <a:t>Svetkovina </a:t>
            </a:r>
            <a:r>
              <a:rPr lang="hr-HR" sz="2800" dirty="0">
                <a:latin typeface="Palatino Linotype" pitchFamily="18" charset="0"/>
              </a:rPr>
              <a:t>predaje vinograda na uspjeh mladom Jupiteru (&lt; Liber)</a:t>
            </a: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sz="2600" dirty="0">
                <a:latin typeface="Palatino Linotype" pitchFamily="18" charset="0"/>
              </a:rPr>
              <a:t>za uspješnu berbu</a:t>
            </a:r>
          </a:p>
          <a:p>
            <a:pPr marL="841057" lvl="3"/>
            <a:r>
              <a:rPr lang="hr-HR" altLang="sr-Latn-RS" sz="2200" dirty="0">
                <a:latin typeface="Palatino Linotype" pitchFamily="18" charset="0"/>
              </a:rPr>
              <a:t>vino (mošt) se nije smjelo voziti u grad prije tog dana</a:t>
            </a:r>
            <a:endParaRPr lang="hr-HR" sz="2200" dirty="0">
              <a:latin typeface="Palatino Linotype" pitchFamily="18" charset="0"/>
            </a:endParaRP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altLang="sr-Latn-RS" sz="2600" dirty="0">
                <a:latin typeface="Palatino Linotype" pitchFamily="18" charset="0"/>
              </a:rPr>
              <a:t>cijeli Lacij moli za uspjeh cijele godine</a:t>
            </a: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altLang="sr-Latn-RS" sz="2600" i="1" dirty="0">
                <a:latin typeface="Palatino Linotype" pitchFamily="18" charset="0"/>
              </a:rPr>
              <a:t>flamen Dialis </a:t>
            </a:r>
            <a:r>
              <a:rPr lang="hr-HR" altLang="sr-Latn-RS" sz="2600" dirty="0">
                <a:latin typeface="Palatino Linotype" pitchFamily="18" charset="0"/>
              </a:rPr>
              <a:t>žrtvuje janje i nad njim gnječi grozd</a:t>
            </a:r>
            <a:endParaRPr lang="hr-HR" altLang="sr-Latn-RS" sz="2600" i="1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5184576" cy="125272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Seoske vinalije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Vinalia rustica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695" y="3113459"/>
            <a:ext cx="4283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http://en.wikipedia.org/wiki/Vinalia</a:t>
            </a:r>
          </a:p>
        </p:txBody>
      </p:sp>
    </p:spTree>
    <p:extLst>
      <p:ext uri="{BB962C8B-B14F-4D97-AF65-F5344CB8AC3E}">
        <p14:creationId xmlns:p14="http://schemas.microsoft.com/office/powerpoint/2010/main" val="31416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150" y="-8961"/>
            <a:ext cx="4475849" cy="32939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08920"/>
            <a:ext cx="8964487" cy="403244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21. (možda 18.) augusta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U čast Konsa (</a:t>
            </a:r>
            <a:r>
              <a:rPr lang="hr-HR" i="1" dirty="0">
                <a:latin typeface="Palatino Linotype" panose="02040502050505030304" pitchFamily="18" charset="0"/>
              </a:rPr>
              <a:t>Consus</a:t>
            </a:r>
            <a:r>
              <a:rPr lang="hr-HR" dirty="0">
                <a:latin typeface="Palatino Linotype" panose="02040502050505030304" pitchFamily="18" charset="0"/>
              </a:rPr>
              <a:t>), boga žitnica i tajnih nauma ili Neptuna </a:t>
            </a:r>
            <a:r>
              <a:rPr lang="hr-HR" i="1" dirty="0">
                <a:latin typeface="Palatino Linotype" panose="02040502050505030304" pitchFamily="18" charset="0"/>
              </a:rPr>
              <a:t>Equestris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Tom su prilikom vjerojatno otete Sabinjanke</a:t>
            </a:r>
          </a:p>
          <a:p>
            <a:r>
              <a:rPr lang="hr-HR" dirty="0">
                <a:latin typeface="Palatino Linotype" panose="02040502050505030304" pitchFamily="18" charset="0"/>
              </a:rPr>
              <a:t>Svake godine u </a:t>
            </a:r>
            <a:r>
              <a:rPr lang="hr-HR" i="1" dirty="0">
                <a:latin typeface="Palatino Linotype" panose="02040502050505030304" pitchFamily="18" charset="0"/>
              </a:rPr>
              <a:t>Cirku maksimu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Otkriva se podzemni oltar posvećen bogu</a:t>
            </a:r>
          </a:p>
          <a:p>
            <a:pPr lvl="2"/>
            <a:r>
              <a:rPr lang="hr-HR" i="1" dirty="0">
                <a:latin typeface="Palatino Linotype" panose="02040502050505030304" pitchFamily="18" charset="0"/>
              </a:rPr>
              <a:t>Flamen Quirinalis</a:t>
            </a:r>
            <a:r>
              <a:rPr lang="hr-HR" dirty="0">
                <a:latin typeface="Palatino Linotype" panose="02040502050505030304" pitchFamily="18" charset="0"/>
              </a:rPr>
              <a:t> i Vestalke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Održavaju se konjske utrke i utrke konjskih zaprega, te utrke mazgi</a:t>
            </a:r>
          </a:p>
          <a:p>
            <a:pPr lvl="2"/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Konji i mazge tada ne smiju raditi, nego se kite vijencima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Žrtve ljevanice se lijevaju u vatru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17870"/>
            <a:ext cx="4278956" cy="125272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Konsualije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Consualia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8100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http://2.bp.blogspot.com/-0V9i4uPPUFk/UhUqo8E_CRI/AAAAAAAACi4/33pb3fbBuLA/s1600/640px-Nicolas_Poussin_072.jpg</a:t>
            </a:r>
          </a:p>
        </p:txBody>
      </p:sp>
    </p:spTree>
    <p:extLst>
      <p:ext uri="{BB962C8B-B14F-4D97-AF65-F5344CB8AC3E}">
        <p14:creationId xmlns:p14="http://schemas.microsoft.com/office/powerpoint/2010/main" val="33180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756" y="116632"/>
            <a:ext cx="4017326" cy="26843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276872"/>
            <a:ext cx="8208912" cy="4320480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23. augusta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postao </a:t>
            </a:r>
            <a:r>
              <a:rPr lang="hr-HR" i="1" dirty="0">
                <a:latin typeface="Palatino Linotype" panose="02040502050505030304" pitchFamily="18" charset="0"/>
              </a:rPr>
              <a:t>dies ater </a:t>
            </a:r>
            <a:r>
              <a:rPr lang="hr-HR" dirty="0">
                <a:latin typeface="Palatino Linotype" panose="02040502050505030304" pitchFamily="18" charset="0"/>
              </a:rPr>
              <a:t>153.g.pr.Kr. nakon poraza od Keltibera</a:t>
            </a:r>
          </a:p>
          <a:p>
            <a:r>
              <a:rPr lang="hr-HR" altLang="sr-Latn-RS" dirty="0">
                <a:latin typeface="Palatino Linotype" pitchFamily="18" charset="0"/>
              </a:rPr>
              <a:t>U čast Vulkanu, bogu vatre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taj se dan posao započinje uz svijeće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na Tiberu se love ribe i žive bacaju u vatru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ljudi vješaju odjeću na sunce</a:t>
            </a:r>
          </a:p>
          <a:p>
            <a:r>
              <a:rPr lang="hr-HR" altLang="sr-Latn-RS" dirty="0">
                <a:latin typeface="Palatino Linotype" pitchFamily="18" charset="0"/>
              </a:rPr>
              <a:t>Vjerojatno za zaštitu žita od požara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Igre u Flaminijevom cirku na Marsovom polju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tamo je i Vulkanov hram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Vulkanalije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Volcanalia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1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108" y="3501008"/>
            <a:ext cx="4983115" cy="18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6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</a:t>
            </a:r>
            <a:br>
              <a:rPr lang="hr-HR" sz="6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sz="6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sz="60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Neptunus</a:t>
            </a:r>
            <a:r>
              <a:rPr lang="hr-HR" sz="6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hr-HR" sz="5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7050" y="5445125"/>
            <a:ext cx="895350" cy="19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800"/>
          </a:p>
        </p:txBody>
      </p:sp>
      <p:pic>
        <p:nvPicPr>
          <p:cNvPr id="3076" name="Picture 4" descr="neptunu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223" y="2492896"/>
            <a:ext cx="3984391" cy="42708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3" y="1"/>
            <a:ext cx="7000599" cy="3003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103" y="0"/>
            <a:ext cx="4139505" cy="40309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4624567" cy="13681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Posejdon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Poseidōn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784976" cy="4509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Najstariji brat Zeusa i Here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oženjen Amfitritom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Originalno zaštitnik konja,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dirty="0">
                <a:latin typeface="Palatino Linotype" pitchFamily="18" charset="0"/>
              </a:rPr>
              <a:t>   bog podzemnih voda i potresa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kasnije se proširio i na površinske vode </a:t>
            </a:r>
          </a:p>
          <a:p>
            <a:pPr marL="627063" lvl="2" indent="0">
              <a:lnSpc>
                <a:spcPct val="90000"/>
              </a:lnSpc>
              <a:buNone/>
              <a:defRPr/>
            </a:pPr>
            <a:r>
              <a:rPr lang="hr-HR" sz="2200" dirty="0">
                <a:latin typeface="Palatino Linotype" pitchFamily="18" charset="0"/>
              </a:rPr>
              <a:t>&gt; pomoćnik poljoprivrede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Zaštitni mu je znak trozub, sveta životinja konj (ili bik) i delfin, a biljke alga i bor</a:t>
            </a:r>
            <a:endParaRPr lang="hr-HR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Jako štovan među Grcima, posebno na Istmu (Istamske igre) i među Jonjanima kod Mikale (M.Azija)</a:t>
            </a:r>
          </a:p>
        </p:txBody>
      </p:sp>
    </p:spTree>
    <p:extLst>
      <p:ext uri="{BB962C8B-B14F-4D97-AF65-F5344CB8AC3E}">
        <p14:creationId xmlns:p14="http://schemas.microsoft.com/office/powerpoint/2010/main" val="22307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1389</TotalTime>
  <Words>1165</Words>
  <Application>Microsoft Office PowerPoint</Application>
  <PresentationFormat>On-screen Show (4:3)</PresentationFormat>
  <Paragraphs>159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Palatino Linotype</vt:lpstr>
      <vt:lpstr>Symbol</vt:lpstr>
      <vt:lpstr>Times New Roman</vt:lpstr>
      <vt:lpstr>Waveform</vt:lpstr>
      <vt:lpstr>Augustus</vt:lpstr>
      <vt:lpstr>- izvorno se zvao sextilis, preimenovan 8.g.pr.Kr. </vt:lpstr>
      <vt:lpstr>Supplicia  canum</vt:lpstr>
      <vt:lpstr>Nemoralije  (Nemoralia)</vt:lpstr>
      <vt:lpstr>Seoske vinalije (Vinalia rustica) </vt:lpstr>
      <vt:lpstr>Konsualije   (Consualia)</vt:lpstr>
      <vt:lpstr>Vulkanalije (Volcanalia)</vt:lpstr>
      <vt:lpstr>Neptun (Neptunus)</vt:lpstr>
      <vt:lpstr>Posejdon (Poseidōn)</vt:lpstr>
      <vt:lpstr>U Rimu</vt:lpstr>
      <vt:lpstr>Usporednice</vt:lpstr>
      <vt:lpstr>Potomci</vt:lpstr>
      <vt:lpstr>Vulkan (Vulcanus)</vt:lpstr>
      <vt:lpstr>Hefest (Hēphaistos)</vt:lpstr>
      <vt:lpstr>Zeus i Hera bacaju malog Hefesta s Olimpa</vt:lpstr>
      <vt:lpstr>Vulkan</vt:lpstr>
      <vt:lpstr>Svetišta</vt:lpstr>
      <vt:lpstr>Usporednice</vt:lpstr>
      <vt:lpstr>Mitovi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Augustus</dc:title>
  <dc:creator>Maja</dc:creator>
  <cp:lastModifiedBy>mrmat</cp:lastModifiedBy>
  <cp:revision>51</cp:revision>
  <dcterms:created xsi:type="dcterms:W3CDTF">2015-03-11T20:07:04Z</dcterms:created>
  <dcterms:modified xsi:type="dcterms:W3CDTF">2022-04-13T16:42:23Z</dcterms:modified>
</cp:coreProperties>
</file>