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275" r:id="rId3"/>
    <p:sldId id="270" r:id="rId4"/>
    <p:sldId id="263" r:id="rId5"/>
    <p:sldId id="267" r:id="rId6"/>
    <p:sldId id="276" r:id="rId7"/>
    <p:sldId id="277" r:id="rId8"/>
    <p:sldId id="260" r:id="rId9"/>
    <p:sldId id="278" r:id="rId10"/>
    <p:sldId id="262" r:id="rId11"/>
    <p:sldId id="272" r:id="rId12"/>
    <p:sldId id="273" r:id="rId13"/>
  </p:sldIdLst>
  <p:sldSz cx="9144000" cy="6858000" type="screen4x3"/>
  <p:notesSz cx="6797675" cy="9874250"/>
  <p:defaultTextStyle>
    <a:defPPr>
      <a:defRPr lang="sr-Latn-C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72" autoAdjust="0"/>
    <p:restoredTop sz="94660"/>
  </p:normalViewPr>
  <p:slideViewPr>
    <p:cSldViewPr>
      <p:cViewPr varScale="1">
        <p:scale>
          <a:sx n="70" d="100"/>
          <a:sy n="70" d="100"/>
        </p:scale>
        <p:origin x="133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hr-HR"/>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B23A6F0-DE43-42E1-A49A-F7AC406B5FEF}" type="datetimeFigureOut">
              <a:rPr lang="hr-HR"/>
              <a:pPr>
                <a:defRPr/>
              </a:pPr>
              <a:t>9.2.2014.</a:t>
            </a:fld>
            <a:endParaRPr lang="hr-HR"/>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hr-HR"/>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8E046A5-7FFC-4383-BC13-73A77E5A2DA7}" type="slidenum">
              <a:rPr lang="hr-HR"/>
              <a:pPr>
                <a:defRPr/>
              </a:pPr>
              <a:t>‹#›</a:t>
            </a:fld>
            <a:endParaRPr lang="hr-HR"/>
          </a:p>
        </p:txBody>
      </p:sp>
    </p:spTree>
    <p:extLst>
      <p:ext uri="{BB962C8B-B14F-4D97-AF65-F5344CB8AC3E}">
        <p14:creationId xmlns:p14="http://schemas.microsoft.com/office/powerpoint/2010/main" val="25179705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hr-HR"/>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342FDBE-6718-4FAA-9794-F94262FF00C3}" type="datetimeFigureOut">
              <a:rPr lang="hr-HR"/>
              <a:pPr>
                <a:defRPr/>
              </a:pPr>
              <a:t>9.2.2014.</a:t>
            </a:fld>
            <a:endParaRPr lang="hr-HR"/>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hr-HR" noProof="0"/>
          </a:p>
        </p:txBody>
      </p:sp>
      <p:sp>
        <p:nvSpPr>
          <p:cNvPr id="5" name="Notes Placeholder 4"/>
          <p:cNvSpPr>
            <a:spLocks noGrp="1"/>
          </p:cNvSpPr>
          <p:nvPr>
            <p:ph type="body" sz="quarter" idx="3"/>
          </p:nvPr>
        </p:nvSpPr>
        <p:spPr>
          <a:xfrm>
            <a:off x="679450" y="4691063"/>
            <a:ext cx="5438775" cy="4443412"/>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hr-HR"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hr-HR"/>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82A603D-0E49-450A-8DEA-9CE46B416352}" type="slidenum">
              <a:rPr lang="hr-HR"/>
              <a:pPr>
                <a:defRPr/>
              </a:pPr>
              <a:t>‹#›</a:t>
            </a:fld>
            <a:endParaRPr lang="hr-HR"/>
          </a:p>
        </p:txBody>
      </p:sp>
    </p:spTree>
    <p:extLst>
      <p:ext uri="{BB962C8B-B14F-4D97-AF65-F5344CB8AC3E}">
        <p14:creationId xmlns:p14="http://schemas.microsoft.com/office/powerpoint/2010/main" val="1596510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hr-HR" smtClean="0"/>
              <a:t>http://www.mspm.hr/djelokrug_aktivnosti/udruge_humanitarna_pomoc_i_volonterstvo/volonterstvo/izvjesca_organizatora_volontiranja</a:t>
            </a:r>
          </a:p>
          <a:p>
            <a:pPr eaLnBrk="1" hangingPunct="1">
              <a:spcBef>
                <a:spcPct val="0"/>
              </a:spcBef>
            </a:pPr>
            <a:endParaRPr lang="hr-HR"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5B7CF1-E90D-4C92-AFA8-88F1455D2CB0}" type="slidenum">
              <a:rPr lang="hr-HR">
                <a:cs typeface="Arial" charset="0"/>
              </a:rPr>
              <a:pPr fontAlgn="base">
                <a:spcBef>
                  <a:spcPct val="0"/>
                </a:spcBef>
                <a:spcAft>
                  <a:spcPct val="0"/>
                </a:spcAft>
                <a:defRPr/>
              </a:pPr>
              <a:t>1</a:t>
            </a:fld>
            <a:endParaRPr lang="hr-HR">
              <a:cs typeface="Arial" charset="0"/>
            </a:endParaRPr>
          </a:p>
        </p:txBody>
      </p:sp>
    </p:spTree>
    <p:extLst>
      <p:ext uri="{BB962C8B-B14F-4D97-AF65-F5344CB8AC3E}">
        <p14:creationId xmlns:p14="http://schemas.microsoft.com/office/powerpoint/2010/main" val="2058132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49E524E-3B14-4B02-AB72-A103E096CC5A}" type="datetimeFigureOut">
              <a:rPr lang="hr-HR"/>
              <a:pPr>
                <a:defRPr/>
              </a:pPr>
              <a:t>9.2.2014.</a:t>
            </a:fld>
            <a:endParaRPr lang="hr-HR"/>
          </a:p>
        </p:txBody>
      </p:sp>
      <p:sp>
        <p:nvSpPr>
          <p:cNvPr id="5" name="Footer Placeholder 18"/>
          <p:cNvSpPr>
            <a:spLocks noGrp="1"/>
          </p:cNvSpPr>
          <p:nvPr>
            <p:ph type="ftr" sz="quarter" idx="11"/>
          </p:nvPr>
        </p:nvSpPr>
        <p:spPr/>
        <p:txBody>
          <a:bodyPr/>
          <a:lstStyle>
            <a:lvl1pPr>
              <a:defRPr/>
            </a:lvl1pPr>
          </a:lstStyle>
          <a:p>
            <a:pPr>
              <a:defRPr/>
            </a:pPr>
            <a:endParaRPr lang="hr-HR"/>
          </a:p>
        </p:txBody>
      </p:sp>
      <p:sp>
        <p:nvSpPr>
          <p:cNvPr id="6" name="Slide Number Placeholder 26"/>
          <p:cNvSpPr>
            <a:spLocks noGrp="1"/>
          </p:cNvSpPr>
          <p:nvPr>
            <p:ph type="sldNum" sz="quarter" idx="12"/>
          </p:nvPr>
        </p:nvSpPr>
        <p:spPr/>
        <p:txBody>
          <a:bodyPr/>
          <a:lstStyle>
            <a:lvl1pPr>
              <a:defRPr/>
            </a:lvl1pPr>
          </a:lstStyle>
          <a:p>
            <a:pPr>
              <a:defRPr/>
            </a:pPr>
            <a:fld id="{9AACA879-F126-43E8-ADFA-8011F2553793}"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C9868D4-1424-4C57-A057-A7998948EBC9}" type="datetimeFigureOut">
              <a:rPr lang="hr-HR"/>
              <a:pPr>
                <a:defRPr/>
              </a:pPr>
              <a:t>9.2.2014.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F659E766-5638-4CF7-8CBE-1EE4E7B06AFC}" type="slidenum">
              <a:rPr lang="hr-HR"/>
              <a:pPr>
                <a:defRPr/>
              </a:pPr>
              <a:t>‹#›</a:t>
            </a:fld>
            <a:endParaRPr lang="hr-HR"/>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4645363-E26E-4240-88B1-D077E6F74855}" type="datetimeFigureOut">
              <a:rPr lang="hr-HR"/>
              <a:pPr>
                <a:defRPr/>
              </a:pPr>
              <a:t>9.2.2014.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2ECBC283-BF45-49E8-9671-B5969DE8383A}" type="slidenum">
              <a:rPr lang="hr-HR"/>
              <a:pPr>
                <a:defRPr/>
              </a:pPr>
              <a:t>‹#›</a:t>
            </a:fld>
            <a:endParaRPr lang="hr-HR"/>
          </a:p>
        </p:txBody>
      </p:sp>
    </p:spTree>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endParaRPr lang="sr-Latn-CS"/>
          </a:p>
        </p:txBody>
      </p:sp>
      <p:sp>
        <p:nvSpPr>
          <p:cNvPr id="3" name="Table Placeholder 2"/>
          <p:cNvSpPr>
            <a:spLocks noGrp="1"/>
          </p:cNvSpPr>
          <p:nvPr>
            <p:ph type="tbl" idx="1"/>
          </p:nvPr>
        </p:nvSpPr>
        <p:spPr>
          <a:xfrm>
            <a:off x="457200" y="1935163"/>
            <a:ext cx="8229600" cy="4389437"/>
          </a:xfrm>
        </p:spPr>
        <p:txBody>
          <a:bodyPr/>
          <a:lstStyle/>
          <a:p>
            <a:pPr lvl="0"/>
            <a:endParaRPr lang="sr-Latn-CS" noProof="0"/>
          </a:p>
        </p:txBody>
      </p:sp>
      <p:sp>
        <p:nvSpPr>
          <p:cNvPr id="4" name="Date Placeholder 9"/>
          <p:cNvSpPr>
            <a:spLocks noGrp="1"/>
          </p:cNvSpPr>
          <p:nvPr>
            <p:ph type="dt" sz="half" idx="10"/>
          </p:nvPr>
        </p:nvSpPr>
        <p:spPr/>
        <p:txBody>
          <a:bodyPr/>
          <a:lstStyle>
            <a:lvl1pPr>
              <a:defRPr/>
            </a:lvl1pPr>
          </a:lstStyle>
          <a:p>
            <a:pPr>
              <a:defRPr/>
            </a:pPr>
            <a:fld id="{267B3219-2018-4175-8909-B498212DEFD5}" type="datetimeFigureOut">
              <a:rPr lang="hr-HR"/>
              <a:pPr>
                <a:defRPr/>
              </a:pPr>
              <a:t>9.2.2014.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889AD39C-BDF4-481C-B82E-616CFF0F7D0A}"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7CD1115-CC28-4AD6-B319-E2C4FD508CA4}" type="datetimeFigureOut">
              <a:rPr lang="hr-HR"/>
              <a:pPr>
                <a:defRPr/>
              </a:pPr>
              <a:t>9.2.2014.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39A8FF2A-7495-4682-AA91-D4C56C39E40C}" type="slidenum">
              <a:rPr lang="hr-HR"/>
              <a:pPr>
                <a:defRPr/>
              </a:pPr>
              <a:t>‹#›</a:t>
            </a:fld>
            <a:endParaRPr lang="hr-HR"/>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7E7957B-511C-412B-BBFA-93E4E1B15D6F}" type="datetimeFigureOut">
              <a:rPr lang="hr-HR"/>
              <a:pPr>
                <a:defRPr/>
              </a:pPr>
              <a:t>9.2.2014.</a:t>
            </a:fld>
            <a:endParaRPr lang="hr-HR"/>
          </a:p>
        </p:txBody>
      </p:sp>
      <p:sp>
        <p:nvSpPr>
          <p:cNvPr id="5" name="Footer Placeholder 4"/>
          <p:cNvSpPr>
            <a:spLocks noGrp="1"/>
          </p:cNvSpPr>
          <p:nvPr>
            <p:ph type="ftr" sz="quarter" idx="11"/>
          </p:nvPr>
        </p:nvSpPr>
        <p:spPr/>
        <p:txBody>
          <a:bodyPr/>
          <a:lstStyle>
            <a:lvl1pPr>
              <a:defRPr/>
            </a:lvl1pPr>
          </a:lstStyle>
          <a:p>
            <a:pPr>
              <a:defRPr/>
            </a:pPr>
            <a:endParaRPr lang="hr-HR"/>
          </a:p>
        </p:txBody>
      </p:sp>
      <p:sp>
        <p:nvSpPr>
          <p:cNvPr id="6" name="Slide Number Placeholder 5"/>
          <p:cNvSpPr>
            <a:spLocks noGrp="1"/>
          </p:cNvSpPr>
          <p:nvPr>
            <p:ph type="sldNum" sz="quarter" idx="12"/>
          </p:nvPr>
        </p:nvSpPr>
        <p:spPr/>
        <p:txBody>
          <a:bodyPr/>
          <a:lstStyle>
            <a:lvl1pPr>
              <a:defRPr/>
            </a:lvl1pPr>
          </a:lstStyle>
          <a:p>
            <a:pPr>
              <a:defRPr/>
            </a:pPr>
            <a:fld id="{D988099F-B25C-46CD-BE3F-D25C5DD5104D}"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F407241-7EB8-44A4-BA92-A29DBAD6E67A}" type="datetimeFigureOut">
              <a:rPr lang="hr-HR"/>
              <a:pPr>
                <a:defRPr/>
              </a:pPr>
              <a:t>9.2.2014.</a:t>
            </a:fld>
            <a:endParaRPr lang="hr-HR"/>
          </a:p>
        </p:txBody>
      </p:sp>
      <p:sp>
        <p:nvSpPr>
          <p:cNvPr id="6" name="Footer Placeholder 21"/>
          <p:cNvSpPr>
            <a:spLocks noGrp="1"/>
          </p:cNvSpPr>
          <p:nvPr>
            <p:ph type="ftr" sz="quarter" idx="11"/>
          </p:nvPr>
        </p:nvSpPr>
        <p:spPr/>
        <p:txBody>
          <a:bodyPr/>
          <a:lstStyle>
            <a:lvl1pPr>
              <a:defRPr/>
            </a:lvl1pPr>
          </a:lstStyle>
          <a:p>
            <a:pPr>
              <a:defRPr/>
            </a:pPr>
            <a:endParaRPr lang="hr-HR"/>
          </a:p>
        </p:txBody>
      </p:sp>
      <p:sp>
        <p:nvSpPr>
          <p:cNvPr id="7" name="Slide Number Placeholder 17"/>
          <p:cNvSpPr>
            <a:spLocks noGrp="1"/>
          </p:cNvSpPr>
          <p:nvPr>
            <p:ph type="sldNum" sz="quarter" idx="12"/>
          </p:nvPr>
        </p:nvSpPr>
        <p:spPr/>
        <p:txBody>
          <a:bodyPr/>
          <a:lstStyle>
            <a:lvl1pPr>
              <a:defRPr/>
            </a:lvl1pPr>
          </a:lstStyle>
          <a:p>
            <a:pPr>
              <a:defRPr/>
            </a:pPr>
            <a:fld id="{9B921226-58FB-4517-B35C-F73E44036DDE}" type="slidenum">
              <a:rPr lang="hr-HR"/>
              <a:pPr>
                <a:defRPr/>
              </a:pPr>
              <a:t>‹#›</a:t>
            </a:fld>
            <a:endParaRPr lang="hr-HR"/>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F1F617C2-BFA2-41FA-BAB9-F5E48DCDB920}" type="datetimeFigureOut">
              <a:rPr lang="hr-HR"/>
              <a:pPr>
                <a:defRPr/>
              </a:pPr>
              <a:t>9.2.2014.</a:t>
            </a:fld>
            <a:endParaRPr lang="hr-HR"/>
          </a:p>
        </p:txBody>
      </p:sp>
      <p:sp>
        <p:nvSpPr>
          <p:cNvPr id="8" name="Footer Placeholder 21"/>
          <p:cNvSpPr>
            <a:spLocks noGrp="1"/>
          </p:cNvSpPr>
          <p:nvPr>
            <p:ph type="ftr" sz="quarter" idx="11"/>
          </p:nvPr>
        </p:nvSpPr>
        <p:spPr/>
        <p:txBody>
          <a:bodyPr/>
          <a:lstStyle>
            <a:lvl1pPr>
              <a:defRPr/>
            </a:lvl1pPr>
          </a:lstStyle>
          <a:p>
            <a:pPr>
              <a:defRPr/>
            </a:pPr>
            <a:endParaRPr lang="hr-HR"/>
          </a:p>
        </p:txBody>
      </p:sp>
      <p:sp>
        <p:nvSpPr>
          <p:cNvPr id="9" name="Slide Number Placeholder 17"/>
          <p:cNvSpPr>
            <a:spLocks noGrp="1"/>
          </p:cNvSpPr>
          <p:nvPr>
            <p:ph type="sldNum" sz="quarter" idx="12"/>
          </p:nvPr>
        </p:nvSpPr>
        <p:spPr/>
        <p:txBody>
          <a:bodyPr/>
          <a:lstStyle>
            <a:lvl1pPr>
              <a:defRPr/>
            </a:lvl1pPr>
          </a:lstStyle>
          <a:p>
            <a:pPr>
              <a:defRPr/>
            </a:pPr>
            <a:fld id="{937AA409-83CC-4FC1-8C01-970C66BADD38}" type="slidenum">
              <a:rPr lang="hr-HR"/>
              <a:pPr>
                <a:defRPr/>
              </a:pPr>
              <a:t>‹#›</a:t>
            </a:fld>
            <a:endParaRPr lang="hr-HR"/>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B23DA0FB-B89D-4574-B598-4612BB7DB009}" type="datetimeFigureOut">
              <a:rPr lang="hr-HR"/>
              <a:pPr>
                <a:defRPr/>
              </a:pPr>
              <a:t>9.2.2014.</a:t>
            </a:fld>
            <a:endParaRPr lang="hr-HR"/>
          </a:p>
        </p:txBody>
      </p:sp>
      <p:sp>
        <p:nvSpPr>
          <p:cNvPr id="4" name="Footer Placeholder 21"/>
          <p:cNvSpPr>
            <a:spLocks noGrp="1"/>
          </p:cNvSpPr>
          <p:nvPr>
            <p:ph type="ftr" sz="quarter" idx="11"/>
          </p:nvPr>
        </p:nvSpPr>
        <p:spPr/>
        <p:txBody>
          <a:bodyPr/>
          <a:lstStyle>
            <a:lvl1pPr>
              <a:defRPr/>
            </a:lvl1pPr>
          </a:lstStyle>
          <a:p>
            <a:pPr>
              <a:defRPr/>
            </a:pPr>
            <a:endParaRPr lang="hr-HR"/>
          </a:p>
        </p:txBody>
      </p:sp>
      <p:sp>
        <p:nvSpPr>
          <p:cNvPr id="5" name="Slide Number Placeholder 17"/>
          <p:cNvSpPr>
            <a:spLocks noGrp="1"/>
          </p:cNvSpPr>
          <p:nvPr>
            <p:ph type="sldNum" sz="quarter" idx="12"/>
          </p:nvPr>
        </p:nvSpPr>
        <p:spPr/>
        <p:txBody>
          <a:bodyPr/>
          <a:lstStyle>
            <a:lvl1pPr>
              <a:defRPr/>
            </a:lvl1pPr>
          </a:lstStyle>
          <a:p>
            <a:pPr>
              <a:defRPr/>
            </a:pPr>
            <a:fld id="{3C12E4FE-1F11-41E0-90DB-1F24E37B9F32}" type="slidenum">
              <a:rPr lang="hr-HR"/>
              <a:pPr>
                <a:defRPr/>
              </a:pPr>
              <a:t>‹#›</a:t>
            </a:fld>
            <a:endParaRPr lang="hr-HR"/>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292749C-6654-45D2-9F35-3C35A2AE8D88}" type="datetimeFigureOut">
              <a:rPr lang="hr-HR"/>
              <a:pPr>
                <a:defRPr/>
              </a:pPr>
              <a:t>9.2.2014.</a:t>
            </a:fld>
            <a:endParaRPr lang="hr-HR"/>
          </a:p>
        </p:txBody>
      </p:sp>
      <p:sp>
        <p:nvSpPr>
          <p:cNvPr id="3" name="Footer Placeholder 21"/>
          <p:cNvSpPr>
            <a:spLocks noGrp="1"/>
          </p:cNvSpPr>
          <p:nvPr>
            <p:ph type="ftr" sz="quarter" idx="11"/>
          </p:nvPr>
        </p:nvSpPr>
        <p:spPr/>
        <p:txBody>
          <a:bodyPr/>
          <a:lstStyle>
            <a:lvl1pPr>
              <a:defRPr/>
            </a:lvl1pPr>
          </a:lstStyle>
          <a:p>
            <a:pPr>
              <a:defRPr/>
            </a:pPr>
            <a:endParaRPr lang="hr-HR"/>
          </a:p>
        </p:txBody>
      </p:sp>
      <p:sp>
        <p:nvSpPr>
          <p:cNvPr id="4" name="Slide Number Placeholder 17"/>
          <p:cNvSpPr>
            <a:spLocks noGrp="1"/>
          </p:cNvSpPr>
          <p:nvPr>
            <p:ph type="sldNum" sz="quarter" idx="12"/>
          </p:nvPr>
        </p:nvSpPr>
        <p:spPr/>
        <p:txBody>
          <a:bodyPr/>
          <a:lstStyle>
            <a:lvl1pPr>
              <a:defRPr/>
            </a:lvl1pPr>
          </a:lstStyle>
          <a:p>
            <a:pPr>
              <a:defRPr/>
            </a:pPr>
            <a:fld id="{94AEFD23-90B5-49C0-950F-FA90913BF9FB}" type="slidenum">
              <a:rPr lang="hr-HR"/>
              <a:pPr>
                <a:defRPr/>
              </a:pPr>
              <a:t>‹#›</a:t>
            </a:fld>
            <a:endParaRPr lang="hr-HR"/>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62432F6-5686-415E-915B-F3D9C3D091D3}" type="datetimeFigureOut">
              <a:rPr lang="hr-HR"/>
              <a:pPr>
                <a:defRPr/>
              </a:pPr>
              <a:t>9.2.2014.</a:t>
            </a:fld>
            <a:endParaRPr lang="hr-HR"/>
          </a:p>
        </p:txBody>
      </p:sp>
      <p:sp>
        <p:nvSpPr>
          <p:cNvPr id="6" name="Footer Placeholder 21"/>
          <p:cNvSpPr>
            <a:spLocks noGrp="1"/>
          </p:cNvSpPr>
          <p:nvPr>
            <p:ph type="ftr" sz="quarter" idx="11"/>
          </p:nvPr>
        </p:nvSpPr>
        <p:spPr/>
        <p:txBody>
          <a:bodyPr/>
          <a:lstStyle>
            <a:lvl1pPr>
              <a:defRPr/>
            </a:lvl1pPr>
          </a:lstStyle>
          <a:p>
            <a:pPr>
              <a:defRPr/>
            </a:pPr>
            <a:endParaRPr lang="hr-HR"/>
          </a:p>
        </p:txBody>
      </p:sp>
      <p:sp>
        <p:nvSpPr>
          <p:cNvPr id="7" name="Slide Number Placeholder 17"/>
          <p:cNvSpPr>
            <a:spLocks noGrp="1"/>
          </p:cNvSpPr>
          <p:nvPr>
            <p:ph type="sldNum" sz="quarter" idx="12"/>
          </p:nvPr>
        </p:nvSpPr>
        <p:spPr/>
        <p:txBody>
          <a:bodyPr/>
          <a:lstStyle>
            <a:lvl1pPr>
              <a:defRPr/>
            </a:lvl1pPr>
          </a:lstStyle>
          <a:p>
            <a:pPr>
              <a:defRPr/>
            </a:pPr>
            <a:fld id="{A3A98E46-4ECF-4284-85C7-324CADC28EC0}" type="slidenum">
              <a:rPr lang="hr-HR"/>
              <a:pPr>
                <a:defRPr/>
              </a:pPr>
              <a:t>‹#›</a:t>
            </a:fld>
            <a:endParaRPr lang="hr-HR"/>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4C0433DB-9418-496A-8CEA-14BC365153D0}" type="datetimeFigureOut">
              <a:rPr lang="hr-HR"/>
              <a:pPr>
                <a:defRPr/>
              </a:pPr>
              <a:t>9.2.2014.</a:t>
            </a:fld>
            <a:endParaRPr lang="hr-HR"/>
          </a:p>
        </p:txBody>
      </p:sp>
      <p:sp>
        <p:nvSpPr>
          <p:cNvPr id="10" name="Footer Placeholder 5"/>
          <p:cNvSpPr>
            <a:spLocks noGrp="1"/>
          </p:cNvSpPr>
          <p:nvPr>
            <p:ph type="ftr" sz="quarter" idx="11"/>
          </p:nvPr>
        </p:nvSpPr>
        <p:spPr/>
        <p:txBody>
          <a:bodyPr/>
          <a:lstStyle>
            <a:lvl1pPr>
              <a:defRPr/>
            </a:lvl1pPr>
          </a:lstStyle>
          <a:p>
            <a:pPr>
              <a:defRPr/>
            </a:pPr>
            <a:endParaRPr lang="hr-H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DCCE774-CABF-4CDC-A490-7AC336808A45}" type="slidenum">
              <a:rPr lang="hr-HR"/>
              <a:pPr>
                <a:defRPr/>
              </a:pPr>
              <a:t>‹#›</a:t>
            </a:fld>
            <a:endParaRPr lang="hr-HR"/>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9943478B-5669-4447-87C8-35FB0855E434}" type="datetimeFigureOut">
              <a:rPr lang="hr-HR"/>
              <a:pPr>
                <a:defRPr/>
              </a:pPr>
              <a:t>9.2.2014.</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510814B4-053F-452B-9478-7958D282C2BD}" type="slidenum">
              <a:rPr lang="hr-HR"/>
              <a:pPr>
                <a:defRPr/>
              </a:pPr>
              <a:t>‹#›</a:t>
            </a:fld>
            <a:endParaRPr lang="hr-H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97" r:id="rId1"/>
    <p:sldLayoutId id="2147483696" r:id="rId2"/>
    <p:sldLayoutId id="2147483698" r:id="rId3"/>
    <p:sldLayoutId id="2147483695" r:id="rId4"/>
    <p:sldLayoutId id="2147483694" r:id="rId5"/>
    <p:sldLayoutId id="2147483693" r:id="rId6"/>
    <p:sldLayoutId id="2147483692" r:id="rId7"/>
    <p:sldLayoutId id="2147483691" r:id="rId8"/>
    <p:sldLayoutId id="2147483699" r:id="rId9"/>
    <p:sldLayoutId id="2147483690" r:id="rId10"/>
    <p:sldLayoutId id="2147483689" r:id="rId11"/>
    <p:sldLayoutId id="2147483688" r:id="rId12"/>
  </p:sldLayoutIdLst>
  <p:transition spd="slow">
    <p:cover/>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unizd.hr/Portals/0/doc/pravilnik_o_radu_s_volonterima.pdf" TargetMode="External"/><Relationship Id="rId2" Type="http://schemas.openxmlformats.org/officeDocument/2006/relationships/hyperlink" Target="http://www.unizg.hr/fileadmin/rektorat/Studiji_studiranje/Upisi/ECTS/Pravilnik_ECT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ubtitle 2"/>
          <p:cNvSpPr>
            <a:spLocks noGrp="1"/>
          </p:cNvSpPr>
          <p:nvPr>
            <p:ph type="subTitle" idx="1"/>
          </p:nvPr>
        </p:nvSpPr>
        <p:spPr>
          <a:xfrm>
            <a:off x="323850" y="3284538"/>
            <a:ext cx="8496300" cy="3192462"/>
          </a:xfrm>
        </p:spPr>
        <p:txBody>
          <a:bodyPr/>
          <a:lstStyle/>
          <a:p>
            <a:pPr marR="0" algn="ctr" eaLnBrk="1" hangingPunct="1">
              <a:lnSpc>
                <a:spcPct val="90000"/>
              </a:lnSpc>
              <a:spcBef>
                <a:spcPct val="0"/>
              </a:spcBef>
              <a:buClrTx/>
              <a:buFont typeface="Times New Roman" pitchFamily="18" charset="0"/>
              <a:buNone/>
            </a:pPr>
            <a:endParaRPr lang="hr-HR" sz="2800" dirty="0" smtClean="0">
              <a:latin typeface="Calibri" pitchFamily="34" charset="0"/>
            </a:endParaRPr>
          </a:p>
          <a:p>
            <a:pPr marR="0" algn="ctr" eaLnBrk="1" hangingPunct="1">
              <a:lnSpc>
                <a:spcPct val="90000"/>
              </a:lnSpc>
              <a:spcBef>
                <a:spcPct val="0"/>
              </a:spcBef>
              <a:buClrTx/>
              <a:buFont typeface="Times New Roman" pitchFamily="18" charset="0"/>
              <a:buNone/>
            </a:pPr>
            <a:r>
              <a:rPr lang="hr-HR" sz="2800" dirty="0" smtClean="0">
                <a:latin typeface="Arial" charset="0"/>
              </a:rPr>
              <a:t>Vrednovanje izvannastavnih aktivnosti: </a:t>
            </a:r>
          </a:p>
          <a:p>
            <a:pPr marR="0" algn="ctr" eaLnBrk="1" hangingPunct="1">
              <a:lnSpc>
                <a:spcPct val="90000"/>
              </a:lnSpc>
              <a:spcBef>
                <a:spcPct val="0"/>
              </a:spcBef>
              <a:buClrTx/>
              <a:buFont typeface="Times New Roman" pitchFamily="18" charset="0"/>
              <a:buNone/>
            </a:pPr>
            <a:r>
              <a:rPr lang="hr-HR" sz="2800" dirty="0" smtClean="0">
                <a:latin typeface="Arial" charset="0"/>
              </a:rPr>
              <a:t>Pogled iz studentske perspektive</a:t>
            </a:r>
          </a:p>
          <a:p>
            <a:pPr marR="0" algn="ctr" eaLnBrk="1" hangingPunct="1">
              <a:lnSpc>
                <a:spcPct val="90000"/>
              </a:lnSpc>
              <a:spcBef>
                <a:spcPct val="0"/>
              </a:spcBef>
              <a:buClrTx/>
              <a:buFont typeface="Times New Roman" pitchFamily="18" charset="0"/>
              <a:buNone/>
            </a:pPr>
            <a:endParaRPr lang="hr-HR" sz="2800" dirty="0" smtClean="0">
              <a:latin typeface="Arial" charset="0"/>
            </a:endParaRPr>
          </a:p>
          <a:p>
            <a:pPr marR="0" algn="ctr" eaLnBrk="1" hangingPunct="1">
              <a:lnSpc>
                <a:spcPct val="90000"/>
              </a:lnSpc>
            </a:pPr>
            <a:endParaRPr lang="hr-HR" sz="2200" b="1" dirty="0" smtClean="0">
              <a:latin typeface="Calibri" pitchFamily="34" charset="0"/>
            </a:endParaRPr>
          </a:p>
          <a:p>
            <a:pPr marR="0" algn="ctr" eaLnBrk="1" hangingPunct="1">
              <a:lnSpc>
                <a:spcPct val="90000"/>
              </a:lnSpc>
            </a:pPr>
            <a:endParaRPr lang="hr-HR" sz="2200" b="1" dirty="0" smtClean="0">
              <a:latin typeface="Calibri" pitchFamily="34" charset="0"/>
            </a:endParaRPr>
          </a:p>
          <a:p>
            <a:pPr marR="0" algn="ctr" eaLnBrk="1" hangingPunct="1">
              <a:lnSpc>
                <a:spcPct val="90000"/>
              </a:lnSpc>
            </a:pPr>
            <a:r>
              <a:rPr lang="hr-HR" sz="2200" b="1" dirty="0" smtClean="0">
                <a:latin typeface="Calibri" pitchFamily="34" charset="0"/>
              </a:rPr>
              <a:t>Vilma Kotlar, </a:t>
            </a:r>
            <a:r>
              <a:rPr lang="hr-HR" sz="2200" b="1" dirty="0" err="1" smtClean="0">
                <a:latin typeface="Calibri" pitchFamily="34" charset="0"/>
              </a:rPr>
              <a:t>mag</a:t>
            </a:r>
            <a:r>
              <a:rPr lang="hr-HR" sz="2200" b="1" dirty="0" smtClean="0">
                <a:latin typeface="Calibri" pitchFamily="34" charset="0"/>
              </a:rPr>
              <a:t>., Filozofski fakultet, Sveučilište u Rijeci          </a:t>
            </a:r>
          </a:p>
          <a:p>
            <a:pPr marR="0" algn="ctr" eaLnBrk="1" hangingPunct="1">
              <a:lnSpc>
                <a:spcPct val="90000"/>
              </a:lnSpc>
            </a:pPr>
            <a:r>
              <a:rPr lang="hr-HR" sz="2200" b="1" dirty="0" smtClean="0">
                <a:latin typeface="Calibri" pitchFamily="34" charset="0"/>
              </a:rPr>
              <a:t>Zagreb, 5. prosinca 2013.</a:t>
            </a:r>
          </a:p>
          <a:p>
            <a:pPr marR="0" algn="ctr" eaLnBrk="1" hangingPunct="1">
              <a:lnSpc>
                <a:spcPct val="90000"/>
              </a:lnSpc>
              <a:spcBef>
                <a:spcPct val="0"/>
              </a:spcBef>
              <a:buClrTx/>
              <a:buFont typeface="Times New Roman" pitchFamily="18" charset="0"/>
              <a:buNone/>
            </a:pPr>
            <a:endParaRPr lang="hr-HR" sz="2800" dirty="0" smtClean="0">
              <a:latin typeface="Calibri" pitchFamily="34" charset="0"/>
            </a:endParaRPr>
          </a:p>
        </p:txBody>
      </p:sp>
      <p:pic>
        <p:nvPicPr>
          <p:cNvPr id="16386" name="Picture 4" descr="EU_flag_LLP_CR-01"/>
          <p:cNvPicPr>
            <a:picLocks noChangeAspect="1" noChangeArrowheads="1"/>
          </p:cNvPicPr>
          <p:nvPr/>
        </p:nvPicPr>
        <p:blipFill>
          <a:blip r:embed="rId3"/>
          <a:srcRect/>
          <a:stretch>
            <a:fillRect/>
          </a:stretch>
        </p:blipFill>
        <p:spPr bwMode="auto">
          <a:xfrm>
            <a:off x="7092950" y="1052513"/>
            <a:ext cx="1943100" cy="750887"/>
          </a:xfrm>
          <a:prstGeom prst="rect">
            <a:avLst/>
          </a:prstGeom>
          <a:noFill/>
          <a:ln w="9525">
            <a:noFill/>
            <a:miter lim="800000"/>
            <a:headEnd/>
            <a:tailEnd/>
          </a:ln>
        </p:spPr>
      </p:pic>
      <p:sp>
        <p:nvSpPr>
          <p:cNvPr id="16387" name="Subtitle 2"/>
          <p:cNvSpPr>
            <a:spLocks/>
          </p:cNvSpPr>
          <p:nvPr/>
        </p:nvSpPr>
        <p:spPr bwMode="auto">
          <a:xfrm>
            <a:off x="323850" y="1196975"/>
            <a:ext cx="2089150" cy="863600"/>
          </a:xfrm>
          <a:prstGeom prst="rect">
            <a:avLst/>
          </a:prstGeom>
          <a:noFill/>
          <a:ln w="9525">
            <a:noFill/>
            <a:miter lim="800000"/>
            <a:headEnd/>
            <a:tailEnd/>
          </a:ln>
        </p:spPr>
        <p:txBody>
          <a:bodyPr lIns="0" rIns="18288"/>
          <a:lstStyle/>
          <a:p>
            <a:pPr algn="ctr">
              <a:lnSpc>
                <a:spcPct val="90000"/>
              </a:lnSpc>
              <a:buSzPct val="95000"/>
              <a:buFont typeface="Times New Roman" pitchFamily="18" charset="0"/>
              <a:buNone/>
            </a:pPr>
            <a:r>
              <a:rPr lang="hr-HR" sz="1600"/>
              <a:t>Završna konferencija Hrvatske stručne skupine za Bolonjski proces</a:t>
            </a:r>
          </a:p>
          <a:p>
            <a:pPr algn="ctr">
              <a:lnSpc>
                <a:spcPct val="90000"/>
              </a:lnSpc>
              <a:buSzPct val="95000"/>
              <a:buFont typeface="Times New Roman" pitchFamily="18" charset="0"/>
              <a:buNone/>
            </a:pPr>
            <a:endParaRPr lang="hr-HR" sz="1600"/>
          </a:p>
        </p:txBody>
      </p:sp>
      <p:pic>
        <p:nvPicPr>
          <p:cNvPr id="16388" name="Picture 5" descr="ampeu memo hr"/>
          <p:cNvPicPr>
            <a:picLocks noChangeAspect="1" noChangeArrowheads="1"/>
          </p:cNvPicPr>
          <p:nvPr/>
        </p:nvPicPr>
        <p:blipFill>
          <a:blip r:embed="rId4"/>
          <a:srcRect l="73111"/>
          <a:stretch>
            <a:fillRect/>
          </a:stretch>
        </p:blipFill>
        <p:spPr bwMode="auto">
          <a:xfrm>
            <a:off x="531813" y="188913"/>
            <a:ext cx="1808162" cy="779462"/>
          </a:xfrm>
          <a:prstGeom prst="rect">
            <a:avLst/>
          </a:prstGeom>
          <a:noFill/>
          <a:ln w="9525">
            <a:noFill/>
            <a:miter lim="800000"/>
            <a:headEnd/>
            <a:tailEnd/>
          </a:ln>
        </p:spPr>
      </p:pic>
    </p:spTree>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68313" y="692150"/>
            <a:ext cx="8229600" cy="995363"/>
          </a:xfrm>
        </p:spPr>
        <p:txBody>
          <a:bodyPr/>
          <a:lstStyle/>
          <a:p>
            <a:pPr eaLnBrk="1" hangingPunct="1"/>
            <a:r>
              <a:rPr lang="hr-HR" sz="3200" smtClean="0"/>
              <a:t>Iz “Dopunska isprava o studiju – Upute, pravila i ogledni primjeri” </a:t>
            </a:r>
            <a:r>
              <a:rPr lang="hr-HR" sz="2000" smtClean="0"/>
              <a:t>(MZOS, 2008.)</a:t>
            </a:r>
          </a:p>
        </p:txBody>
      </p:sp>
      <p:sp>
        <p:nvSpPr>
          <p:cNvPr id="25602" name="Content Placeholder 2"/>
          <p:cNvSpPr>
            <a:spLocks noGrp="1"/>
          </p:cNvSpPr>
          <p:nvPr>
            <p:ph idx="1"/>
          </p:nvPr>
        </p:nvSpPr>
        <p:spPr>
          <a:xfrm>
            <a:off x="457200" y="2133600"/>
            <a:ext cx="8229600" cy="4191000"/>
          </a:xfrm>
        </p:spPr>
        <p:txBody>
          <a:bodyPr/>
          <a:lstStyle/>
          <a:p>
            <a:r>
              <a:rPr lang="hr-HR" sz="2000" smtClean="0">
                <a:latin typeface="Calibri" pitchFamily="34" charset="0"/>
              </a:rPr>
              <a:t>6. Dodatne informacije </a:t>
            </a:r>
          </a:p>
          <a:p>
            <a:pPr>
              <a:buFont typeface="Wingdings 2" pitchFamily="18" charset="2"/>
              <a:buNone/>
            </a:pPr>
            <a:r>
              <a:rPr lang="hr-HR" sz="2000" smtClean="0">
                <a:latin typeface="Calibri" pitchFamily="34" charset="0"/>
              </a:rPr>
              <a:t>	6.1. Dodatne informacije </a:t>
            </a:r>
          </a:p>
          <a:p>
            <a:pPr>
              <a:buFont typeface="Wingdings 2" pitchFamily="18" charset="2"/>
              <a:buNone/>
            </a:pPr>
            <a:r>
              <a:rPr lang="hr-HR" sz="2000" smtClean="0">
                <a:latin typeface="Calibri" pitchFamily="34" charset="0"/>
              </a:rPr>
              <a:t>	(… ) Mogu se navesti i eventualne nagrade, stipendije i priznanja te izvannastavne aktivnosti studenta. Uz objašnjavanje studentskoga rada na kvalifikaciji ova cjelina omogućuje visokomu učilištu i da prizna dodatni rad i uspjeh studenta tijekom studija. Ako se ovdje dodaju informacije koje nisu sastavni dio studijskoga programa (npr. rad u studentskoj udruzi, studentsko predstavljanje, nagrada ili uspjeh na studiju koju ne izdaje visoko učilište koje izdaje kvalifikaciju), visoko učilište treba svim studentima omogućiti da pod jednakim uvjetima dostave informacije za ovu cjelinu. (…)    </a:t>
            </a:r>
          </a:p>
          <a:p>
            <a:pPr>
              <a:buFont typeface="Wingdings 2" pitchFamily="18" charset="2"/>
              <a:buNone/>
            </a:pPr>
            <a:endParaRPr lang="hr-HR" sz="2000" smtClean="0">
              <a:solidFill>
                <a:schemeClr val="tx2"/>
              </a:solidFill>
              <a:latin typeface="Calibri" pitchFamily="34" charset="0"/>
            </a:endParaRPr>
          </a:p>
          <a:p>
            <a:pPr eaLnBrk="1" hangingPunct="1">
              <a:lnSpc>
                <a:spcPct val="90000"/>
              </a:lnSpc>
            </a:pPr>
            <a:endParaRPr lang="hr-HR" sz="2000" smtClean="0">
              <a:latin typeface="Calibri" pitchFamily="34" charset="0"/>
            </a:endParaRPr>
          </a:p>
          <a:p>
            <a:pPr eaLnBrk="1" hangingPunct="1">
              <a:lnSpc>
                <a:spcPct val="90000"/>
              </a:lnSpc>
            </a:pPr>
            <a:endParaRPr lang="hr-HR" sz="2000" smtClean="0">
              <a:latin typeface="Calibri" pitchFamily="34" charset="0"/>
            </a:endParaRPr>
          </a:p>
        </p:txBody>
      </p:sp>
    </p:spTree>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a:xfrm>
            <a:off x="468313" y="692150"/>
            <a:ext cx="8229600" cy="1143000"/>
          </a:xfrm>
        </p:spPr>
        <p:txBody>
          <a:bodyPr/>
          <a:lstStyle/>
          <a:p>
            <a:r>
              <a:rPr lang="hr-HR" sz="3200" smtClean="0">
                <a:latin typeface="Arial" charset="0"/>
              </a:rPr>
              <a:t>Priznavanje izvannastavnih aktivnosti, npr. </a:t>
            </a:r>
            <a:br>
              <a:rPr lang="hr-HR" sz="3200" smtClean="0">
                <a:latin typeface="Arial" charset="0"/>
              </a:rPr>
            </a:br>
            <a:r>
              <a:rPr lang="hr-HR" sz="3200" smtClean="0">
                <a:latin typeface="Arial" charset="0"/>
              </a:rPr>
              <a:t>Zagreb, Zadar i Rijeka</a:t>
            </a:r>
          </a:p>
        </p:txBody>
      </p:sp>
      <p:sp>
        <p:nvSpPr>
          <p:cNvPr id="26626" name="Rectangle 3"/>
          <p:cNvSpPr>
            <a:spLocks/>
          </p:cNvSpPr>
          <p:nvPr/>
        </p:nvSpPr>
        <p:spPr bwMode="auto">
          <a:xfrm>
            <a:off x="468313" y="1916113"/>
            <a:ext cx="8229600" cy="4389437"/>
          </a:xfrm>
          <a:prstGeom prst="rect">
            <a:avLst/>
          </a:prstGeom>
          <a:noFill/>
          <a:ln w="9525">
            <a:noFill/>
            <a:miter lim="800000"/>
            <a:headEnd/>
            <a:tailEnd/>
          </a:ln>
        </p:spPr>
        <p:txBody>
          <a:bodyPr/>
          <a:lstStyle/>
          <a:p>
            <a:pPr marL="273050" indent="-273050" eaLnBrk="0" hangingPunct="0">
              <a:spcBef>
                <a:spcPct val="20000"/>
              </a:spcBef>
              <a:buClr>
                <a:srgbClr val="0BD0D9"/>
              </a:buClr>
              <a:buSzPct val="95000"/>
              <a:buFont typeface="Wingdings 2" pitchFamily="18" charset="2"/>
              <a:buChar char=""/>
            </a:pPr>
            <a:endParaRPr lang="hr-HR" sz="2600"/>
          </a:p>
          <a:p>
            <a:pPr marL="273050" indent="-273050" eaLnBrk="0" hangingPunct="0">
              <a:spcBef>
                <a:spcPct val="20000"/>
              </a:spcBef>
              <a:buClr>
                <a:srgbClr val="0BD0D9"/>
              </a:buClr>
              <a:buSzPct val="95000"/>
              <a:buFont typeface="Wingdings 2" pitchFamily="18" charset="2"/>
              <a:buChar char=""/>
            </a:pPr>
            <a:r>
              <a:rPr lang="hr-HR" sz="2600"/>
              <a:t>Pravilnik o dodjeli ECTS bodova za izvannastavne aktivnosti Sveučilišta u Zagrebu </a:t>
            </a:r>
            <a:r>
              <a:rPr lang="hr-HR" sz="1500">
                <a:hlinkClick r:id="rId2"/>
              </a:rPr>
              <a:t>http://www.unizg.hr/fileadmin/rektorat/Studiji_studiranje/Upisi/ECTS/Pravilnik_ECTS.pdf</a:t>
            </a:r>
            <a:r>
              <a:rPr lang="hr-HR" sz="1500">
                <a:latin typeface="Constantia" pitchFamily="18" charset="0"/>
              </a:rPr>
              <a:t> </a:t>
            </a:r>
            <a:endParaRPr lang="hr-HR" sz="1500"/>
          </a:p>
          <a:p>
            <a:pPr marL="273050" indent="-273050" eaLnBrk="0" hangingPunct="0">
              <a:spcBef>
                <a:spcPct val="20000"/>
              </a:spcBef>
              <a:buClr>
                <a:srgbClr val="0BD0D9"/>
              </a:buClr>
              <a:buSzPct val="95000"/>
              <a:buFont typeface="Wingdings 2" pitchFamily="18" charset="2"/>
              <a:buChar char=""/>
            </a:pPr>
            <a:r>
              <a:rPr lang="hr-HR" sz="2600"/>
              <a:t>Pravilnik o radu s volonterima Sveučilišta u Zadru – ECTS, zahvalnice, simbolične nagrade</a:t>
            </a:r>
          </a:p>
          <a:p>
            <a:pPr marL="273050" indent="-273050" eaLnBrk="0" hangingPunct="0">
              <a:spcBef>
                <a:spcPct val="20000"/>
              </a:spcBef>
              <a:buClr>
                <a:srgbClr val="0BD0D9"/>
              </a:buClr>
              <a:buSzPct val="95000"/>
              <a:buFont typeface="Wingdings 2" pitchFamily="18" charset="2"/>
              <a:buNone/>
            </a:pPr>
            <a:r>
              <a:rPr lang="hr-HR" sz="1200"/>
              <a:t>	</a:t>
            </a:r>
            <a:r>
              <a:rPr lang="hr-HR" sz="1500">
                <a:hlinkClick r:id="rId3"/>
              </a:rPr>
              <a:t>http://www.unizd.hr/Portals/0/doc/pravilnik_o_radu_s_volonterima.pdf</a:t>
            </a:r>
            <a:endParaRPr lang="hr-HR" sz="1500"/>
          </a:p>
          <a:p>
            <a:pPr marL="273050" indent="-273050" eaLnBrk="0" hangingPunct="0">
              <a:spcBef>
                <a:spcPct val="20000"/>
              </a:spcBef>
              <a:buClr>
                <a:srgbClr val="0BD0D9"/>
              </a:buClr>
              <a:buSzPct val="95000"/>
              <a:buFont typeface="Wingdings 2" pitchFamily="18" charset="2"/>
              <a:buChar char=""/>
            </a:pPr>
            <a:r>
              <a:rPr lang="hr-HR" sz="2600"/>
              <a:t>Preporuka o priznavanju izvannastavnih aktivnosti tijekom kojih studenti stječu relevantne kompetencije – Sveučilište u Rijeci</a:t>
            </a:r>
            <a:endParaRPr lang="hr-HR" sz="1500"/>
          </a:p>
        </p:txBody>
      </p:sp>
    </p:spTree>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a:xfrm>
            <a:off x="457200" y="260350"/>
            <a:ext cx="8229600" cy="1143000"/>
          </a:xfrm>
        </p:spPr>
        <p:txBody>
          <a:bodyPr/>
          <a:lstStyle/>
          <a:p>
            <a:r>
              <a:rPr lang="hr-HR" sz="3200" smtClean="0"/>
              <a:t>Obrazac za upisivanje aktivnosti radi upisa u DI</a:t>
            </a:r>
            <a:br>
              <a:rPr lang="hr-HR" sz="3200" smtClean="0"/>
            </a:br>
            <a:r>
              <a:rPr lang="hr-HR" sz="3200" smtClean="0"/>
              <a:t>                                                                      </a:t>
            </a:r>
            <a:r>
              <a:rPr lang="hr-HR" sz="2000" smtClean="0"/>
              <a:t>(Hrvatski studiji)</a:t>
            </a:r>
            <a:r>
              <a:rPr lang="hr-HR" sz="3200" smtClean="0"/>
              <a:t> </a:t>
            </a:r>
          </a:p>
        </p:txBody>
      </p:sp>
      <p:graphicFrame>
        <p:nvGraphicFramePr>
          <p:cNvPr id="36034" name="Group 194"/>
          <p:cNvGraphicFramePr>
            <a:graphicFrameLocks noGrp="1"/>
          </p:cNvGraphicFramePr>
          <p:nvPr>
            <p:ph idx="1"/>
          </p:nvPr>
        </p:nvGraphicFramePr>
        <p:xfrm>
          <a:off x="457200" y="1557338"/>
          <a:ext cx="8229600" cy="5029200"/>
        </p:xfrm>
        <a:graphic>
          <a:graphicData uri="http://schemas.openxmlformats.org/drawingml/2006/table">
            <a:tbl>
              <a:tblPr/>
              <a:tblGrid>
                <a:gridCol w="730250"/>
                <a:gridCol w="7499350"/>
              </a:tblGrid>
              <a:tr h="147638">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R.b.</a:t>
                      </a:r>
                      <a:endParaRPr kumimoji="0" lang="hr-HR" sz="12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Dodatne aktivnosti</a:t>
                      </a:r>
                      <a:endParaRPr kumimoji="0" lang="hr-HR" sz="12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1.</a:t>
                      </a:r>
                      <a:endParaRPr kumimoji="0" lang="hr-HR" sz="12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registrirana ili upisana  u upisnik studentskih udruga (upisuju se funkcije: predsjednik, zamjenici/e, tajnik/ca, webmaster, član)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1300">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2.</a:t>
                      </a:r>
                      <a:endParaRPr kumimoji="0" lang="hr-HR" sz="12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rad u studentskoj organizaciji koja je registrirana ili upisana u upisnik studentskih organizacija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8625">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3.</a:t>
                      </a:r>
                      <a:endParaRPr kumimoji="0" lang="hr-HR" sz="12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studentsko predstavljanje u sveučilišnim ili drugim tijelima relevantnim za sustav znanosti i visokog obrazovanja (Senat, Vijeće društveno-humanističkog područja, Studentski zbor, Znanstveno-nastavno vijeće, Povjerenstvo za upravljanje kvalitetom, Smotra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4.</a:t>
                      </a:r>
                      <a:endParaRPr kumimoji="0" lang="hr-HR" sz="12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rad u registriranoj udruzi građana čiji je rad vezan uz sustav znanosti, obrazovanja ili građanskog odgoja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5.</a:t>
                      </a:r>
                      <a:endParaRPr kumimoji="0" lang="hr-HR" sz="12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rad na znanstvenom projektu (isključivo ako studijskim programom nije propisana obveza rada na znanstvenom projektu, stručna praksa i sl.)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1300">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6.</a:t>
                      </a:r>
                      <a:endParaRPr kumimoji="0" lang="hr-HR" sz="12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tab pos="809625" algn="l"/>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izlaganje na znanstvenom ili stručnom skupu (samostalni ili skupni rad, poster i sl.)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7.</a:t>
                      </a:r>
                      <a:endParaRPr kumimoji="0" lang="hr-HR" sz="12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uređivanje studentskih, znanstvenih ili stručnih časopisa (funkcije: glavni urednik, tajnik(ica), članovi uredništva)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1300">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8.</a:t>
                      </a:r>
                      <a:endParaRPr kumimoji="0" lang="hr-HR" sz="12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demonstrature tijekom preddiplomskog ili diplomskog studija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9.</a:t>
                      </a:r>
                      <a:endParaRPr kumimoji="0" lang="hr-HR" sz="12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izlaganje ili sudjelovanje u organizaciji ljetnih  škola,  stručnih skupova organiziranih od strane Odjela Hrvatskih studija Sveučilišta u Zagrebu.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638">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10.</a:t>
                      </a:r>
                      <a:endParaRPr kumimoji="0" lang="hr-HR" sz="12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Rektorova nagrada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11.</a:t>
                      </a:r>
                      <a:endParaRPr kumimoji="0" lang="hr-HR" sz="12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priznanje Voditelja Hrvatskih studija Sveučilišta u Zagrebu za najboljeg studenta/icu završne godine studija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1300">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12.</a:t>
                      </a:r>
                      <a:endParaRPr kumimoji="0" lang="hr-HR" sz="12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priznanje Voditelja Hrvatskih studija za odrađene aktivnosti izvan nastavnog opterećenja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2888">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13.</a:t>
                      </a:r>
                      <a:endParaRPr kumimoji="0" lang="hr-HR" sz="12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poseban uspjeh tijekom studija (10%  najboljih studenata u generaciji i sl .)</a:t>
                      </a:r>
                      <a:endParaRPr kumimoji="0" lang="hr-HR" sz="12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1300">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14.</a:t>
                      </a:r>
                      <a:endParaRPr kumimoji="0" lang="hr-HR" sz="12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Calibri" pitchFamily="34" charset="0"/>
                          <a:cs typeface="Times New Roman" pitchFamily="18" charset="0"/>
                        </a:rPr>
                        <a:t>Stipendije A - za osobito nadarene redovite studente sveučilišnih i stručnih studija.</a:t>
                      </a:r>
                      <a:endParaRPr kumimoji="0" lang="hr-HR" sz="1200" b="1" i="0" u="none" strike="noStrike" cap="none" normalizeH="0" baseline="0" smtClean="0">
                        <a:ln>
                          <a:noFill/>
                        </a:ln>
                        <a:solidFill>
                          <a:schemeClr val="tx1"/>
                        </a:solidFill>
                        <a:effectLst/>
                        <a:latin typeface="Calibri"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457200" y="476672"/>
            <a:ext cx="8229600" cy="779463"/>
          </a:xfrm>
        </p:spPr>
        <p:txBody>
          <a:bodyPr/>
          <a:lstStyle/>
          <a:p>
            <a:r>
              <a:rPr lang="hr-HR" sz="3600" dirty="0" smtClean="0"/>
              <a:t>Izvannastavne aktivnosti </a:t>
            </a:r>
            <a:endParaRPr lang="hr-HR" sz="3600" dirty="0" smtClean="0">
              <a:solidFill>
                <a:schemeClr val="tx1"/>
              </a:solidFill>
            </a:endParaRPr>
          </a:p>
        </p:txBody>
      </p:sp>
      <p:sp>
        <p:nvSpPr>
          <p:cNvPr id="34819" name="Rectangle 3"/>
          <p:cNvSpPr>
            <a:spLocks noGrp="1"/>
          </p:cNvSpPr>
          <p:nvPr>
            <p:ph type="body" idx="1"/>
          </p:nvPr>
        </p:nvSpPr>
        <p:spPr>
          <a:xfrm>
            <a:off x="468313" y="1556792"/>
            <a:ext cx="8229600" cy="4608512"/>
          </a:xfrm>
        </p:spPr>
        <p:txBody>
          <a:bodyPr/>
          <a:lstStyle/>
          <a:p>
            <a:pPr>
              <a:spcAft>
                <a:spcPct val="50000"/>
              </a:spcAft>
              <a:buFont typeface="Wingdings 2" pitchFamily="18" charset="2"/>
              <a:buNone/>
            </a:pPr>
            <a:r>
              <a:rPr lang="hr-HR" dirty="0" smtClean="0">
                <a:latin typeface="Calibri" pitchFamily="34" charset="0"/>
              </a:rPr>
              <a:t>= neformalno/</a:t>
            </a:r>
            <a:r>
              <a:rPr lang="hr-HR" dirty="0" err="1" smtClean="0">
                <a:latin typeface="Calibri" pitchFamily="34" charset="0"/>
              </a:rPr>
              <a:t>informalno</a:t>
            </a:r>
            <a:r>
              <a:rPr lang="hr-HR" dirty="0" smtClean="0">
                <a:latin typeface="Calibri" pitchFamily="34" charset="0"/>
              </a:rPr>
              <a:t> učenje </a:t>
            </a:r>
          </a:p>
          <a:p>
            <a:pPr>
              <a:spcAft>
                <a:spcPct val="50000"/>
              </a:spcAft>
              <a:buFont typeface="Wingdings 2" pitchFamily="18" charset="2"/>
              <a:buNone/>
            </a:pPr>
            <a:r>
              <a:rPr lang="hr-HR" dirty="0" smtClean="0">
                <a:latin typeface="Calibri" pitchFamily="34" charset="0"/>
              </a:rPr>
              <a:t>= pretežno volonterske</a:t>
            </a:r>
          </a:p>
          <a:p>
            <a:pPr>
              <a:spcAft>
                <a:spcPct val="50000"/>
              </a:spcAft>
              <a:buFont typeface="Wingdings 2" pitchFamily="18" charset="2"/>
              <a:buNone/>
            </a:pPr>
            <a:r>
              <a:rPr lang="hr-HR" dirty="0" smtClean="0">
                <a:latin typeface="Calibri" pitchFamily="34" charset="0"/>
              </a:rPr>
              <a:t>= prilika za stjecanje i razvijanje kompetencija          (socijalne kompetencije, osobne kompetencije, ključne kompetencije, generičke vještine, opće vještine, transverzalne ili prenosive vještine – kompetencije za </a:t>
            </a:r>
            <a:r>
              <a:rPr lang="hr-HR" dirty="0" err="1" smtClean="0">
                <a:latin typeface="Calibri" pitchFamily="34" charset="0"/>
              </a:rPr>
              <a:t>cjeloživotno</a:t>
            </a:r>
            <a:r>
              <a:rPr lang="hr-HR" dirty="0" smtClean="0">
                <a:latin typeface="Calibri" pitchFamily="34" charset="0"/>
              </a:rPr>
              <a:t> učenje)</a:t>
            </a:r>
          </a:p>
          <a:p>
            <a:pPr>
              <a:buFont typeface="Wingdings 2" pitchFamily="18" charset="2"/>
              <a:buNone/>
            </a:pPr>
            <a:r>
              <a:rPr lang="hr-HR" dirty="0" smtClean="0">
                <a:latin typeface="Calibri" pitchFamily="34" charset="0"/>
              </a:rPr>
              <a:t>= Ključne kompetencije </a:t>
            </a:r>
            <a:r>
              <a:rPr lang="hr-HR" dirty="0" err="1" smtClean="0">
                <a:latin typeface="Calibri" pitchFamily="34" charset="0"/>
              </a:rPr>
              <a:t>cjeloživotnoga</a:t>
            </a:r>
            <a:r>
              <a:rPr lang="hr-HR" dirty="0" smtClean="0">
                <a:latin typeface="Calibri" pitchFamily="34" charset="0"/>
              </a:rPr>
              <a:t> učenja implicitno se uključuju u sve kvalifikacije i time predstavljaju iznimno važan element </a:t>
            </a:r>
            <a:r>
              <a:rPr lang="hr-HR" dirty="0" err="1" smtClean="0">
                <a:latin typeface="Calibri" pitchFamily="34" charset="0"/>
              </a:rPr>
              <a:t>HKO</a:t>
            </a:r>
            <a:r>
              <a:rPr lang="hr-HR" dirty="0" smtClean="0">
                <a:latin typeface="Calibri" pitchFamily="34" charset="0"/>
              </a:rPr>
              <a:t>-a</a:t>
            </a:r>
          </a:p>
        </p:txBody>
      </p:sp>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457200" y="404813"/>
            <a:ext cx="8229600" cy="431800"/>
          </a:xfrm>
        </p:spPr>
        <p:txBody>
          <a:bodyPr/>
          <a:lstStyle/>
          <a:p>
            <a:pPr eaLnBrk="1" hangingPunct="1"/>
            <a:r>
              <a:rPr lang="hr-HR" sz="2400" smtClean="0"/>
              <a:t>Iz projekta Identifikacija, prepoznavanje i vrednovanje kompetencija mladih stečenih volonterskim radom (Belgija, 2007.)</a:t>
            </a:r>
          </a:p>
        </p:txBody>
      </p:sp>
      <p:graphicFrame>
        <p:nvGraphicFramePr>
          <p:cNvPr id="34888" name="Group 72"/>
          <p:cNvGraphicFramePr>
            <a:graphicFrameLocks noGrp="1"/>
          </p:cNvGraphicFramePr>
          <p:nvPr>
            <p:ph idx="1"/>
          </p:nvPr>
        </p:nvGraphicFramePr>
        <p:xfrm>
          <a:off x="468313" y="1052513"/>
          <a:ext cx="8424862" cy="5760720"/>
        </p:xfrm>
        <a:graphic>
          <a:graphicData uri="http://schemas.openxmlformats.org/drawingml/2006/table">
            <a:tbl>
              <a:tblPr/>
              <a:tblGrid>
                <a:gridCol w="4200525"/>
                <a:gridCol w="4224337"/>
              </a:tblGrid>
              <a:tr h="358775">
                <a:tc gridSpan="2">
                  <a:txBody>
                    <a:bodyPr/>
                    <a:lstStyle/>
                    <a:p>
                      <a:pPr marL="0" marR="0" lvl="0" indent="0" algn="l" defTabSz="914400" rtl="0" eaLnBrk="1" fontAlgn="base" latinLnBrk="0" hangingPunct="1">
                        <a:lnSpc>
                          <a:spcPct val="100000"/>
                        </a:lnSpc>
                        <a:spcBef>
                          <a:spcPct val="20000"/>
                        </a:spcBef>
                        <a:spcAft>
                          <a:spcPct val="0"/>
                        </a:spcAft>
                        <a:buClr>
                          <a:srgbClr val="0BD0D9"/>
                        </a:buClr>
                        <a:buSzPct val="95000"/>
                        <a:buFont typeface="Wingdings 2" pitchFamily="18" charset="2"/>
                        <a:buNone/>
                        <a:tabLst/>
                      </a:pPr>
                      <a:r>
                        <a:rPr kumimoji="0" lang="hr-HR" sz="2000" b="0" i="0" u="none" strike="noStrike" cap="none" normalizeH="0" baseline="0" smtClean="0">
                          <a:ln>
                            <a:noFill/>
                          </a:ln>
                          <a:solidFill>
                            <a:schemeClr val="tx1"/>
                          </a:solidFill>
                          <a:effectLst/>
                          <a:latin typeface="Calibri" pitchFamily="34" charset="0"/>
                        </a:rPr>
                        <a:t>Lista kompetencija stečenih volontiranjem </a:t>
                      </a:r>
                      <a:r>
                        <a:rPr kumimoji="0" lang="hr-HR" sz="1400" b="0" i="0" u="none" strike="noStrike" cap="none" normalizeH="0" baseline="0" smtClean="0">
                          <a:ln>
                            <a:noFill/>
                          </a:ln>
                          <a:solidFill>
                            <a:schemeClr val="tx1"/>
                          </a:solidFill>
                          <a:effectLst/>
                          <a:latin typeface="Calibri" pitchFamily="34" charset="0"/>
                        </a:rPr>
                        <a:t>(Ćulum, Zašto i kako vrednovati volontiranje, 2008.)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sr-Latn-CS"/>
                    </a:p>
                  </a:txBody>
                  <a:tcPr/>
                </a:tc>
              </a:tr>
              <a:tr h="1568450">
                <a:tc>
                  <a:txBody>
                    <a:bodyPr/>
                    <a:lstStyle/>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None/>
                        <a:tabLst/>
                      </a:pPr>
                      <a:r>
                        <a:rPr kumimoji="0" lang="hr-HR" sz="2000" b="0" i="0" u="none" strike="noStrike" cap="none" normalizeH="0" baseline="0" smtClean="0">
                          <a:ln>
                            <a:noFill/>
                          </a:ln>
                          <a:solidFill>
                            <a:schemeClr val="tx1"/>
                          </a:solidFill>
                          <a:effectLst/>
                          <a:latin typeface="Calibri" pitchFamily="34" charset="0"/>
                        </a:rPr>
                        <a:t>SOCIJALNE KOMPETENCIJE:</a:t>
                      </a:r>
                    </a:p>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Char char=""/>
                        <a:tabLst/>
                      </a:pPr>
                      <a:r>
                        <a:rPr kumimoji="0" lang="hr-HR" sz="2000" b="0" i="0" u="none" strike="noStrike" cap="none" normalizeH="0" baseline="0" smtClean="0">
                          <a:ln>
                            <a:noFill/>
                          </a:ln>
                          <a:solidFill>
                            <a:schemeClr val="tx1"/>
                          </a:solidFill>
                          <a:effectLst/>
                          <a:latin typeface="Calibri" pitchFamily="34" charset="0"/>
                        </a:rPr>
                        <a:t> sposobnost motiviranja</a:t>
                      </a:r>
                    </a:p>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Char char=""/>
                        <a:tabLst/>
                      </a:pPr>
                      <a:r>
                        <a:rPr kumimoji="0" lang="hr-HR" sz="2000" b="0" i="0" u="none" strike="noStrike" cap="none" normalizeH="0" baseline="0" smtClean="0">
                          <a:ln>
                            <a:noFill/>
                          </a:ln>
                          <a:solidFill>
                            <a:schemeClr val="tx1"/>
                          </a:solidFill>
                          <a:effectLst/>
                          <a:latin typeface="Calibri" pitchFamily="34" charset="0"/>
                        </a:rPr>
                        <a:t> sposobnost timskog rada</a:t>
                      </a:r>
                    </a:p>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Char char=""/>
                        <a:tabLst/>
                      </a:pPr>
                      <a:r>
                        <a:rPr kumimoji="0" lang="hr-HR" sz="2000" b="0" i="0" u="none" strike="noStrike" cap="none" normalizeH="0" baseline="0" smtClean="0">
                          <a:ln>
                            <a:noFill/>
                          </a:ln>
                          <a:solidFill>
                            <a:schemeClr val="tx1"/>
                          </a:solidFill>
                          <a:effectLst/>
                          <a:latin typeface="Calibri" pitchFamily="34" charset="0"/>
                        </a:rPr>
                        <a:t> sposobnost stvaranja mreža kontakata</a:t>
                      </a:r>
                    </a:p>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Char char=""/>
                        <a:tabLst/>
                      </a:pPr>
                      <a:r>
                        <a:rPr kumimoji="0" lang="hr-HR" sz="2000" b="0" i="0" u="none" strike="noStrike" cap="none" normalizeH="0" baseline="0" smtClean="0">
                          <a:ln>
                            <a:noFill/>
                          </a:ln>
                          <a:solidFill>
                            <a:schemeClr val="tx1"/>
                          </a:solidFill>
                          <a:effectLst/>
                          <a:latin typeface="Calibri" pitchFamily="34" charset="0"/>
                        </a:rPr>
                        <a:t> liderske vještine</a:t>
                      </a:r>
                    </a:p>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Char char=""/>
                        <a:tabLst/>
                      </a:pPr>
                      <a:r>
                        <a:rPr kumimoji="0" lang="hr-HR" sz="2000" b="0" i="0" u="none" strike="noStrike" cap="none" normalizeH="0" baseline="0" smtClean="0">
                          <a:ln>
                            <a:noFill/>
                          </a:ln>
                          <a:solidFill>
                            <a:schemeClr val="tx1"/>
                          </a:solidFill>
                          <a:effectLst/>
                          <a:latin typeface="Calibri" pitchFamily="34" charset="0"/>
                        </a:rPr>
                        <a:t> komunikacijske vještine (slušanje/govorništvo)</a:t>
                      </a:r>
                    </a:p>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Char char=""/>
                        <a:tabLst/>
                      </a:pPr>
                      <a:r>
                        <a:rPr kumimoji="0" lang="hr-HR" sz="2000" b="0" i="0" u="none" strike="noStrike" cap="none" normalizeH="0" baseline="0" smtClean="0">
                          <a:ln>
                            <a:noFill/>
                          </a:ln>
                          <a:solidFill>
                            <a:schemeClr val="tx1"/>
                          </a:solidFill>
                          <a:effectLst/>
                          <a:latin typeface="Calibri" pitchFamily="34" charset="0"/>
                        </a:rPr>
                        <a:t> sposobnost primanja povratne informacije</a:t>
                      </a:r>
                    </a:p>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Char char=""/>
                        <a:tabLst/>
                      </a:pPr>
                      <a:r>
                        <a:rPr kumimoji="0" lang="hr-HR" sz="2000" b="0" i="0" u="none" strike="noStrike" cap="none" normalizeH="0" baseline="0" smtClean="0">
                          <a:ln>
                            <a:noFill/>
                          </a:ln>
                          <a:solidFill>
                            <a:schemeClr val="tx1"/>
                          </a:solidFill>
                          <a:effectLst/>
                          <a:latin typeface="Calibri" pitchFamily="34" charset="0"/>
                        </a:rPr>
                        <a:t> empatija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None/>
                        <a:tabLst/>
                      </a:pPr>
                      <a:r>
                        <a:rPr kumimoji="0" lang="hr-HR" sz="2000" b="0" i="0" u="none" strike="noStrike" cap="none" normalizeH="0" baseline="0" smtClean="0">
                          <a:ln>
                            <a:noFill/>
                          </a:ln>
                          <a:solidFill>
                            <a:schemeClr val="tx1"/>
                          </a:solidFill>
                          <a:effectLst/>
                          <a:latin typeface="Calibri" pitchFamily="34" charset="0"/>
                        </a:rPr>
                        <a:t>OSOBNE KOMPETENCIJE:</a:t>
                      </a:r>
                    </a:p>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Char char=""/>
                        <a:tabLst/>
                      </a:pPr>
                      <a:r>
                        <a:rPr kumimoji="0" lang="hr-HR" sz="2000" b="0" i="0" u="none" strike="noStrike" cap="none" normalizeH="0" baseline="0" smtClean="0">
                          <a:ln>
                            <a:noFill/>
                          </a:ln>
                          <a:solidFill>
                            <a:schemeClr val="tx1"/>
                          </a:solidFill>
                          <a:effectLst/>
                          <a:latin typeface="Calibri" pitchFamily="34" charset="0"/>
                        </a:rPr>
                        <a:t> kreativnost</a:t>
                      </a:r>
                    </a:p>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Char char=""/>
                        <a:tabLst/>
                      </a:pPr>
                      <a:r>
                        <a:rPr kumimoji="0" lang="hr-HR" sz="2000" b="0" i="0" u="none" strike="noStrike" cap="none" normalizeH="0" baseline="0" smtClean="0">
                          <a:ln>
                            <a:noFill/>
                          </a:ln>
                          <a:solidFill>
                            <a:schemeClr val="tx1"/>
                          </a:solidFill>
                          <a:effectLst/>
                          <a:latin typeface="Calibri" pitchFamily="34" charset="0"/>
                        </a:rPr>
                        <a:t> samosvijest – uvid u vlastite kompetencije</a:t>
                      </a:r>
                    </a:p>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Char char=""/>
                        <a:tabLst/>
                      </a:pPr>
                      <a:r>
                        <a:rPr kumimoji="0" lang="hr-HR" sz="2000" b="0" i="0" u="none" strike="noStrike" cap="none" normalizeH="0" baseline="0" smtClean="0">
                          <a:ln>
                            <a:noFill/>
                          </a:ln>
                          <a:solidFill>
                            <a:schemeClr val="tx1"/>
                          </a:solidFill>
                          <a:effectLst/>
                          <a:latin typeface="Calibri" pitchFamily="34" charset="0"/>
                        </a:rPr>
                        <a:t> točnost</a:t>
                      </a:r>
                    </a:p>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Char char=""/>
                        <a:tabLst/>
                      </a:pPr>
                      <a:r>
                        <a:rPr kumimoji="0" lang="hr-HR" sz="2000" b="0" i="0" u="none" strike="noStrike" cap="none" normalizeH="0" baseline="0" smtClean="0">
                          <a:ln>
                            <a:noFill/>
                          </a:ln>
                          <a:solidFill>
                            <a:schemeClr val="tx1"/>
                          </a:solidFill>
                          <a:effectLst/>
                          <a:latin typeface="Calibri" pitchFamily="34" charset="0"/>
                        </a:rPr>
                        <a:t> autonomnost u radu</a:t>
                      </a:r>
                    </a:p>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Char char=""/>
                        <a:tabLst/>
                      </a:pPr>
                      <a:r>
                        <a:rPr kumimoji="0" lang="hr-HR" sz="2000" b="0" i="0" u="none" strike="noStrike" cap="none" normalizeH="0" baseline="0" smtClean="0">
                          <a:ln>
                            <a:noFill/>
                          </a:ln>
                          <a:solidFill>
                            <a:schemeClr val="tx1"/>
                          </a:solidFill>
                          <a:effectLst/>
                          <a:latin typeface="Calibri" pitchFamily="34" charset="0"/>
                        </a:rPr>
                        <a:t> kritičko razmišljanje</a:t>
                      </a:r>
                    </a:p>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Char char=""/>
                        <a:tabLst/>
                      </a:pPr>
                      <a:r>
                        <a:rPr kumimoji="0" lang="hr-HR" sz="2000" b="0" i="0" u="none" strike="noStrike" cap="none" normalizeH="0" baseline="0" smtClean="0">
                          <a:ln>
                            <a:noFill/>
                          </a:ln>
                          <a:solidFill>
                            <a:schemeClr val="tx1"/>
                          </a:solidFill>
                          <a:effectLst/>
                          <a:latin typeface="Calibri" pitchFamily="34" charset="0"/>
                        </a:rPr>
                        <a:t> mogućnost učenja</a:t>
                      </a:r>
                    </a:p>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Char char=""/>
                        <a:tabLst/>
                      </a:pPr>
                      <a:r>
                        <a:rPr kumimoji="0" lang="hr-HR" sz="2000" b="0" i="0" u="none" strike="noStrike" cap="none" normalizeH="0" baseline="0" smtClean="0">
                          <a:ln>
                            <a:noFill/>
                          </a:ln>
                          <a:solidFill>
                            <a:schemeClr val="tx1"/>
                          </a:solidFill>
                          <a:effectLst/>
                          <a:latin typeface="Calibri" pitchFamily="34" charset="0"/>
                        </a:rPr>
                        <a:t> odgovornost </a:t>
                      </a:r>
                    </a:p>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Char char=""/>
                        <a:tabLst/>
                      </a:pPr>
                      <a:r>
                        <a:rPr kumimoji="0" lang="hr-HR" sz="2000" b="0" i="0" u="none" strike="noStrike" cap="none" normalizeH="0" baseline="0" smtClean="0">
                          <a:ln>
                            <a:noFill/>
                          </a:ln>
                          <a:solidFill>
                            <a:schemeClr val="tx1"/>
                          </a:solidFill>
                          <a:effectLst/>
                          <a:latin typeface="Calibri" pitchFamily="34" charset="0"/>
                        </a:rPr>
                        <a:t> fleksibilnost</a:t>
                      </a:r>
                    </a:p>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Char char=""/>
                        <a:tabLst/>
                      </a:pPr>
                      <a:r>
                        <a:rPr kumimoji="0" lang="hr-HR" sz="2000" b="0" i="0" u="none" strike="noStrike" cap="none" normalizeH="0" baseline="0" smtClean="0">
                          <a:ln>
                            <a:noFill/>
                          </a:ln>
                          <a:solidFill>
                            <a:schemeClr val="tx1"/>
                          </a:solidFill>
                          <a:effectLst/>
                          <a:latin typeface="Calibri" pitchFamily="34" charset="0"/>
                        </a:rPr>
                        <a:t> sposobnost preuzimanja inicijative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8900">
                <a:tc gridSpan="2">
                  <a:txBody>
                    <a:bodyPr/>
                    <a:lstStyle/>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None/>
                        <a:tabLst/>
                      </a:pPr>
                      <a:r>
                        <a:rPr kumimoji="0" lang="hr-HR" sz="2000" b="0" i="0" u="none" strike="noStrike" cap="none" normalizeH="0" baseline="0" smtClean="0">
                          <a:ln>
                            <a:noFill/>
                          </a:ln>
                          <a:solidFill>
                            <a:schemeClr val="tx1"/>
                          </a:solidFill>
                          <a:effectLst/>
                          <a:latin typeface="Calibri" pitchFamily="34" charset="0"/>
                        </a:rPr>
                        <a:t>KOMPETENCIJE USMJERENE NA OBAVLJANJE ZADATAKA:</a:t>
                      </a:r>
                    </a:p>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Char char=""/>
                        <a:tabLst/>
                      </a:pPr>
                      <a:r>
                        <a:rPr kumimoji="0" lang="hr-HR" sz="2000" b="0" i="0" u="none" strike="noStrike" cap="none" normalizeH="0" baseline="0" smtClean="0">
                          <a:ln>
                            <a:noFill/>
                          </a:ln>
                          <a:solidFill>
                            <a:schemeClr val="tx1"/>
                          </a:solidFill>
                          <a:effectLst/>
                          <a:latin typeface="Calibri" pitchFamily="34" charset="0"/>
                        </a:rPr>
                        <a:t> sposobnosti rješavanja problema</a:t>
                      </a:r>
                    </a:p>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Char char=""/>
                        <a:tabLst/>
                      </a:pPr>
                      <a:r>
                        <a:rPr kumimoji="0" lang="hr-HR" sz="2000" b="0" i="0" u="none" strike="noStrike" cap="none" normalizeH="0" baseline="0" smtClean="0">
                          <a:ln>
                            <a:noFill/>
                          </a:ln>
                          <a:solidFill>
                            <a:schemeClr val="tx1"/>
                          </a:solidFill>
                          <a:effectLst/>
                          <a:latin typeface="Calibri" pitchFamily="34" charset="0"/>
                        </a:rPr>
                        <a:t> sposobnosti planiranja i organiziranja</a:t>
                      </a:r>
                    </a:p>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Char char=""/>
                        <a:tabLst/>
                      </a:pPr>
                      <a:r>
                        <a:rPr kumimoji="0" lang="hr-HR" sz="2000" b="0" i="0" u="none" strike="noStrike" cap="none" normalizeH="0" baseline="0" smtClean="0">
                          <a:ln>
                            <a:noFill/>
                          </a:ln>
                          <a:solidFill>
                            <a:schemeClr val="tx1"/>
                          </a:solidFill>
                          <a:effectLst/>
                          <a:latin typeface="Calibri" pitchFamily="34" charset="0"/>
                        </a:rPr>
                        <a:t> urednost</a:t>
                      </a:r>
                    </a:p>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Char char=""/>
                        <a:tabLst/>
                      </a:pPr>
                      <a:r>
                        <a:rPr kumimoji="0" lang="hr-HR" sz="2000" b="0" i="0" u="none" strike="noStrike" cap="none" normalizeH="0" baseline="0" smtClean="0">
                          <a:ln>
                            <a:noFill/>
                          </a:ln>
                          <a:solidFill>
                            <a:schemeClr val="tx1"/>
                          </a:solidFill>
                          <a:effectLst/>
                          <a:latin typeface="Calibri" pitchFamily="34" charset="0"/>
                        </a:rPr>
                        <a:t> točnost</a:t>
                      </a:r>
                    </a:p>
                    <a:p>
                      <a:pPr marL="0" marR="0" lvl="0" indent="0" algn="l" defTabSz="914400" rtl="0" eaLnBrk="1" fontAlgn="base" latinLnBrk="0" hangingPunct="1">
                        <a:lnSpc>
                          <a:spcPct val="100000"/>
                        </a:lnSpc>
                        <a:spcBef>
                          <a:spcPct val="0"/>
                        </a:spcBef>
                        <a:spcAft>
                          <a:spcPct val="0"/>
                        </a:spcAft>
                        <a:buClr>
                          <a:srgbClr val="0BD0D9"/>
                        </a:buClr>
                        <a:buSzPct val="95000"/>
                        <a:buFont typeface="Wingdings 2" pitchFamily="18" charset="2"/>
                        <a:buChar char=""/>
                        <a:tabLst/>
                      </a:pPr>
                      <a:r>
                        <a:rPr kumimoji="0" lang="hr-HR" sz="2000" b="0" i="0" u="none" strike="noStrike" cap="none" normalizeH="0" baseline="0" smtClean="0">
                          <a:ln>
                            <a:noFill/>
                          </a:ln>
                          <a:solidFill>
                            <a:schemeClr val="tx1"/>
                          </a:solidFill>
                          <a:effectLst/>
                          <a:latin typeface="Calibri" pitchFamily="34" charset="0"/>
                        </a:rPr>
                        <a:t> mogućnost vođenja i sudjelovanja na sastancima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sr-Latn-CS"/>
                    </a:p>
                  </a:txBody>
                  <a:tcPr/>
                </a:tc>
              </a:tr>
            </a:tbl>
          </a:graphicData>
        </a:graphic>
      </p:graphicFrame>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a:xfrm>
            <a:off x="1042988" y="765175"/>
            <a:ext cx="7921625" cy="1143000"/>
          </a:xfrm>
        </p:spPr>
        <p:txBody>
          <a:bodyPr/>
          <a:lstStyle/>
          <a:p>
            <a:pPr eaLnBrk="1" hangingPunct="1"/>
            <a:r>
              <a:rPr lang="hr-HR" sz="3200" smtClean="0">
                <a:latin typeface="Arial" charset="0"/>
              </a:rPr>
              <a:t>Pitali smo studente: </a:t>
            </a:r>
            <a:br>
              <a:rPr lang="hr-HR" sz="3200" smtClean="0">
                <a:latin typeface="Arial" charset="0"/>
              </a:rPr>
            </a:br>
            <a:r>
              <a:rPr lang="hr-HR" sz="3200" smtClean="0">
                <a:latin typeface="Arial" charset="0"/>
              </a:rPr>
              <a:t>Izvannastavne aktivnosti tijekom studija</a:t>
            </a:r>
          </a:p>
        </p:txBody>
      </p:sp>
      <p:sp>
        <p:nvSpPr>
          <p:cNvPr id="18434" name="Rectangle 3"/>
          <p:cNvSpPr>
            <a:spLocks noGrp="1"/>
          </p:cNvSpPr>
          <p:nvPr>
            <p:ph type="body" idx="1"/>
          </p:nvPr>
        </p:nvSpPr>
        <p:spPr>
          <a:xfrm>
            <a:off x="971550" y="2276475"/>
            <a:ext cx="5184775" cy="3600450"/>
          </a:xfrm>
        </p:spPr>
        <p:txBody>
          <a:bodyPr/>
          <a:lstStyle/>
          <a:p>
            <a:pPr eaLnBrk="1" hangingPunct="1"/>
            <a:r>
              <a:rPr lang="hr-HR" smtClean="0">
                <a:latin typeface="Arial" charset="0"/>
              </a:rPr>
              <a:t>Trebaju li nam?</a:t>
            </a:r>
          </a:p>
          <a:p>
            <a:pPr eaLnBrk="1" hangingPunct="1"/>
            <a:r>
              <a:rPr lang="hr-HR" smtClean="0">
                <a:latin typeface="Arial" charset="0"/>
              </a:rPr>
              <a:t>Zašto?</a:t>
            </a:r>
          </a:p>
          <a:p>
            <a:pPr eaLnBrk="1" hangingPunct="1"/>
            <a:r>
              <a:rPr lang="hr-HR" smtClean="0">
                <a:latin typeface="Arial" charset="0"/>
              </a:rPr>
              <a:t>Kakve?</a:t>
            </a:r>
          </a:p>
          <a:p>
            <a:pPr eaLnBrk="1" hangingPunct="1"/>
            <a:r>
              <a:rPr lang="hr-HR" smtClean="0">
                <a:latin typeface="Arial" charset="0"/>
              </a:rPr>
              <a:t>Čemu?</a:t>
            </a:r>
          </a:p>
          <a:p>
            <a:pPr eaLnBrk="1" hangingPunct="1"/>
            <a:r>
              <a:rPr lang="hr-HR" smtClean="0">
                <a:latin typeface="Arial" charset="0"/>
              </a:rPr>
              <a:t>Imamo li vremena za njih?</a:t>
            </a:r>
          </a:p>
          <a:p>
            <a:pPr eaLnBrk="1" hangingPunct="1"/>
            <a:r>
              <a:rPr lang="hr-HR" smtClean="0">
                <a:latin typeface="Arial" charset="0"/>
              </a:rPr>
              <a:t>Treba li ih poticati?</a:t>
            </a:r>
          </a:p>
          <a:p>
            <a:pPr eaLnBrk="1" hangingPunct="1"/>
            <a:r>
              <a:rPr lang="hr-HR" smtClean="0">
                <a:latin typeface="Arial" charset="0"/>
              </a:rPr>
              <a:t>Kako?</a:t>
            </a:r>
          </a:p>
          <a:p>
            <a:pPr eaLnBrk="1" hangingPunct="1">
              <a:buFont typeface="Wingdings 2" pitchFamily="18" charset="2"/>
              <a:buNone/>
            </a:pPr>
            <a:endParaRPr lang="hr-HR" smtClean="0">
              <a:latin typeface="Arial" charset="0"/>
            </a:endParaRPr>
          </a:p>
        </p:txBody>
      </p:sp>
      <p:pic>
        <p:nvPicPr>
          <p:cNvPr id="18438" name="Picture 6" descr="basketball_player1"/>
          <p:cNvPicPr>
            <a:picLocks noChangeAspect="1" noChangeArrowheads="1"/>
          </p:cNvPicPr>
          <p:nvPr/>
        </p:nvPicPr>
        <p:blipFill>
          <a:blip r:embed="rId2"/>
          <a:srcRect/>
          <a:stretch>
            <a:fillRect/>
          </a:stretch>
        </p:blipFill>
        <p:spPr bwMode="auto">
          <a:xfrm>
            <a:off x="5435600" y="3213100"/>
            <a:ext cx="3136900" cy="3136900"/>
          </a:xfrm>
          <a:prstGeom prst="rect">
            <a:avLst/>
          </a:prstGeom>
          <a:solidFill>
            <a:srgbClr val="FFFF00"/>
          </a:solidFill>
        </p:spPr>
      </p:pic>
    </p:spTree>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p:cNvSpPr>
          <p:nvPr/>
        </p:nvSpPr>
        <p:spPr bwMode="auto">
          <a:xfrm>
            <a:off x="323850" y="2205038"/>
            <a:ext cx="7848600" cy="2736850"/>
          </a:xfrm>
          <a:prstGeom prst="rect">
            <a:avLst/>
          </a:prstGeom>
          <a:noFill/>
          <a:ln w="9525">
            <a:noFill/>
            <a:miter lim="800000"/>
            <a:headEnd/>
            <a:tailEnd/>
          </a:ln>
        </p:spPr>
        <p:txBody>
          <a:bodyPr/>
          <a:lstStyle/>
          <a:p>
            <a:pPr marL="273050" indent="-273050">
              <a:spcBef>
                <a:spcPct val="20000"/>
              </a:spcBef>
              <a:spcAft>
                <a:spcPct val="40000"/>
              </a:spcAft>
              <a:buClr>
                <a:srgbClr val="0BD0D9"/>
              </a:buClr>
              <a:buSzPct val="95000"/>
              <a:buFont typeface="Wingdings 2" pitchFamily="18" charset="2"/>
              <a:buChar char=""/>
            </a:pPr>
            <a:r>
              <a:rPr lang="hr-HR" sz="2400"/>
              <a:t>82 sudionika: studentski predstavnici, studenti aktivni u udrugama, studenti – volonteri</a:t>
            </a:r>
          </a:p>
          <a:p>
            <a:pPr marL="273050" indent="-273050">
              <a:spcBef>
                <a:spcPct val="20000"/>
              </a:spcBef>
              <a:spcAft>
                <a:spcPct val="40000"/>
              </a:spcAft>
              <a:buClr>
                <a:srgbClr val="0BD0D9"/>
              </a:buClr>
              <a:buSzPct val="95000"/>
              <a:buFont typeface="Wingdings 2" pitchFamily="18" charset="2"/>
              <a:buChar char=""/>
            </a:pPr>
            <a:r>
              <a:rPr lang="hr-HR" sz="2400"/>
              <a:t>5 sveučilišta – Zagreb, Zadar, Rijeka, Split i Osijek,         1 veleučilište (Požega)</a:t>
            </a:r>
          </a:p>
          <a:p>
            <a:pPr marL="273050" indent="-273050">
              <a:spcBef>
                <a:spcPct val="20000"/>
              </a:spcBef>
              <a:buClr>
                <a:srgbClr val="0BD0D9"/>
              </a:buClr>
              <a:buSzPct val="95000"/>
              <a:buFont typeface="Wingdings 2" pitchFamily="18" charset="2"/>
              <a:buChar char=""/>
            </a:pPr>
            <a:r>
              <a:rPr lang="hr-HR" sz="2400"/>
              <a:t>Rad po grupama na zadanim                                   primjerima, aktivna diskusija,                                     kreiranje prijedloga</a:t>
            </a:r>
          </a:p>
          <a:p>
            <a:pPr marL="273050" indent="-273050">
              <a:spcBef>
                <a:spcPct val="20000"/>
              </a:spcBef>
              <a:buClr>
                <a:srgbClr val="0BD0D9"/>
              </a:buClr>
              <a:buSzPct val="95000"/>
              <a:buFont typeface="Wingdings 2" pitchFamily="18" charset="2"/>
              <a:buChar char=""/>
            </a:pPr>
            <a:endParaRPr lang="hr-HR" sz="2400"/>
          </a:p>
          <a:p>
            <a:pPr marL="273050" indent="-273050">
              <a:spcBef>
                <a:spcPct val="20000"/>
              </a:spcBef>
              <a:buClr>
                <a:srgbClr val="0BD0D9"/>
              </a:buClr>
              <a:buSzPct val="95000"/>
              <a:buFont typeface="Wingdings 2" pitchFamily="18" charset="2"/>
              <a:buChar char=""/>
            </a:pPr>
            <a:endParaRPr lang="hr-HR" sz="2400"/>
          </a:p>
          <a:p>
            <a:pPr marL="273050" indent="-273050">
              <a:spcBef>
                <a:spcPct val="20000"/>
              </a:spcBef>
              <a:buClr>
                <a:srgbClr val="0BD0D9"/>
              </a:buClr>
              <a:buSzPct val="95000"/>
              <a:buFont typeface="Wingdings 2" pitchFamily="18" charset="2"/>
              <a:buChar char=""/>
            </a:pPr>
            <a:endParaRPr lang="hr-HR" sz="2400"/>
          </a:p>
        </p:txBody>
      </p:sp>
      <p:sp>
        <p:nvSpPr>
          <p:cNvPr id="20486" name="Rectangle 2"/>
          <p:cNvSpPr>
            <a:spLocks/>
          </p:cNvSpPr>
          <p:nvPr/>
        </p:nvSpPr>
        <p:spPr bwMode="auto">
          <a:xfrm>
            <a:off x="611188" y="1196975"/>
            <a:ext cx="7921625" cy="647700"/>
          </a:xfrm>
          <a:prstGeom prst="rect">
            <a:avLst/>
          </a:prstGeom>
          <a:noFill/>
          <a:ln w="9525">
            <a:noFill/>
            <a:miter lim="800000"/>
            <a:headEnd/>
            <a:tailEnd/>
          </a:ln>
        </p:spPr>
        <p:txBody>
          <a:bodyPr lIns="0" rIns="0" bIns="0" anchor="b"/>
          <a:lstStyle/>
          <a:p>
            <a:r>
              <a:rPr lang="hr-HR" sz="3200">
                <a:solidFill>
                  <a:schemeClr val="tx2"/>
                </a:solidFill>
              </a:rPr>
              <a:t>Tri radionice za studente: </a:t>
            </a:r>
            <a:br>
              <a:rPr lang="hr-HR" sz="3200">
                <a:solidFill>
                  <a:schemeClr val="tx2"/>
                </a:solidFill>
              </a:rPr>
            </a:br>
            <a:r>
              <a:rPr lang="hr-HR" sz="3200">
                <a:solidFill>
                  <a:schemeClr val="tx2"/>
                </a:solidFill>
              </a:rPr>
              <a:t>12/2012 – 11/2013 </a:t>
            </a:r>
          </a:p>
        </p:txBody>
      </p:sp>
      <p:pic>
        <p:nvPicPr>
          <p:cNvPr id="20487" name="Picture 20" descr="conferences"/>
          <p:cNvPicPr>
            <a:picLocks noChangeAspect="1" noChangeArrowheads="1"/>
          </p:cNvPicPr>
          <p:nvPr/>
        </p:nvPicPr>
        <p:blipFill>
          <a:blip r:embed="rId2"/>
          <a:srcRect/>
          <a:stretch>
            <a:fillRect/>
          </a:stretch>
        </p:blipFill>
        <p:spPr bwMode="auto">
          <a:xfrm>
            <a:off x="5591175" y="3762375"/>
            <a:ext cx="3552825" cy="3095625"/>
          </a:xfrm>
          <a:prstGeom prst="rect">
            <a:avLst/>
          </a:prstGeom>
          <a:noFill/>
          <a:ln w="9525">
            <a:noFill/>
            <a:miter lim="800000"/>
            <a:headEnd/>
            <a:tailEnd/>
          </a:ln>
        </p:spPr>
      </p:pic>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xfrm>
            <a:off x="468313" y="260350"/>
            <a:ext cx="8229600" cy="1143000"/>
          </a:xfrm>
        </p:spPr>
        <p:txBody>
          <a:bodyPr/>
          <a:lstStyle/>
          <a:p>
            <a:r>
              <a:rPr lang="hr-HR" sz="3600" smtClean="0"/>
              <a:t>Izvannastavne aktivnosti - GDJE</a:t>
            </a:r>
          </a:p>
        </p:txBody>
      </p:sp>
      <p:sp>
        <p:nvSpPr>
          <p:cNvPr id="35843" name="Rectangle 3"/>
          <p:cNvSpPr>
            <a:spLocks noGrp="1"/>
          </p:cNvSpPr>
          <p:nvPr>
            <p:ph type="body" idx="1"/>
          </p:nvPr>
        </p:nvSpPr>
        <p:spPr/>
        <p:txBody>
          <a:bodyPr/>
          <a:lstStyle/>
          <a:p>
            <a:r>
              <a:rPr lang="hr-HR" smtClean="0">
                <a:latin typeface="Calibri" pitchFamily="34" charset="0"/>
              </a:rPr>
              <a:t>Aktivnosti u zajednici (udruge, razne institucije, organizacije…)</a:t>
            </a:r>
          </a:p>
          <a:p>
            <a:r>
              <a:rPr lang="hr-HR" smtClean="0">
                <a:latin typeface="Calibri" pitchFamily="34" charset="0"/>
              </a:rPr>
              <a:t>Aktivnosti na sveučilištu</a:t>
            </a:r>
          </a:p>
          <a:p>
            <a:pPr lvl="1"/>
            <a:r>
              <a:rPr lang="hr-HR" smtClean="0">
                <a:latin typeface="Calibri" pitchFamily="34" charset="0"/>
              </a:rPr>
              <a:t>Aktivnosti u Studentskom zboru                                      (studentski predstavnici,                                                       studentski projekti)</a:t>
            </a:r>
          </a:p>
          <a:p>
            <a:pPr lvl="1"/>
            <a:r>
              <a:rPr lang="hr-HR" smtClean="0">
                <a:latin typeface="Calibri" pitchFamily="34" charset="0"/>
              </a:rPr>
              <a:t>Aktivnosti u studentskim udrugama </a:t>
            </a:r>
          </a:p>
          <a:p>
            <a:pPr lvl="1"/>
            <a:r>
              <a:rPr lang="hr-HR" smtClean="0">
                <a:latin typeface="Calibri" pitchFamily="34" charset="0"/>
              </a:rPr>
              <a:t>Volontiranje na konferencijama,                                      sudjelovanje u istraživanjima,                                   demonstrature…</a:t>
            </a:r>
          </a:p>
        </p:txBody>
      </p:sp>
      <p:pic>
        <p:nvPicPr>
          <p:cNvPr id="35844" name="Picture 5" descr="izbori"/>
          <p:cNvPicPr>
            <a:picLocks noChangeAspect="1" noChangeArrowheads="1"/>
          </p:cNvPicPr>
          <p:nvPr/>
        </p:nvPicPr>
        <p:blipFill>
          <a:blip r:embed="rId2"/>
          <a:srcRect/>
          <a:stretch>
            <a:fillRect/>
          </a:stretch>
        </p:blipFill>
        <p:spPr bwMode="auto">
          <a:xfrm>
            <a:off x="6084888" y="4149725"/>
            <a:ext cx="2328862" cy="2328863"/>
          </a:xfrm>
          <a:prstGeom prst="rect">
            <a:avLst/>
          </a:prstGeom>
          <a:noFill/>
          <a:ln w="9525">
            <a:noFill/>
            <a:miter lim="800000"/>
            <a:headEnd/>
            <a:tailEnd/>
          </a:ln>
        </p:spPr>
      </p:pic>
    </p:spTree>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a:xfrm>
            <a:off x="457200" y="704850"/>
            <a:ext cx="8229600" cy="852488"/>
          </a:xfrm>
        </p:spPr>
        <p:txBody>
          <a:bodyPr/>
          <a:lstStyle/>
          <a:p>
            <a:r>
              <a:rPr lang="hr-HR" sz="3600" smtClean="0"/>
              <a:t>Izvannastavne aktivnosti - KAKVE</a:t>
            </a:r>
          </a:p>
        </p:txBody>
      </p:sp>
      <p:sp>
        <p:nvSpPr>
          <p:cNvPr id="36867" name="Rectangle 3"/>
          <p:cNvSpPr>
            <a:spLocks noGrp="1"/>
          </p:cNvSpPr>
          <p:nvPr>
            <p:ph type="body" idx="1"/>
          </p:nvPr>
        </p:nvSpPr>
        <p:spPr>
          <a:xfrm>
            <a:off x="457200" y="1844675"/>
            <a:ext cx="8229600" cy="4048125"/>
          </a:xfrm>
        </p:spPr>
        <p:txBody>
          <a:bodyPr/>
          <a:lstStyle/>
          <a:p>
            <a:pPr>
              <a:spcAft>
                <a:spcPct val="35000"/>
              </a:spcAft>
            </a:pPr>
            <a:r>
              <a:rPr lang="hr-HR" smtClean="0">
                <a:latin typeface="Calibri" pitchFamily="34" charset="0"/>
              </a:rPr>
              <a:t>Povezane s područjem studiranja</a:t>
            </a:r>
          </a:p>
          <a:p>
            <a:pPr>
              <a:spcAft>
                <a:spcPct val="35000"/>
              </a:spcAft>
            </a:pPr>
            <a:r>
              <a:rPr lang="hr-HR" smtClean="0">
                <a:latin typeface="Calibri" pitchFamily="34" charset="0"/>
              </a:rPr>
              <a:t>Nepovezane s područjem studiranja</a:t>
            </a:r>
          </a:p>
          <a:p>
            <a:pPr>
              <a:spcAft>
                <a:spcPct val="35000"/>
              </a:spcAft>
            </a:pPr>
            <a:r>
              <a:rPr lang="hr-HR" smtClean="0">
                <a:latin typeface="Calibri" pitchFamily="34" charset="0"/>
              </a:rPr>
              <a:t>Različito vrednovanje?</a:t>
            </a:r>
          </a:p>
        </p:txBody>
      </p:sp>
      <p:pic>
        <p:nvPicPr>
          <p:cNvPr id="36871" name="Picture 12" descr="resizedimage395263-poletna-sola-logotip-za-spletne-prva-stran"/>
          <p:cNvPicPr>
            <a:picLocks noChangeAspect="1" noChangeArrowheads="1"/>
          </p:cNvPicPr>
          <p:nvPr/>
        </p:nvPicPr>
        <p:blipFill>
          <a:blip r:embed="rId2"/>
          <a:srcRect/>
          <a:stretch>
            <a:fillRect/>
          </a:stretch>
        </p:blipFill>
        <p:spPr bwMode="auto">
          <a:xfrm>
            <a:off x="4500563" y="3765550"/>
            <a:ext cx="4643437" cy="3092450"/>
          </a:xfrm>
          <a:prstGeom prst="rect">
            <a:avLst/>
          </a:prstGeom>
          <a:noFill/>
          <a:ln w="9525">
            <a:noFill/>
            <a:miter lim="800000"/>
            <a:headEnd/>
            <a:tailEnd/>
          </a:ln>
        </p:spPr>
      </p:pic>
    </p:spTree>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539750" y="908050"/>
            <a:ext cx="8229600" cy="638175"/>
          </a:xfrm>
        </p:spPr>
        <p:txBody>
          <a:bodyPr/>
          <a:lstStyle/>
          <a:p>
            <a:pPr eaLnBrk="1" hangingPunct="1"/>
            <a:r>
              <a:rPr lang="hr-HR" sz="3200" smtClean="0"/>
              <a:t>Prijedlozi za vrednovanje izvannastavnih aktivnosti studenata:</a:t>
            </a:r>
          </a:p>
        </p:txBody>
      </p:sp>
      <p:sp>
        <p:nvSpPr>
          <p:cNvPr id="30722" name="Content Placeholder 2"/>
          <p:cNvSpPr>
            <a:spLocks noGrp="1"/>
          </p:cNvSpPr>
          <p:nvPr>
            <p:ph idx="1"/>
          </p:nvPr>
        </p:nvSpPr>
        <p:spPr>
          <a:xfrm>
            <a:off x="468313" y="1916113"/>
            <a:ext cx="8229600" cy="4119562"/>
          </a:xfrm>
        </p:spPr>
        <p:txBody>
          <a:bodyPr/>
          <a:lstStyle/>
          <a:p>
            <a:pPr eaLnBrk="1" hangingPunct="1">
              <a:buFont typeface="Wingdings 2" pitchFamily="18" charset="2"/>
              <a:buNone/>
            </a:pPr>
            <a:r>
              <a:rPr lang="hr-HR" b="1" smtClean="0">
                <a:latin typeface="Calibri" pitchFamily="34" charset="0"/>
              </a:rPr>
              <a:t>1. Dopunska isprava o studiju</a:t>
            </a:r>
            <a:r>
              <a:rPr lang="hr-HR" smtClean="0">
                <a:latin typeface="Calibri" pitchFamily="34" charset="0"/>
              </a:rPr>
              <a:t> – </a:t>
            </a:r>
            <a:r>
              <a:rPr lang="hr-HR" b="1" smtClean="0">
                <a:solidFill>
                  <a:schemeClr val="tx2"/>
                </a:solidFill>
                <a:latin typeface="Calibri" pitchFamily="34" charset="0"/>
              </a:rPr>
              <a:t>evidencija i priznavanje stečenih kompetencija</a:t>
            </a:r>
            <a:endParaRPr lang="hr-HR" smtClean="0">
              <a:latin typeface="Calibri" pitchFamily="34" charset="0"/>
            </a:endParaRPr>
          </a:p>
          <a:p>
            <a:pPr eaLnBrk="1" hangingPunct="1">
              <a:buFont typeface="Wingdings 2" pitchFamily="18" charset="2"/>
              <a:buNone/>
            </a:pPr>
            <a:r>
              <a:rPr lang="hr-HR" smtClean="0">
                <a:latin typeface="Calibri" pitchFamily="34" charset="0"/>
              </a:rPr>
              <a:t>2. ECTS bodovi za aktivnosti koje su povezane s područjem studiranja - kao zamjena za izborne predmete</a:t>
            </a:r>
          </a:p>
          <a:p>
            <a:pPr eaLnBrk="1" hangingPunct="1">
              <a:buFont typeface="Wingdings 2" pitchFamily="18" charset="2"/>
              <a:buNone/>
            </a:pPr>
            <a:r>
              <a:rPr lang="hr-HR" smtClean="0">
                <a:latin typeface="Calibri" pitchFamily="34" charset="0"/>
              </a:rPr>
              <a:t>3. Bodovanje aktivnosti: </a:t>
            </a:r>
          </a:p>
          <a:p>
            <a:pPr marL="742950" lvl="1" indent="-285750" eaLnBrk="1" hangingPunct="1"/>
            <a:r>
              <a:rPr lang="hr-HR" smtClean="0">
                <a:latin typeface="Calibri" pitchFamily="34" charset="0"/>
              </a:rPr>
              <a:t>Pri natjecanju za Rektorovu/Dekanovu nagradu</a:t>
            </a:r>
          </a:p>
          <a:p>
            <a:pPr marL="742950" lvl="1" indent="-285750" eaLnBrk="1" hangingPunct="1"/>
            <a:r>
              <a:rPr lang="hr-HR" smtClean="0">
                <a:latin typeface="Calibri" pitchFamily="34" charset="0"/>
              </a:rPr>
              <a:t>Pri upisu na višu razinu studija, ako su aktivnosti povezane s područjem studiranja</a:t>
            </a:r>
          </a:p>
          <a:p>
            <a:pPr marL="742950" lvl="1" indent="-285750" eaLnBrk="1" hangingPunct="1"/>
            <a:r>
              <a:rPr lang="hr-HR" smtClean="0">
                <a:latin typeface="Calibri" pitchFamily="34" charset="0"/>
              </a:rPr>
              <a:t>Pri natjecanju za stipendije</a:t>
            </a:r>
          </a:p>
          <a:p>
            <a:pPr eaLnBrk="1" hangingPunct="1"/>
            <a:r>
              <a:rPr lang="hr-HR" smtClean="0">
                <a:latin typeface="Calibri" pitchFamily="34" charset="0"/>
              </a:rPr>
              <a:t>Zahtjev: ujednačeno vrednovanje na razini sveučilišta</a:t>
            </a:r>
          </a:p>
          <a:p>
            <a:pPr eaLnBrk="1" hangingPunct="1"/>
            <a:endParaRPr lang="hr-HR" smtClean="0">
              <a:latin typeface="Calibri" pitchFamily="34" charset="0"/>
            </a:endParaRPr>
          </a:p>
          <a:p>
            <a:pPr eaLnBrk="1" hangingPunct="1"/>
            <a:endParaRPr lang="hr-HR" smtClean="0">
              <a:latin typeface="Calibri" pitchFamily="34" charset="0"/>
            </a:endParaRPr>
          </a:p>
        </p:txBody>
      </p:sp>
    </p:spTree>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xfrm>
            <a:off x="457200" y="1136650"/>
            <a:ext cx="8229600" cy="636588"/>
          </a:xfrm>
        </p:spPr>
        <p:txBody>
          <a:bodyPr/>
          <a:lstStyle/>
          <a:p>
            <a:r>
              <a:rPr lang="hr-HR" sz="3200" smtClean="0"/>
              <a:t>Prijedlozi za vrednovanje rada studentskih predstavnika </a:t>
            </a:r>
          </a:p>
        </p:txBody>
      </p:sp>
      <p:sp>
        <p:nvSpPr>
          <p:cNvPr id="37891" name="Rectangle 3"/>
          <p:cNvSpPr>
            <a:spLocks noGrp="1"/>
          </p:cNvSpPr>
          <p:nvPr>
            <p:ph type="body" idx="1"/>
          </p:nvPr>
        </p:nvSpPr>
        <p:spPr>
          <a:xfrm>
            <a:off x="457200" y="2279650"/>
            <a:ext cx="8229600" cy="4389438"/>
          </a:xfrm>
        </p:spPr>
        <p:txBody>
          <a:bodyPr/>
          <a:lstStyle/>
          <a:p>
            <a:r>
              <a:rPr lang="hr-HR" smtClean="0">
                <a:latin typeface="Calibri" pitchFamily="34" charset="0"/>
              </a:rPr>
              <a:t>ECTS – NE!</a:t>
            </a:r>
          </a:p>
          <a:p>
            <a:r>
              <a:rPr lang="hr-HR" smtClean="0">
                <a:latin typeface="Calibri" pitchFamily="34" charset="0"/>
              </a:rPr>
              <a:t>Upisivanje u dopunsku ispravu – DA!</a:t>
            </a:r>
          </a:p>
          <a:p>
            <a:r>
              <a:rPr lang="hr-HR" smtClean="0">
                <a:latin typeface="Calibri" pitchFamily="34" charset="0"/>
              </a:rPr>
              <a:t>Funkcije studentskog pravobranitelja, tajnika, predsjednika studentskog zbora: razmotriti (bar djelomičnu) profesionalizaciju funkcija</a:t>
            </a:r>
          </a:p>
          <a:p>
            <a:r>
              <a:rPr lang="hr-HR" smtClean="0">
                <a:latin typeface="Calibri" pitchFamily="34" charset="0"/>
              </a:rPr>
              <a:t>U pojedinim slučajevima (veliko vremensko opterećenje) omogućiti fleksibilne uvjete studiranja</a:t>
            </a:r>
          </a:p>
          <a:p>
            <a:r>
              <a:rPr lang="hr-HR" smtClean="0">
                <a:latin typeface="Calibri" pitchFamily="34" charset="0"/>
              </a:rPr>
              <a:t>EDUKACIJA</a:t>
            </a:r>
          </a:p>
        </p:txBody>
      </p:sp>
    </p:spTree>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866</TotalTime>
  <Words>789</Words>
  <Application>Microsoft Office PowerPoint</Application>
  <PresentationFormat>On-screen Show (4:3)</PresentationFormat>
  <Paragraphs>121</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Constantia</vt:lpstr>
      <vt:lpstr>Times New Roman</vt:lpstr>
      <vt:lpstr>Wingdings 2</vt:lpstr>
      <vt:lpstr>Flow</vt:lpstr>
      <vt:lpstr>PowerPoint Presentation</vt:lpstr>
      <vt:lpstr>Izvannastavne aktivnosti </vt:lpstr>
      <vt:lpstr>Iz projekta Identifikacija, prepoznavanje i vrednovanje kompetencija mladih stečenih volonterskim radom (Belgija, 2007.)</vt:lpstr>
      <vt:lpstr>Pitali smo studente:  Izvannastavne aktivnosti tijekom studija</vt:lpstr>
      <vt:lpstr>PowerPoint Presentation</vt:lpstr>
      <vt:lpstr>Izvannastavne aktivnosti - GDJE</vt:lpstr>
      <vt:lpstr>Izvannastavne aktivnosti - KAKVE</vt:lpstr>
      <vt:lpstr>Prijedlozi za vrednovanje izvannastavnih aktivnosti studenata:</vt:lpstr>
      <vt:lpstr>Prijedlozi za vrednovanje rada studentskih predstavnika </vt:lpstr>
      <vt:lpstr>Iz “Dopunska isprava o studiju – Upute, pravila i ogledni primjeri” (MZOS, 2008.)</vt:lpstr>
      <vt:lpstr>Priznavanje izvannastavnih aktivnosti, npr.  Zagreb, Zadar i Rijeka</vt:lpstr>
      <vt:lpstr>Obrazac za upisivanje aktivnosti radi upisa u DI                                                                       (Hrvatski studiji)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Volontiranje studenata u svjetlu Zakona o volonterstvu  Vilma Kotlar</dc:title>
  <dc:creator>vikotlar</dc:creator>
  <cp:lastModifiedBy>Zeljka</cp:lastModifiedBy>
  <cp:revision>43</cp:revision>
  <cp:lastPrinted>2012-12-10T12:47:10Z</cp:lastPrinted>
  <dcterms:created xsi:type="dcterms:W3CDTF">2012-12-06T14:05:07Z</dcterms:created>
  <dcterms:modified xsi:type="dcterms:W3CDTF">2014-02-09T09:59:39Z</dcterms:modified>
</cp:coreProperties>
</file>